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10"/>
  </p:notesMasterIdLst>
  <p:sldIdLst>
    <p:sldId id="259" r:id="rId2"/>
    <p:sldId id="264" r:id="rId3"/>
    <p:sldId id="265" r:id="rId4"/>
    <p:sldId id="266" r:id="rId5"/>
    <p:sldId id="269" r:id="rId6"/>
    <p:sldId id="267" r:id="rId7"/>
    <p:sldId id="268" r:id="rId8"/>
    <p:sldId id="262" r:id="rId9"/>
  </p:sldIdLst>
  <p:sldSz cx="9144000" cy="6858000" type="screen4x3"/>
  <p:notesSz cx="6797675" cy="9872663"/>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D6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04" autoAdjust="0"/>
  </p:normalViewPr>
  <p:slideViewPr>
    <p:cSldViewPr>
      <p:cViewPr>
        <p:scale>
          <a:sx n="120" d="100"/>
          <a:sy n="120" d="100"/>
        </p:scale>
        <p:origin x="-120" y="14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3075" name="Rectangle 3"/>
          <p:cNvSpPr>
            <a:spLocks noGrp="1" noChangeArrowheads="1"/>
          </p:cNvSpPr>
          <p:nvPr>
            <p:ph type="dt" idx="1"/>
          </p:nvPr>
        </p:nvSpPr>
        <p:spPr bwMode="auto">
          <a:xfrm>
            <a:off x="3850443" y="0"/>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3076"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768" y="4689515"/>
            <a:ext cx="5438140" cy="4442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078" name="Rectangle 6"/>
          <p:cNvSpPr>
            <a:spLocks noGrp="1" noChangeArrowheads="1"/>
          </p:cNvSpPr>
          <p:nvPr>
            <p:ph type="ftr" sz="quarter" idx="4"/>
          </p:nvPr>
        </p:nvSpPr>
        <p:spPr bwMode="auto">
          <a:xfrm>
            <a:off x="0" y="9377316"/>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3079" name="Rectangle 7"/>
          <p:cNvSpPr>
            <a:spLocks noGrp="1" noChangeArrowheads="1"/>
          </p:cNvSpPr>
          <p:nvPr>
            <p:ph type="sldNum" sz="quarter" idx="5"/>
          </p:nvPr>
        </p:nvSpPr>
        <p:spPr bwMode="auto">
          <a:xfrm>
            <a:off x="3850443" y="9377316"/>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AB1A6E-808D-424B-A081-E8F921080751}" type="slidenum">
              <a:rPr lang="en-GB"/>
              <a:pPr/>
              <a:t>‹#›</a:t>
            </a:fld>
            <a:endParaRPr lang="en-GB"/>
          </a:p>
        </p:txBody>
      </p:sp>
    </p:spTree>
    <p:extLst>
      <p:ext uri="{BB962C8B-B14F-4D97-AF65-F5344CB8AC3E}">
        <p14:creationId xmlns:p14="http://schemas.microsoft.com/office/powerpoint/2010/main" val="35783895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7D85F3C-1654-4CD1-B075-191D133E1BCA}" type="slidenum">
              <a:rPr lang="en-GB"/>
              <a:pPr/>
              <a:t>8</a:t>
            </a:fld>
            <a:endParaRPr lang="en-GB"/>
          </a:p>
        </p:txBody>
      </p:sp>
      <p:sp>
        <p:nvSpPr>
          <p:cNvPr id="4" name="Rectangle 7"/>
          <p:cNvSpPr txBox="1">
            <a:spLocks noGrp="1" noChangeArrowheads="1"/>
          </p:cNvSpPr>
          <p:nvPr/>
        </p:nvSpPr>
        <p:spPr bwMode="auto">
          <a:xfrm>
            <a:off x="3853590" y="9380744"/>
            <a:ext cx="2944085" cy="491919"/>
          </a:xfrm>
          <a:prstGeom prst="rect">
            <a:avLst/>
          </a:prstGeom>
          <a:noFill/>
          <a:ln>
            <a:miter lim="800000"/>
            <a:headEnd/>
            <a:tailEnd/>
          </a:ln>
        </p:spPr>
        <p:txBody>
          <a:bodyPr lIns="95473" tIns="47736" rIns="95473" bIns="47736" anchor="b"/>
          <a:lstStyle>
            <a:lvl1pPr defTabSz="955675">
              <a:defRPr>
                <a:solidFill>
                  <a:schemeClr val="tx1"/>
                </a:solidFill>
                <a:latin typeface="Arial" charset="0"/>
              </a:defRPr>
            </a:lvl1pPr>
            <a:lvl2pPr marL="37931725" indent="-37474525" defTabSz="955675">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marL="457200" fontAlgn="base">
              <a:spcBef>
                <a:spcPct val="0"/>
              </a:spcBef>
              <a:spcAft>
                <a:spcPct val="0"/>
              </a:spcAft>
              <a:defRPr>
                <a:solidFill>
                  <a:schemeClr val="tx1"/>
                </a:solidFill>
                <a:latin typeface="Arial" charset="0"/>
              </a:defRPr>
            </a:lvl6pPr>
            <a:lvl7pPr marL="914400" fontAlgn="base">
              <a:spcBef>
                <a:spcPct val="0"/>
              </a:spcBef>
              <a:spcAft>
                <a:spcPct val="0"/>
              </a:spcAft>
              <a:defRPr>
                <a:solidFill>
                  <a:schemeClr val="tx1"/>
                </a:solidFill>
                <a:latin typeface="Arial" charset="0"/>
              </a:defRPr>
            </a:lvl7pPr>
            <a:lvl8pPr marL="1371600" fontAlgn="base">
              <a:spcBef>
                <a:spcPct val="0"/>
              </a:spcBef>
              <a:spcAft>
                <a:spcPct val="0"/>
              </a:spcAft>
              <a:defRPr>
                <a:solidFill>
                  <a:schemeClr val="tx1"/>
                </a:solidFill>
                <a:latin typeface="Arial" charset="0"/>
              </a:defRPr>
            </a:lvl8pPr>
            <a:lvl9pPr marL="1828800" fontAlgn="base">
              <a:spcBef>
                <a:spcPct val="0"/>
              </a:spcBef>
              <a:spcAft>
                <a:spcPct val="0"/>
              </a:spcAft>
              <a:defRPr>
                <a:solidFill>
                  <a:schemeClr val="tx1"/>
                </a:solidFill>
                <a:latin typeface="Arial" charset="0"/>
              </a:defRPr>
            </a:lvl9pPr>
          </a:lstStyle>
          <a:p>
            <a:pPr algn="r" eaLnBrk="0" hangingPunct="0"/>
            <a:fld id="{AAB10AB5-FC7B-4AB1-9761-00977854A2F1}" type="slidenum">
              <a:rPr lang="en-US" sz="1200">
                <a:latin typeface="Times New Roman" pitchFamily="18" charset="0"/>
                <a:ea typeface="Geneva" charset="-128"/>
              </a:rPr>
              <a:pPr algn="r" eaLnBrk="0" hangingPunct="0"/>
              <a:t>8</a:t>
            </a:fld>
            <a:endParaRPr lang="en-US" sz="1200">
              <a:latin typeface="Times New Roman" pitchFamily="18" charset="0"/>
              <a:ea typeface="Geneva" charset="-128"/>
            </a:endParaRPr>
          </a:p>
        </p:txBody>
      </p:sp>
      <p:sp>
        <p:nvSpPr>
          <p:cNvPr id="32771" name="Rectangle 2"/>
          <p:cNvSpPr>
            <a:spLocks noGrp="1" noRot="1" noChangeAspect="1" noChangeArrowheads="1" noTextEdit="1"/>
          </p:cNvSpPr>
          <p:nvPr>
            <p:ph type="sldImg"/>
          </p:nvPr>
        </p:nvSpPr>
        <p:spPr>
          <a:xfrm>
            <a:off x="935038" y="742950"/>
            <a:ext cx="4933950" cy="3702050"/>
          </a:xfrm>
          <a:ln/>
        </p:spPr>
      </p:sp>
      <p:sp>
        <p:nvSpPr>
          <p:cNvPr id="32772" name="Rectangle 3"/>
          <p:cNvSpPr>
            <a:spLocks noGrp="1" noChangeArrowheads="1"/>
          </p:cNvSpPr>
          <p:nvPr>
            <p:ph type="body" idx="1"/>
          </p:nvPr>
        </p:nvSpPr>
        <p:spPr>
          <a:xfrm>
            <a:off x="630988" y="4528399"/>
            <a:ext cx="4983388" cy="4440985"/>
          </a:xfrm>
        </p:spPr>
        <p:txBody>
          <a:bodyPr lIns="95473" tIns="47736" rIns="95473" bIns="47736"/>
          <a:lstStyle/>
          <a:p>
            <a:endParaRPr lang="en-US" sz="1000" i="1"/>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747713" y="1173163"/>
            <a:ext cx="7972425" cy="989012"/>
          </a:xfrm>
        </p:spPr>
        <p:txBody>
          <a:bodyPr tIns="0" bIns="0"/>
          <a:lstStyle>
            <a:lvl1pPr algn="l">
              <a:defRPr b="1" baseline="0">
                <a:solidFill>
                  <a:schemeClr val="tx1"/>
                </a:solidFill>
              </a:defRPr>
            </a:lvl1pPr>
          </a:lstStyle>
          <a:p>
            <a:pPr lvl="0"/>
            <a:r>
              <a:rPr lang="en-US" noProof="0" smtClean="0"/>
              <a:t>Click to edit Master title style</a:t>
            </a:r>
            <a:endParaRPr lang="en-GB" noProof="0" dirty="0" smtClean="0"/>
          </a:p>
        </p:txBody>
      </p:sp>
      <p:sp>
        <p:nvSpPr>
          <p:cNvPr id="9219" name="Rectangle 3"/>
          <p:cNvSpPr>
            <a:spLocks noGrp="1" noChangeArrowheads="1"/>
          </p:cNvSpPr>
          <p:nvPr>
            <p:ph type="subTitle" idx="1"/>
          </p:nvPr>
        </p:nvSpPr>
        <p:spPr>
          <a:xfrm>
            <a:off x="747713" y="2205038"/>
            <a:ext cx="7972425" cy="431800"/>
          </a:xfrm>
        </p:spPr>
        <p:txBody>
          <a:bodyPr tIns="0" bIns="0"/>
          <a:lstStyle>
            <a:lvl1pPr marL="0" indent="0" algn="l">
              <a:spcBef>
                <a:spcPct val="0"/>
              </a:spcBef>
              <a:buFontTx/>
              <a:buNone/>
              <a:defRPr sz="2000" baseline="0"/>
            </a:lvl1pPr>
          </a:lstStyle>
          <a:p>
            <a:pPr lvl="0"/>
            <a:r>
              <a:rPr lang="en-US" noProof="0" smtClean="0"/>
              <a:t>Click to edit Master subtitle style</a:t>
            </a:r>
            <a:endParaRPr lang="en-GB" noProof="0" dirty="0" smtClean="0"/>
          </a:p>
        </p:txBody>
      </p:sp>
      <p:sp>
        <p:nvSpPr>
          <p:cNvPr id="9228" name="Text Box 12"/>
          <p:cNvSpPr txBox="1">
            <a:spLocks noChangeArrowheads="1"/>
          </p:cNvSpPr>
          <p:nvPr/>
        </p:nvSpPr>
        <p:spPr bwMode="auto">
          <a:xfrm>
            <a:off x="165100" y="3417888"/>
            <a:ext cx="8826500" cy="360362"/>
          </a:xfrm>
          <a:prstGeom prst="rect">
            <a:avLst/>
          </a:prstGeom>
          <a:solidFill>
            <a:schemeClr val="bg2"/>
          </a:solidFill>
          <a:ln>
            <a:noFill/>
          </a:ln>
          <a:effectLst/>
          <a:extLst/>
        </p:spPr>
        <p:txBody>
          <a:bodyPr/>
          <a:lstStyle/>
          <a:p>
            <a:pPr>
              <a:spcBef>
                <a:spcPct val="50000"/>
              </a:spcBef>
            </a:pPr>
            <a:endParaRPr lang="en-US"/>
          </a:p>
        </p:txBody>
      </p:sp>
      <p:sp>
        <p:nvSpPr>
          <p:cNvPr id="6" name="Text Box 12"/>
          <p:cNvSpPr txBox="1">
            <a:spLocks noChangeArrowheads="1"/>
          </p:cNvSpPr>
          <p:nvPr userDrawn="1"/>
        </p:nvSpPr>
        <p:spPr bwMode="auto">
          <a:xfrm>
            <a:off x="165100" y="3417888"/>
            <a:ext cx="8826500" cy="360362"/>
          </a:xfrm>
          <a:prstGeom prst="rect">
            <a:avLst/>
          </a:prstGeom>
          <a:solidFill>
            <a:schemeClr val="bg2"/>
          </a:solidFill>
          <a:ln>
            <a:noFill/>
          </a:ln>
          <a:effectLst/>
          <a:extLst/>
        </p:spPr>
        <p:txBody>
          <a:bodyPr/>
          <a:lstStyle/>
          <a:p>
            <a:pPr>
              <a:spcBef>
                <a:spcPct val="50000"/>
              </a:spcBef>
            </a:pPr>
            <a:endParaRPr lang="en-US"/>
          </a:p>
        </p:txBody>
      </p:sp>
      <p:pic>
        <p:nvPicPr>
          <p:cNvPr id="2" name="OurLogo" descr="Hogan Lovells Logo"/>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838200" y="0"/>
            <a:ext cx="914400" cy="914400"/>
          </a:xfrm>
          <a:prstGeom prst="rect">
            <a:avLst/>
          </a:prstGeom>
        </p:spPr>
      </p:pic>
    </p:spTree>
    <p:extLst>
      <p:ext uri="{BB962C8B-B14F-4D97-AF65-F5344CB8AC3E}">
        <p14:creationId xmlns:p14="http://schemas.microsoft.com/office/powerpoint/2010/main" val="422848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62E0BBFD-3C28-455B-B3E3-FD8D1415BAC5}" type="slidenum">
              <a:rPr lang="en-GB" smtClean="0"/>
              <a:pPr/>
              <a:t>‹#›</a:t>
            </a:fld>
            <a:endParaRPr lang="en-GB"/>
          </a:p>
        </p:txBody>
      </p:sp>
      <p:sp>
        <p:nvSpPr>
          <p:cNvPr id="5" name="Line 22"/>
          <p:cNvSpPr>
            <a:spLocks noChangeShapeType="1"/>
          </p:cNvSpPr>
          <p:nvPr/>
        </p:nvSpPr>
        <p:spPr bwMode="auto">
          <a:xfrm>
            <a:off x="82550" y="1141413"/>
            <a:ext cx="8969375" cy="0"/>
          </a:xfrm>
          <a:prstGeom prst="line">
            <a:avLst/>
          </a:prstGeom>
          <a:noFill/>
          <a:ln w="12700">
            <a:solidFill>
              <a:schemeClr val="tx1"/>
            </a:solidFill>
            <a:round/>
            <a:headEnd/>
            <a:tailEnd/>
          </a:ln>
        </p:spPr>
        <p:txBody>
          <a:bodyPr/>
          <a:lstStyle/>
          <a:p>
            <a:pPr>
              <a:defRPr/>
            </a:pPr>
            <a:endParaRPr lang="de-DE" sz="1000" b="1">
              <a:ea typeface="Arial Unicode MS" pitchFamily="34" charset="-128"/>
              <a:cs typeface="Arial Unicode MS" pitchFamily="34" charset="-128"/>
            </a:endParaRPr>
          </a:p>
        </p:txBody>
      </p:sp>
      <p:sp>
        <p:nvSpPr>
          <p:cNvPr id="6" name="Line 22"/>
          <p:cNvSpPr>
            <a:spLocks noChangeShapeType="1"/>
          </p:cNvSpPr>
          <p:nvPr userDrawn="1"/>
        </p:nvSpPr>
        <p:spPr bwMode="auto">
          <a:xfrm>
            <a:off x="82550" y="1141413"/>
            <a:ext cx="8969375" cy="0"/>
          </a:xfrm>
          <a:prstGeom prst="line">
            <a:avLst/>
          </a:prstGeom>
          <a:noFill/>
          <a:ln w="12700">
            <a:solidFill>
              <a:schemeClr val="tx1"/>
            </a:solidFill>
            <a:round/>
            <a:headEnd/>
            <a:tailEnd/>
          </a:ln>
        </p:spPr>
        <p:txBody>
          <a:bodyPr/>
          <a:lstStyle/>
          <a:p>
            <a:pPr>
              <a:defRPr/>
            </a:pPr>
            <a:endParaRPr lang="de-DE" sz="1000" b="1">
              <a:ea typeface="Arial Unicode MS" pitchFamily="34" charset="-128"/>
              <a:cs typeface="Arial Unicode MS" pitchFamily="34" charset="-128"/>
            </a:endParaRPr>
          </a:p>
        </p:txBody>
      </p:sp>
    </p:spTree>
    <p:extLst>
      <p:ext uri="{BB962C8B-B14F-4D97-AF65-F5344CB8AC3E}">
        <p14:creationId xmlns:p14="http://schemas.microsoft.com/office/powerpoint/2010/main" val="3123438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AA4F091D-DC9C-4789-9E10-5978E56A7AB8}" type="slidenum">
              <a:rPr lang="en-GB" smtClean="0"/>
              <a:pPr/>
              <a:t>‹#›</a:t>
            </a:fld>
            <a:endParaRPr lang="en-GB"/>
          </a:p>
        </p:txBody>
      </p:sp>
      <p:sp>
        <p:nvSpPr>
          <p:cNvPr id="4" name="Line 22"/>
          <p:cNvSpPr>
            <a:spLocks noChangeShapeType="1"/>
          </p:cNvSpPr>
          <p:nvPr/>
        </p:nvSpPr>
        <p:spPr bwMode="auto">
          <a:xfrm>
            <a:off x="82550" y="1141413"/>
            <a:ext cx="8969375" cy="0"/>
          </a:xfrm>
          <a:prstGeom prst="line">
            <a:avLst/>
          </a:prstGeom>
          <a:noFill/>
          <a:ln w="12700">
            <a:solidFill>
              <a:schemeClr val="tx1"/>
            </a:solidFill>
            <a:round/>
            <a:headEnd/>
            <a:tailEnd/>
          </a:ln>
        </p:spPr>
        <p:txBody>
          <a:bodyPr/>
          <a:lstStyle/>
          <a:p>
            <a:pPr>
              <a:defRPr/>
            </a:pPr>
            <a:endParaRPr lang="de-DE" sz="1000" b="1">
              <a:ea typeface="Arial Unicode MS" pitchFamily="34" charset="-128"/>
              <a:cs typeface="Arial Unicode MS" pitchFamily="34" charset="-128"/>
            </a:endParaRPr>
          </a:p>
        </p:txBody>
      </p:sp>
      <p:sp>
        <p:nvSpPr>
          <p:cNvPr id="5" name="Line 22"/>
          <p:cNvSpPr>
            <a:spLocks noChangeShapeType="1"/>
          </p:cNvSpPr>
          <p:nvPr userDrawn="1"/>
        </p:nvSpPr>
        <p:spPr bwMode="auto">
          <a:xfrm>
            <a:off x="82550" y="1141413"/>
            <a:ext cx="8969375" cy="0"/>
          </a:xfrm>
          <a:prstGeom prst="line">
            <a:avLst/>
          </a:prstGeom>
          <a:noFill/>
          <a:ln w="12700">
            <a:solidFill>
              <a:schemeClr val="tx1"/>
            </a:solidFill>
            <a:round/>
            <a:headEnd/>
            <a:tailEnd/>
          </a:ln>
        </p:spPr>
        <p:txBody>
          <a:bodyPr/>
          <a:lstStyle/>
          <a:p>
            <a:pPr>
              <a:defRPr/>
            </a:pPr>
            <a:endParaRPr lang="de-DE" sz="1000" b="1">
              <a:ea typeface="Arial Unicode MS" pitchFamily="34" charset="-128"/>
              <a:cs typeface="Arial Unicode MS" pitchFamily="34" charset="-128"/>
            </a:endParaRPr>
          </a:p>
        </p:txBody>
      </p:sp>
    </p:spTree>
    <p:extLst>
      <p:ext uri="{BB962C8B-B14F-4D97-AF65-F5344CB8AC3E}">
        <p14:creationId xmlns:p14="http://schemas.microsoft.com/office/powerpoint/2010/main" val="1083237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B2F8A79-76FC-4A74-8EA6-43961E5D5C9F}" type="slidenum">
              <a:rPr lang="en-GB" smtClean="0"/>
              <a:pPr/>
              <a:t>‹#›</a:t>
            </a:fld>
            <a:endParaRPr lang="en-GB"/>
          </a:p>
        </p:txBody>
      </p:sp>
    </p:spTree>
    <p:extLst>
      <p:ext uri="{BB962C8B-B14F-4D97-AF65-F5344CB8AC3E}">
        <p14:creationId xmlns:p14="http://schemas.microsoft.com/office/powerpoint/2010/main" val="4132759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65100" y="1449388"/>
            <a:ext cx="4321175" cy="500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38675" y="1449388"/>
            <a:ext cx="4321175" cy="500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fld id="{7260EBA6-5923-4CE3-A27D-90B0E87F0265}" type="slidenum">
              <a:rPr lang="en-GB" smtClean="0"/>
              <a:pPr/>
              <a:t>‹#›</a:t>
            </a:fld>
            <a:endParaRPr lang="en-GB"/>
          </a:p>
        </p:txBody>
      </p:sp>
      <p:sp>
        <p:nvSpPr>
          <p:cNvPr id="6" name="Line 22"/>
          <p:cNvSpPr>
            <a:spLocks noChangeShapeType="1"/>
          </p:cNvSpPr>
          <p:nvPr/>
        </p:nvSpPr>
        <p:spPr bwMode="auto">
          <a:xfrm>
            <a:off x="82550" y="1141413"/>
            <a:ext cx="8969375" cy="0"/>
          </a:xfrm>
          <a:prstGeom prst="line">
            <a:avLst/>
          </a:prstGeom>
          <a:noFill/>
          <a:ln w="12700">
            <a:solidFill>
              <a:schemeClr val="tx1"/>
            </a:solidFill>
            <a:round/>
            <a:headEnd/>
            <a:tailEnd/>
          </a:ln>
        </p:spPr>
        <p:txBody>
          <a:bodyPr/>
          <a:lstStyle/>
          <a:p>
            <a:pPr>
              <a:defRPr/>
            </a:pPr>
            <a:endParaRPr lang="de-DE" sz="1000" b="1">
              <a:ea typeface="Arial Unicode MS" pitchFamily="34" charset="-128"/>
              <a:cs typeface="Arial Unicode MS" pitchFamily="34" charset="-128"/>
            </a:endParaRPr>
          </a:p>
        </p:txBody>
      </p:sp>
      <p:sp>
        <p:nvSpPr>
          <p:cNvPr id="7" name="Line 22"/>
          <p:cNvSpPr>
            <a:spLocks noChangeShapeType="1"/>
          </p:cNvSpPr>
          <p:nvPr userDrawn="1"/>
        </p:nvSpPr>
        <p:spPr bwMode="auto">
          <a:xfrm>
            <a:off x="82550" y="1141413"/>
            <a:ext cx="8969375" cy="0"/>
          </a:xfrm>
          <a:prstGeom prst="line">
            <a:avLst/>
          </a:prstGeom>
          <a:noFill/>
          <a:ln w="12700">
            <a:solidFill>
              <a:schemeClr val="tx1"/>
            </a:solidFill>
            <a:round/>
            <a:headEnd/>
            <a:tailEnd/>
          </a:ln>
        </p:spPr>
        <p:txBody>
          <a:bodyPr/>
          <a:lstStyle/>
          <a:p>
            <a:pPr>
              <a:defRPr/>
            </a:pPr>
            <a:endParaRPr lang="de-DE" sz="1000" b="1">
              <a:ea typeface="Arial Unicode MS" pitchFamily="34" charset="-128"/>
              <a:cs typeface="Arial Unicode MS" pitchFamily="34" charset="-128"/>
            </a:endParaRPr>
          </a:p>
        </p:txBody>
      </p:sp>
    </p:spTree>
    <p:extLst>
      <p:ext uri="{BB962C8B-B14F-4D97-AF65-F5344CB8AC3E}">
        <p14:creationId xmlns:p14="http://schemas.microsoft.com/office/powerpoint/2010/main" val="16390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a:defRPr/>
            </a:lvl1pPr>
          </a:lstStyle>
          <a:p>
            <a:fld id="{6900F539-779A-4056-A6CE-C2D4C907B6BB}" type="slidenum">
              <a:rPr lang="en-GB" smtClean="0"/>
              <a:pPr/>
              <a:t>‹#›</a:t>
            </a:fld>
            <a:endParaRPr lang="en-GB"/>
          </a:p>
        </p:txBody>
      </p:sp>
      <p:sp>
        <p:nvSpPr>
          <p:cNvPr id="5" name="Line 2"/>
          <p:cNvSpPr>
            <a:spLocks noChangeShapeType="1"/>
          </p:cNvSpPr>
          <p:nvPr/>
        </p:nvSpPr>
        <p:spPr bwMode="auto">
          <a:xfrm>
            <a:off x="165100" y="3417888"/>
            <a:ext cx="8804275" cy="0"/>
          </a:xfrm>
          <a:prstGeom prst="line">
            <a:avLst/>
          </a:prstGeom>
          <a:noFill/>
          <a:ln w="73025">
            <a:solidFill>
              <a:srgbClr val="BDD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Text Placeholder 7"/>
          <p:cNvSpPr>
            <a:spLocks noGrp="1"/>
          </p:cNvSpPr>
          <p:nvPr>
            <p:ph type="body" sz="quarter" idx="11" hasCustomPrompt="1"/>
          </p:nvPr>
        </p:nvSpPr>
        <p:spPr>
          <a:xfrm>
            <a:off x="93600" y="3416400"/>
            <a:ext cx="8892000" cy="1047600"/>
          </a:xfrm>
        </p:spPr>
        <p:txBody>
          <a:bodyPr/>
          <a:lstStyle>
            <a:lvl1pPr marL="0" indent="0">
              <a:buNone/>
              <a:defRPr b="1"/>
            </a:lvl1pPr>
            <a:lvl5pPr marL="1435100" indent="0">
              <a:buNone/>
              <a:defRPr/>
            </a:lvl5pPr>
          </a:lstStyle>
          <a:p>
            <a:pPr lvl="0"/>
            <a:r>
              <a:rPr lang="en-GB" dirty="0" smtClean="0"/>
              <a:t>New chapter</a:t>
            </a:r>
            <a:endParaRPr lang="en-GB" dirty="0"/>
          </a:p>
        </p:txBody>
      </p:sp>
      <p:sp>
        <p:nvSpPr>
          <p:cNvPr id="6" name="Line 2"/>
          <p:cNvSpPr>
            <a:spLocks noChangeShapeType="1"/>
          </p:cNvSpPr>
          <p:nvPr userDrawn="1"/>
        </p:nvSpPr>
        <p:spPr bwMode="auto">
          <a:xfrm>
            <a:off x="165100" y="3417888"/>
            <a:ext cx="8804275" cy="0"/>
          </a:xfrm>
          <a:prstGeom prst="line">
            <a:avLst/>
          </a:prstGeom>
          <a:noFill/>
          <a:ln w="73025">
            <a:solidFill>
              <a:srgbClr val="BDD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1199269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5100" y="0"/>
            <a:ext cx="89693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dirty="0" smtClean="0"/>
          </a:p>
        </p:txBody>
      </p:sp>
      <p:sp>
        <p:nvSpPr>
          <p:cNvPr id="1027" name="Rectangle 3"/>
          <p:cNvSpPr>
            <a:spLocks noGrp="1" noChangeArrowheads="1"/>
          </p:cNvSpPr>
          <p:nvPr>
            <p:ph type="body" idx="1"/>
          </p:nvPr>
        </p:nvSpPr>
        <p:spPr bwMode="auto">
          <a:xfrm>
            <a:off x="165100" y="1449388"/>
            <a:ext cx="8794750"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1035" name="Text Box 11"/>
          <p:cNvSpPr txBox="1">
            <a:spLocks noChangeArrowheads="1"/>
          </p:cNvSpPr>
          <p:nvPr/>
        </p:nvSpPr>
        <p:spPr bwMode="auto">
          <a:xfrm>
            <a:off x="0" y="6477000"/>
            <a:ext cx="9145588" cy="381000"/>
          </a:xfrm>
          <a:prstGeom prst="rect">
            <a:avLst/>
          </a:prstGeom>
          <a:solidFill>
            <a:schemeClr val="bg2"/>
          </a:solidFill>
          <a:ln>
            <a:noFill/>
          </a:ln>
          <a:effectLst/>
          <a:extLst/>
        </p:spPr>
        <p:txBody>
          <a:bodyPr wrap="none"/>
          <a:lstStyle/>
          <a:p>
            <a:endParaRPr lang="en-US"/>
          </a:p>
        </p:txBody>
      </p:sp>
      <p:sp>
        <p:nvSpPr>
          <p:cNvPr id="1034" name="Firm Name Master Footer"/>
          <p:cNvSpPr txBox="1">
            <a:spLocks noChangeArrowheads="1"/>
          </p:cNvSpPr>
          <p:nvPr/>
        </p:nvSpPr>
        <p:spPr bwMode="auto">
          <a:xfrm>
            <a:off x="165100" y="6477000"/>
            <a:ext cx="149542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ct val="50000"/>
              </a:spcBef>
            </a:pPr>
            <a:r>
              <a:rPr lang="en-GB" sz="800" baseline="0" noProof="1" smtClean="0">
                <a:solidFill>
                  <a:schemeClr val="tx1"/>
                </a:solidFill>
                <a:latin typeface="+mn-lt"/>
              </a:rPr>
              <a:t>Hogan Lovells</a:t>
            </a:r>
            <a:endParaRPr lang="en-GB" sz="800" baseline="0" noProof="1">
              <a:solidFill>
                <a:schemeClr val="tx1"/>
              </a:solidFill>
              <a:latin typeface="+mn-lt"/>
            </a:endParaRPr>
          </a:p>
        </p:txBody>
      </p:sp>
      <p:sp>
        <p:nvSpPr>
          <p:cNvPr id="1030" name="Rectangle 6"/>
          <p:cNvSpPr>
            <a:spLocks noGrp="1" noChangeArrowheads="1"/>
          </p:cNvSpPr>
          <p:nvPr>
            <p:ph type="sldNum" sz="quarter" idx="4"/>
          </p:nvPr>
        </p:nvSpPr>
        <p:spPr bwMode="auto">
          <a:xfrm>
            <a:off x="8428038" y="6494463"/>
            <a:ext cx="496887"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800" baseline="0">
                <a:solidFill>
                  <a:schemeClr val="tx1"/>
                </a:solidFill>
                <a:latin typeface="+mn-lt"/>
              </a:defRPr>
            </a:lvl1pPr>
          </a:lstStyle>
          <a:p>
            <a:fld id="{8CC62162-A410-474D-A552-FAE86DCA70DB}" type="slidenum">
              <a:rPr lang="en-GB" smtClean="0"/>
              <a:pPr/>
              <a:t>‹#›</a:t>
            </a:fld>
            <a:endParaRPr lang="en-GB" dirty="0"/>
          </a:p>
        </p:txBody>
      </p:sp>
    </p:spTree>
    <p:extLst>
      <p:ext uri="{BB962C8B-B14F-4D97-AF65-F5344CB8AC3E}">
        <p14:creationId xmlns:p14="http://schemas.microsoft.com/office/powerpoint/2010/main" val="167641888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Lst>
  <p:hf hdr="0" ftr="0" dt="0"/>
  <p:txStyles>
    <p:titleStyle>
      <a:lvl1pPr algn="l" rtl="0" eaLnBrk="1" fontAlgn="base" hangingPunct="1">
        <a:spcBef>
          <a:spcPct val="0"/>
        </a:spcBef>
        <a:spcAft>
          <a:spcPct val="0"/>
        </a:spcAft>
        <a:defRPr sz="3200" baseline="0">
          <a:solidFill>
            <a:schemeClr val="tx1"/>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defRPr>
      </a:lvl2pPr>
      <a:lvl3pPr algn="l" rtl="0" eaLnBrk="1" fontAlgn="base" hangingPunct="1">
        <a:spcBef>
          <a:spcPct val="0"/>
        </a:spcBef>
        <a:spcAft>
          <a:spcPct val="0"/>
        </a:spcAft>
        <a:defRPr sz="3200">
          <a:solidFill>
            <a:schemeClr val="tx2"/>
          </a:solidFill>
          <a:latin typeface="Arial" charset="0"/>
        </a:defRPr>
      </a:lvl3pPr>
      <a:lvl4pPr algn="l" rtl="0" eaLnBrk="1" fontAlgn="base" hangingPunct="1">
        <a:spcBef>
          <a:spcPct val="0"/>
        </a:spcBef>
        <a:spcAft>
          <a:spcPct val="0"/>
        </a:spcAft>
        <a:defRPr sz="3200">
          <a:solidFill>
            <a:schemeClr val="tx2"/>
          </a:solidFill>
          <a:latin typeface="Arial" charset="0"/>
        </a:defRPr>
      </a:lvl4pPr>
      <a:lvl5pPr algn="l" rtl="0" eaLnBrk="1" fontAlgn="base" hangingPunct="1">
        <a:spcBef>
          <a:spcPct val="0"/>
        </a:spcBef>
        <a:spcAft>
          <a:spcPct val="0"/>
        </a:spcAft>
        <a:defRPr sz="3200">
          <a:solidFill>
            <a:schemeClr val="tx2"/>
          </a:solidFill>
          <a:latin typeface="Arial"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58775" indent="-358775" algn="l" rtl="0" eaLnBrk="1" fontAlgn="base" hangingPunct="1">
        <a:spcBef>
          <a:spcPct val="20000"/>
        </a:spcBef>
        <a:spcAft>
          <a:spcPct val="0"/>
        </a:spcAft>
        <a:buChar char="•"/>
        <a:defRPr sz="2800" baseline="0">
          <a:solidFill>
            <a:schemeClr val="tx1"/>
          </a:solidFill>
          <a:latin typeface="+mn-lt"/>
          <a:ea typeface="+mn-ea"/>
          <a:cs typeface="+mn-cs"/>
        </a:defRPr>
      </a:lvl1pPr>
      <a:lvl2pPr marL="717550" indent="-357188" algn="l" rtl="0" eaLnBrk="1" fontAlgn="base" hangingPunct="1">
        <a:spcBef>
          <a:spcPct val="20000"/>
        </a:spcBef>
        <a:spcAft>
          <a:spcPct val="0"/>
        </a:spcAft>
        <a:buChar char="–"/>
        <a:defRPr sz="2400" baseline="0">
          <a:solidFill>
            <a:schemeClr val="tx1"/>
          </a:solidFill>
          <a:latin typeface="+mn-lt"/>
        </a:defRPr>
      </a:lvl2pPr>
      <a:lvl3pPr marL="1076325" indent="-357188" algn="l" rtl="0" eaLnBrk="1" fontAlgn="base" hangingPunct="1">
        <a:spcBef>
          <a:spcPct val="20000"/>
        </a:spcBef>
        <a:spcAft>
          <a:spcPct val="0"/>
        </a:spcAft>
        <a:buChar char="•"/>
        <a:defRPr sz="2000" baseline="0">
          <a:solidFill>
            <a:schemeClr val="tx1"/>
          </a:solidFill>
          <a:latin typeface="+mn-lt"/>
        </a:defRPr>
      </a:lvl3pPr>
      <a:lvl4pPr marL="1433513" indent="-355600" algn="l" rtl="0" eaLnBrk="1" fontAlgn="base" hangingPunct="1">
        <a:spcBef>
          <a:spcPct val="20000"/>
        </a:spcBef>
        <a:spcAft>
          <a:spcPct val="0"/>
        </a:spcAft>
        <a:buChar char="–"/>
        <a:defRPr baseline="0">
          <a:solidFill>
            <a:schemeClr val="tx1"/>
          </a:solidFill>
          <a:latin typeface="+mn-lt"/>
        </a:defRPr>
      </a:lvl4pPr>
      <a:lvl5pPr marL="1792288" indent="-357188" algn="l" rtl="0" eaLnBrk="1" fontAlgn="base" hangingPunct="1">
        <a:spcBef>
          <a:spcPct val="20000"/>
        </a:spcBef>
        <a:spcAft>
          <a:spcPct val="0"/>
        </a:spcAft>
        <a:buChar char="•"/>
        <a:defRPr sz="1600" baseline="0">
          <a:solidFill>
            <a:schemeClr val="tx1"/>
          </a:solidFill>
          <a:latin typeface="+mn-lt"/>
        </a:defRPr>
      </a:lvl5pPr>
      <a:lvl6pPr marL="2249488" indent="-357188" algn="l" rtl="0" eaLnBrk="1" fontAlgn="base" hangingPunct="1">
        <a:spcBef>
          <a:spcPct val="20000"/>
        </a:spcBef>
        <a:spcAft>
          <a:spcPct val="0"/>
        </a:spcAft>
        <a:buChar char="•"/>
        <a:defRPr sz="1600">
          <a:solidFill>
            <a:schemeClr val="tx1"/>
          </a:solidFill>
          <a:latin typeface="+mn-lt"/>
        </a:defRPr>
      </a:lvl6pPr>
      <a:lvl7pPr marL="2706688" indent="-357188" algn="l" rtl="0" eaLnBrk="1" fontAlgn="base" hangingPunct="1">
        <a:spcBef>
          <a:spcPct val="20000"/>
        </a:spcBef>
        <a:spcAft>
          <a:spcPct val="0"/>
        </a:spcAft>
        <a:buChar char="•"/>
        <a:defRPr sz="1600">
          <a:solidFill>
            <a:schemeClr val="tx1"/>
          </a:solidFill>
          <a:latin typeface="+mn-lt"/>
        </a:defRPr>
      </a:lvl7pPr>
      <a:lvl8pPr marL="3163888" indent="-357188" algn="l" rtl="0" eaLnBrk="1" fontAlgn="base" hangingPunct="1">
        <a:spcBef>
          <a:spcPct val="20000"/>
        </a:spcBef>
        <a:spcAft>
          <a:spcPct val="0"/>
        </a:spcAft>
        <a:buChar char="•"/>
        <a:defRPr sz="1600">
          <a:solidFill>
            <a:schemeClr val="tx1"/>
          </a:solidFill>
          <a:latin typeface="+mn-lt"/>
        </a:defRPr>
      </a:lvl8pPr>
      <a:lvl9pPr marL="3621088" indent="-357188"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dirty="0" smtClean="0"/>
              <a:t>The solicitor's role</a:t>
            </a:r>
            <a:endParaRPr lang="en-GB" dirty="0"/>
          </a:p>
        </p:txBody>
      </p:sp>
      <p:sp>
        <p:nvSpPr>
          <p:cNvPr id="19459" name="Rectangle 3"/>
          <p:cNvSpPr>
            <a:spLocks noGrp="1" noChangeArrowheads="1"/>
          </p:cNvSpPr>
          <p:nvPr>
            <p:ph idx="1"/>
          </p:nvPr>
        </p:nvSpPr>
        <p:spPr/>
        <p:txBody>
          <a:bodyPr/>
          <a:lstStyle/>
          <a:p>
            <a:r>
              <a:rPr lang="en-US" dirty="0" smtClean="0"/>
              <a:t>Gathering the evidence</a:t>
            </a:r>
          </a:p>
          <a:p>
            <a:pPr marL="0" indent="0">
              <a:buNone/>
            </a:pPr>
            <a:endParaRPr lang="en-US" dirty="0" smtClean="0"/>
          </a:p>
          <a:p>
            <a:pPr lvl="1"/>
            <a:r>
              <a:rPr lang="en-US" dirty="0" smtClean="0"/>
              <a:t>Disclosure in most cases:</a:t>
            </a:r>
          </a:p>
          <a:p>
            <a:endParaRPr lang="en-US" dirty="0" smtClean="0"/>
          </a:p>
          <a:p>
            <a:endParaRPr lang="en-US" dirty="0" smtClean="0"/>
          </a:p>
          <a:p>
            <a:endParaRPr lang="en-US" dirty="0"/>
          </a:p>
          <a:p>
            <a:endParaRPr lang="en-US" dirty="0" smtClean="0"/>
          </a:p>
          <a:p>
            <a:pPr lvl="1"/>
            <a:r>
              <a:rPr lang="en-US" dirty="0" smtClean="0"/>
              <a:t>Disclosure in most fraud cases:</a:t>
            </a:r>
          </a:p>
          <a:p>
            <a:endParaRPr lang="en-US" dirty="0"/>
          </a:p>
          <a:p>
            <a:endParaRPr lang="en-US" dirty="0"/>
          </a:p>
        </p:txBody>
      </p:sp>
      <p:sp>
        <p:nvSpPr>
          <p:cNvPr id="4" name="Slide Number Placeholder 3"/>
          <p:cNvSpPr>
            <a:spLocks noGrp="1"/>
          </p:cNvSpPr>
          <p:nvPr>
            <p:ph type="sldNum" sz="quarter" idx="10"/>
          </p:nvPr>
        </p:nvSpPr>
        <p:spPr/>
        <p:txBody>
          <a:bodyPr/>
          <a:lstStyle/>
          <a:p>
            <a:fld id="{53C3CE14-193D-442A-B67C-887A6D4A8036}" type="slidenum">
              <a:rPr lang="en-GB"/>
              <a:pPr/>
              <a:t>1</a:t>
            </a:fld>
            <a:endParaRPr lang="en-GB"/>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7553" y="2564904"/>
            <a:ext cx="2232248" cy="1672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4869160"/>
            <a:ext cx="1142226" cy="1380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Cypriot search order</a:t>
            </a:r>
            <a:endParaRPr lang="en-GB" dirty="0"/>
          </a:p>
        </p:txBody>
      </p:sp>
      <p:sp>
        <p:nvSpPr>
          <p:cNvPr id="3" name="Content Placeholder 2"/>
          <p:cNvSpPr>
            <a:spLocks noGrp="1"/>
          </p:cNvSpPr>
          <p:nvPr>
            <p:ph idx="1"/>
          </p:nvPr>
        </p:nvSpPr>
        <p:spPr/>
        <p:txBody>
          <a:bodyPr/>
          <a:lstStyle/>
          <a:p>
            <a:r>
              <a:rPr lang="en-GB" dirty="0" smtClean="0"/>
              <a:t>Jason Hercules</a:t>
            </a:r>
          </a:p>
          <a:p>
            <a:endParaRPr lang="en-GB" dirty="0"/>
          </a:p>
          <a:p>
            <a:endParaRPr lang="en-GB" dirty="0" smtClean="0"/>
          </a:p>
          <a:p>
            <a:pPr marL="0" indent="0">
              <a:buNone/>
            </a:pPr>
            <a:endParaRPr lang="en-GB" dirty="0" smtClean="0"/>
          </a:p>
          <a:p>
            <a:endParaRPr lang="en-GB" dirty="0" smtClean="0"/>
          </a:p>
          <a:p>
            <a:r>
              <a:rPr lang="en-GB" dirty="0" smtClean="0"/>
              <a:t>Use of backdated trust documents</a:t>
            </a:r>
          </a:p>
          <a:p>
            <a:pPr marL="0" indent="0">
              <a:buNone/>
            </a:pPr>
            <a:endParaRPr lang="en-GB" dirty="0" smtClean="0"/>
          </a:p>
          <a:p>
            <a:r>
              <a:rPr lang="en-GB" dirty="0" smtClean="0"/>
              <a:t>"the date we have in the trust deed.... the date we need...."</a:t>
            </a:r>
            <a:endParaRPr lang="en-GB" dirty="0"/>
          </a:p>
        </p:txBody>
      </p:sp>
      <p:sp>
        <p:nvSpPr>
          <p:cNvPr id="4" name="Slide Number Placeholder 3"/>
          <p:cNvSpPr>
            <a:spLocks noGrp="1"/>
          </p:cNvSpPr>
          <p:nvPr>
            <p:ph type="sldNum" sz="quarter" idx="10"/>
          </p:nvPr>
        </p:nvSpPr>
        <p:spPr/>
        <p:txBody>
          <a:bodyPr/>
          <a:lstStyle/>
          <a:p>
            <a:fld id="{62E0BBFD-3C28-455B-B3E3-FD8D1415BAC5}" type="slidenum">
              <a:rPr lang="en-GB" smtClean="0"/>
              <a:pPr/>
              <a:t>2</a:t>
            </a:fld>
            <a:endParaRPr lang="en-GB"/>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944" y="1772816"/>
            <a:ext cx="1584176" cy="188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7124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Yahoo!</a:t>
            </a:r>
            <a:endParaRPr lang="en-GB" dirty="0"/>
          </a:p>
        </p:txBody>
      </p:sp>
      <p:sp>
        <p:nvSpPr>
          <p:cNvPr id="3" name="Content Placeholder 2"/>
          <p:cNvSpPr>
            <a:spLocks noGrp="1"/>
          </p:cNvSpPr>
          <p:nvPr>
            <p:ph idx="1"/>
          </p:nvPr>
        </p:nvSpPr>
        <p:spPr/>
        <p:txBody>
          <a:bodyPr/>
          <a:lstStyle/>
          <a:p>
            <a:r>
              <a:rPr lang="en-GB" dirty="0" smtClean="0"/>
              <a:t>Disclosure order made against the address "Ys_myr@yahoo.co.uk" (Syrym)</a:t>
            </a:r>
          </a:p>
          <a:p>
            <a:endParaRPr lang="en-GB" dirty="0"/>
          </a:p>
          <a:p>
            <a:endParaRPr lang="en-GB" dirty="0" smtClean="0"/>
          </a:p>
          <a:p>
            <a:endParaRPr lang="en-GB" dirty="0"/>
          </a:p>
          <a:p>
            <a:endParaRPr lang="en-GB" dirty="0" smtClean="0"/>
          </a:p>
          <a:p>
            <a:endParaRPr lang="en-GB" dirty="0"/>
          </a:p>
          <a:p>
            <a:r>
              <a:rPr lang="en-GB" dirty="0" smtClean="0"/>
              <a:t>c.30 files of emails and attachments disclosed </a:t>
            </a:r>
            <a:endParaRPr lang="en-GB" dirty="0"/>
          </a:p>
        </p:txBody>
      </p:sp>
      <p:sp>
        <p:nvSpPr>
          <p:cNvPr id="4" name="Slide Number Placeholder 3"/>
          <p:cNvSpPr>
            <a:spLocks noGrp="1"/>
          </p:cNvSpPr>
          <p:nvPr>
            <p:ph type="sldNum" sz="quarter" idx="10"/>
          </p:nvPr>
        </p:nvSpPr>
        <p:spPr/>
        <p:txBody>
          <a:bodyPr/>
          <a:lstStyle/>
          <a:p>
            <a:fld id="{62E0BBFD-3C28-455B-B3E3-FD8D1415BAC5}" type="slidenum">
              <a:rPr lang="en-GB" smtClean="0"/>
              <a:pPr/>
              <a:t>3</a:t>
            </a:fld>
            <a:endParaRPr lang="en-GB"/>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708920"/>
            <a:ext cx="3675198" cy="2058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021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Yahoo!</a:t>
            </a:r>
            <a:endParaRPr lang="en-GB" dirty="0"/>
          </a:p>
        </p:txBody>
      </p:sp>
      <p:sp>
        <p:nvSpPr>
          <p:cNvPr id="3" name="Content Placeholder 2"/>
          <p:cNvSpPr>
            <a:spLocks noGrp="1"/>
          </p:cNvSpPr>
          <p:nvPr>
            <p:ph idx="1"/>
          </p:nvPr>
        </p:nvSpPr>
        <p:spPr/>
        <p:txBody>
          <a:bodyPr>
            <a:normAutofit/>
          </a:bodyPr>
          <a:lstStyle/>
          <a:p>
            <a:r>
              <a:rPr lang="en-GB" dirty="0" smtClean="0"/>
              <a:t>Repeated orders against numerous accounts – all then believed to be run by Shalabayev – c.70 files of emails and attachments disclosed</a:t>
            </a:r>
          </a:p>
          <a:p>
            <a:pPr marL="0" indent="0">
              <a:buNone/>
            </a:pPr>
            <a:endParaRPr lang="en-GB" dirty="0" smtClean="0"/>
          </a:p>
          <a:p>
            <a:r>
              <a:rPr lang="en-GB" dirty="0" smtClean="0"/>
              <a:t>Effectively permitted real-time monitoring of the accounts without the account-holder's knowledge</a:t>
            </a:r>
          </a:p>
          <a:p>
            <a:pPr marL="0" indent="0">
              <a:buNone/>
            </a:pPr>
            <a:endParaRPr lang="en-GB" dirty="0"/>
          </a:p>
          <a:p>
            <a:pPr marL="0" indent="0">
              <a:buNone/>
            </a:pPr>
            <a:endParaRPr lang="en-GB" dirty="0" smtClean="0"/>
          </a:p>
          <a:p>
            <a:endParaRPr lang="en-GB" dirty="0"/>
          </a:p>
        </p:txBody>
      </p:sp>
      <p:sp>
        <p:nvSpPr>
          <p:cNvPr id="4" name="Slide Number Placeholder 3"/>
          <p:cNvSpPr>
            <a:spLocks noGrp="1"/>
          </p:cNvSpPr>
          <p:nvPr>
            <p:ph type="sldNum" sz="quarter" idx="10"/>
          </p:nvPr>
        </p:nvSpPr>
        <p:spPr/>
        <p:txBody>
          <a:bodyPr/>
          <a:lstStyle/>
          <a:p>
            <a:fld id="{62E0BBFD-3C28-455B-B3E3-FD8D1415BAC5}" type="slidenum">
              <a:rPr lang="en-GB" smtClean="0"/>
              <a:pPr/>
              <a:t>4</a:t>
            </a:fld>
            <a:endParaRPr lang="en-GB"/>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7337" y="4437112"/>
            <a:ext cx="2466975"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3056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Yahoo!</a:t>
            </a:r>
            <a:endParaRPr lang="en-GB" dirty="0"/>
          </a:p>
        </p:txBody>
      </p:sp>
      <p:sp>
        <p:nvSpPr>
          <p:cNvPr id="3" name="Content Placeholder 2"/>
          <p:cNvSpPr>
            <a:spLocks noGrp="1"/>
          </p:cNvSpPr>
          <p:nvPr>
            <p:ph idx="1"/>
          </p:nvPr>
        </p:nvSpPr>
        <p:spPr/>
        <p:txBody>
          <a:bodyPr/>
          <a:lstStyle/>
          <a:p>
            <a:r>
              <a:rPr lang="en-GB" dirty="0"/>
              <a:t>Demonstrated non-disclosure of assets on a massive </a:t>
            </a:r>
            <a:r>
              <a:rPr lang="en-GB" dirty="0" smtClean="0"/>
              <a:t>scale</a:t>
            </a:r>
          </a:p>
          <a:p>
            <a:pPr marL="0" indent="0">
              <a:buNone/>
            </a:pPr>
            <a:endParaRPr lang="en-GB" dirty="0"/>
          </a:p>
          <a:p>
            <a:r>
              <a:rPr lang="en-GB" dirty="0"/>
              <a:t>Also demonstrated ongoing dealings in frozen </a:t>
            </a:r>
            <a:r>
              <a:rPr lang="en-GB" dirty="0" smtClean="0"/>
              <a:t>assets</a:t>
            </a:r>
          </a:p>
          <a:p>
            <a:pPr marL="0" indent="0">
              <a:buNone/>
            </a:pPr>
            <a:endParaRPr lang="en-GB" dirty="0"/>
          </a:p>
          <a:p>
            <a:pPr marL="0" indent="0">
              <a:buNone/>
            </a:pPr>
            <a:r>
              <a:rPr lang="en-GB" dirty="0"/>
              <a:t>→ Allowed a committal application to be brought in relation to </a:t>
            </a:r>
            <a:r>
              <a:rPr lang="en-GB" dirty="0" smtClean="0"/>
              <a:t>19 </a:t>
            </a:r>
            <a:r>
              <a:rPr lang="en-GB" dirty="0"/>
              <a:t>allegations of non-disclosure and </a:t>
            </a:r>
            <a:r>
              <a:rPr lang="en-GB" dirty="0" smtClean="0"/>
              <a:t>13 allegations </a:t>
            </a:r>
            <a:r>
              <a:rPr lang="en-GB" dirty="0"/>
              <a:t>of dealings with frozen assets</a:t>
            </a:r>
          </a:p>
          <a:p>
            <a:endParaRPr lang="en-GB" dirty="0"/>
          </a:p>
        </p:txBody>
      </p:sp>
      <p:sp>
        <p:nvSpPr>
          <p:cNvPr id="4" name="Slide Number Placeholder 3"/>
          <p:cNvSpPr>
            <a:spLocks noGrp="1"/>
          </p:cNvSpPr>
          <p:nvPr>
            <p:ph type="sldNum" sz="quarter" idx="10"/>
          </p:nvPr>
        </p:nvSpPr>
        <p:spPr/>
        <p:txBody>
          <a:bodyPr/>
          <a:lstStyle/>
          <a:p>
            <a:fld id="{62E0BBFD-3C28-455B-B3E3-FD8D1415BAC5}" type="slidenum">
              <a:rPr lang="en-GB" smtClean="0"/>
              <a:pPr/>
              <a:t>5</a:t>
            </a:fld>
            <a:endParaRPr lang="en-GB"/>
          </a:p>
        </p:txBody>
      </p:sp>
    </p:spTree>
    <p:extLst>
      <p:ext uri="{BB962C8B-B14F-4D97-AF65-F5344CB8AC3E}">
        <p14:creationId xmlns:p14="http://schemas.microsoft.com/office/powerpoint/2010/main" val="1281260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IP addresses</a:t>
            </a:r>
            <a:endParaRPr lang="en-GB" dirty="0"/>
          </a:p>
        </p:txBody>
      </p:sp>
      <p:sp>
        <p:nvSpPr>
          <p:cNvPr id="3" name="Content Placeholder 2"/>
          <p:cNvSpPr>
            <a:spLocks noGrp="1"/>
          </p:cNvSpPr>
          <p:nvPr>
            <p:ph idx="1"/>
          </p:nvPr>
        </p:nvSpPr>
        <p:spPr/>
        <p:txBody>
          <a:bodyPr/>
          <a:lstStyle/>
          <a:p>
            <a:r>
              <a:rPr lang="en-GB" dirty="0" smtClean="0"/>
              <a:t>Yahoo! also required to provide the IP addresses from which the accounts were accessed:</a:t>
            </a:r>
          </a:p>
          <a:p>
            <a:pPr marL="0" indent="0">
              <a:buNone/>
            </a:pPr>
            <a:endParaRPr lang="en-GB" dirty="0" smtClean="0"/>
          </a:p>
          <a:p>
            <a:pPr lvl="1"/>
            <a:r>
              <a:rPr lang="en-GB" dirty="0" smtClean="0"/>
              <a:t>provides information which can be used to track a fugitive</a:t>
            </a:r>
          </a:p>
          <a:p>
            <a:pPr lvl="1"/>
            <a:endParaRPr lang="en-GB" dirty="0"/>
          </a:p>
          <a:p>
            <a:pPr lvl="1"/>
            <a:endParaRPr lang="en-GB" dirty="0" smtClean="0"/>
          </a:p>
          <a:p>
            <a:pPr marL="360362" lvl="1" indent="0">
              <a:buNone/>
            </a:pPr>
            <a:endParaRPr lang="en-GB" dirty="0" smtClean="0"/>
          </a:p>
          <a:p>
            <a:pPr lvl="1"/>
            <a:endParaRPr lang="en-GB" dirty="0" smtClean="0"/>
          </a:p>
          <a:p>
            <a:pPr lvl="1"/>
            <a:endParaRPr lang="en-GB" dirty="0" smtClean="0"/>
          </a:p>
          <a:p>
            <a:pPr lvl="1"/>
            <a:r>
              <a:rPr lang="en-GB" dirty="0" smtClean="0"/>
              <a:t>used to prove that all the accounts were in fact being administered by Shalabayev</a:t>
            </a:r>
          </a:p>
          <a:p>
            <a:pPr lvl="1"/>
            <a:endParaRPr lang="en-GB" dirty="0" smtClean="0"/>
          </a:p>
        </p:txBody>
      </p:sp>
      <p:sp>
        <p:nvSpPr>
          <p:cNvPr id="4" name="Slide Number Placeholder 3"/>
          <p:cNvSpPr>
            <a:spLocks noGrp="1"/>
          </p:cNvSpPr>
          <p:nvPr>
            <p:ph type="sldNum" sz="quarter" idx="10"/>
          </p:nvPr>
        </p:nvSpPr>
        <p:spPr/>
        <p:txBody>
          <a:bodyPr/>
          <a:lstStyle/>
          <a:p>
            <a:fld id="{62E0BBFD-3C28-455B-B3E3-FD8D1415BAC5}" type="slidenum">
              <a:rPr lang="en-GB" smtClean="0"/>
              <a:pPr/>
              <a:t>6</a:t>
            </a:fld>
            <a:endParaRPr lang="en-GB"/>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4091" y="3645024"/>
            <a:ext cx="23622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7532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upshot</a:t>
            </a:r>
            <a:endParaRPr lang="en-GB" dirty="0"/>
          </a:p>
        </p:txBody>
      </p:sp>
      <p:sp>
        <p:nvSpPr>
          <p:cNvPr id="3" name="Content Placeholder 2"/>
          <p:cNvSpPr>
            <a:spLocks noGrp="1"/>
          </p:cNvSpPr>
          <p:nvPr>
            <p:ph idx="1"/>
          </p:nvPr>
        </p:nvSpPr>
        <p:spPr/>
        <p:txBody>
          <a:bodyPr/>
          <a:lstStyle/>
          <a:p>
            <a:r>
              <a:rPr lang="en-GB" dirty="0" smtClean="0"/>
              <a:t>"The stuff that litigators' dreams are made of"</a:t>
            </a:r>
          </a:p>
          <a:p>
            <a:pPr marL="0" indent="0">
              <a:buNone/>
            </a:pPr>
            <a:endParaRPr lang="en-GB" dirty="0" smtClean="0"/>
          </a:p>
          <a:p>
            <a:r>
              <a:rPr lang="en-GB" smtClean="0"/>
              <a:t>Eureka!</a:t>
            </a:r>
            <a:endParaRPr lang="en-GB" dirty="0" smtClean="0"/>
          </a:p>
          <a:p>
            <a:pPr marL="0" indent="0">
              <a:buNone/>
            </a:pPr>
            <a:endParaRPr lang="en-GB" dirty="0"/>
          </a:p>
        </p:txBody>
      </p:sp>
      <p:sp>
        <p:nvSpPr>
          <p:cNvPr id="4" name="Slide Number Placeholder 3"/>
          <p:cNvSpPr>
            <a:spLocks noGrp="1"/>
          </p:cNvSpPr>
          <p:nvPr>
            <p:ph type="sldNum" sz="quarter" idx="10"/>
          </p:nvPr>
        </p:nvSpPr>
        <p:spPr/>
        <p:txBody>
          <a:bodyPr/>
          <a:lstStyle/>
          <a:p>
            <a:fld id="{62E0BBFD-3C28-455B-B3E3-FD8D1415BAC5}" type="slidenum">
              <a:rPr lang="en-GB" smtClean="0"/>
              <a:pPr/>
              <a:t>7</a:t>
            </a:fld>
            <a:endParaRPr lang="en-GB"/>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3645024"/>
            <a:ext cx="259080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5645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name="BackCover">
    <p:spTree>
      <p:nvGrpSpPr>
        <p:cNvPr id="1" name=""/>
        <p:cNvGrpSpPr/>
        <p:nvPr/>
      </p:nvGrpSpPr>
      <p:grpSpPr>
        <a:xfrm>
          <a:off x="0" y="0"/>
          <a:ext cx="0" cy="0"/>
          <a:chOff x="0" y="0"/>
          <a:chExt cx="0" cy="0"/>
        </a:xfrm>
      </p:grpSpPr>
      <p:cxnSp>
        <p:nvCxnSpPr>
          <p:cNvPr id="31746" name="Straight Connector 16"/>
          <p:cNvCxnSpPr>
            <a:cxnSpLocks noChangeShapeType="1"/>
          </p:cNvCxnSpPr>
          <p:nvPr/>
        </p:nvCxnSpPr>
        <p:spPr bwMode="auto">
          <a:xfrm>
            <a:off x="191966" y="3725863"/>
            <a:ext cx="8787911" cy="1587"/>
          </a:xfrm>
          <a:prstGeom prst="line">
            <a:avLst/>
          </a:prstGeom>
          <a:noFill/>
          <a:ln w="9525">
            <a:solidFill>
              <a:srgbClr val="BED600"/>
            </a:solidFill>
            <a:round/>
            <a:headEnd/>
            <a:tailEnd/>
          </a:ln>
          <a:extLst>
            <a:ext uri="{909E8E84-426E-40DD-AFC4-6F175D3DCCD1}">
              <a14:hiddenFill xmlns:a14="http://schemas.microsoft.com/office/drawing/2010/main">
                <a:noFill/>
              </a14:hiddenFill>
            </a:ext>
          </a:extLst>
        </p:spPr>
      </p:cxnSp>
      <p:sp>
        <p:nvSpPr>
          <p:cNvPr id="31747" name="URL"/>
          <p:cNvSpPr txBox="1">
            <a:spLocks noChangeArrowheads="1"/>
          </p:cNvSpPr>
          <p:nvPr/>
        </p:nvSpPr>
        <p:spPr bwMode="auto">
          <a:xfrm>
            <a:off x="132923" y="3249613"/>
            <a:ext cx="2861169"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GB" sz="1600" b="1" smtClean="0"/>
              <a:t>www.hoganlovells.com</a:t>
            </a:r>
            <a:endParaRPr lang="en-GB" sz="1600" b="1" dirty="0"/>
          </a:p>
        </p:txBody>
      </p:sp>
      <p:sp>
        <p:nvSpPr>
          <p:cNvPr id="31748" name="Text Box 4"/>
          <p:cNvSpPr txBox="1">
            <a:spLocks noChangeArrowheads="1"/>
          </p:cNvSpPr>
          <p:nvPr/>
        </p:nvSpPr>
        <p:spPr bwMode="auto">
          <a:xfrm>
            <a:off x="221274" y="3683000"/>
            <a:ext cx="830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b"/>
          <a:lstStyle/>
          <a:p>
            <a:r>
              <a:rPr lang="en-GB" sz="800" smtClean="0">
                <a:latin typeface="Arial"/>
                <a:sym typeface="Arial"/>
              </a:rPr>
              <a:t>Hogan Lovells has offices in:  </a:t>
            </a:r>
            <a:endParaRPr lang="en-US" sz="800" dirty="0">
              <a:latin typeface="Arial"/>
              <a:sym typeface="Arial"/>
            </a:endParaRPr>
          </a:p>
        </p:txBody>
      </p:sp>
      <p:sp>
        <p:nvSpPr>
          <p:cNvPr id="31749" name="Text Box 5"/>
          <p:cNvSpPr txBox="1">
            <a:spLocks noChangeArrowheads="1"/>
          </p:cNvSpPr>
          <p:nvPr/>
        </p:nvSpPr>
        <p:spPr bwMode="auto">
          <a:xfrm>
            <a:off x="215412" y="3937000"/>
            <a:ext cx="1030154" cy="127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36000"/>
          <a:lstStyle/>
          <a:p>
            <a:r>
              <a:rPr lang="en-GB" sz="800" smtClean="0">
                <a:latin typeface="Arial"/>
                <a:sym typeface="Arial"/>
              </a:rPr>
              <a:t>Alicante</a:t>
            </a:r>
          </a:p>
          <a:p>
            <a:r>
              <a:rPr lang="en-GB" sz="800" smtClean="0">
                <a:latin typeface="Arial"/>
                <a:sym typeface="Arial"/>
              </a:rPr>
              <a:t>Amsterdam</a:t>
            </a:r>
          </a:p>
          <a:p>
            <a:r>
              <a:rPr lang="en-GB" sz="800" smtClean="0">
                <a:latin typeface="Arial"/>
                <a:sym typeface="Arial"/>
              </a:rPr>
              <a:t>Baltimore</a:t>
            </a:r>
          </a:p>
          <a:p>
            <a:r>
              <a:rPr lang="en-GB" sz="800" smtClean="0">
                <a:latin typeface="Arial"/>
                <a:sym typeface="Arial"/>
              </a:rPr>
              <a:t>Beijing</a:t>
            </a:r>
          </a:p>
          <a:p>
            <a:r>
              <a:rPr lang="en-GB" sz="800" smtClean="0">
                <a:latin typeface="Arial"/>
                <a:sym typeface="Arial"/>
              </a:rPr>
              <a:t>Berlin</a:t>
            </a:r>
          </a:p>
          <a:p>
            <a:r>
              <a:rPr lang="en-GB" sz="800" smtClean="0">
                <a:latin typeface="Arial"/>
                <a:sym typeface="Arial"/>
              </a:rPr>
              <a:t>Brussels</a:t>
            </a:r>
          </a:p>
          <a:p>
            <a:r>
              <a:rPr lang="en-GB" sz="800" smtClean="0">
                <a:latin typeface="Arial"/>
                <a:sym typeface="Arial"/>
              </a:rPr>
              <a:t>Budapest*</a:t>
            </a:r>
          </a:p>
          <a:p>
            <a:r>
              <a:rPr lang="en-GB" sz="800" smtClean="0">
                <a:latin typeface="Arial"/>
                <a:sym typeface="Arial"/>
              </a:rPr>
              <a:t>Caracas</a:t>
            </a:r>
          </a:p>
          <a:p>
            <a:r>
              <a:rPr lang="en-GB" sz="800" smtClean="0">
                <a:latin typeface="Arial"/>
                <a:sym typeface="Arial"/>
              </a:rPr>
              <a:t>Colorado Springs</a:t>
            </a:r>
            <a:endParaRPr lang="en-US" sz="800" dirty="0">
              <a:latin typeface="Arial"/>
              <a:sym typeface="Arial"/>
            </a:endParaRPr>
          </a:p>
        </p:txBody>
      </p:sp>
      <p:sp>
        <p:nvSpPr>
          <p:cNvPr id="31750" name="Text Box 6"/>
          <p:cNvSpPr txBox="1">
            <a:spLocks noChangeArrowheads="1"/>
          </p:cNvSpPr>
          <p:nvPr/>
        </p:nvSpPr>
        <p:spPr bwMode="auto">
          <a:xfrm>
            <a:off x="1362461" y="3937000"/>
            <a:ext cx="1030154" cy="127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36000"/>
          <a:lstStyle/>
          <a:p>
            <a:r>
              <a:rPr lang="en-US" sz="800" smtClean="0">
                <a:latin typeface="Arial"/>
                <a:sym typeface="Arial"/>
              </a:rPr>
              <a:t>Denver</a:t>
            </a:r>
          </a:p>
          <a:p>
            <a:r>
              <a:rPr lang="en-US" sz="800" smtClean="0">
                <a:latin typeface="Arial"/>
                <a:sym typeface="Arial"/>
              </a:rPr>
              <a:t>Dubai</a:t>
            </a:r>
          </a:p>
          <a:p>
            <a:r>
              <a:rPr lang="en-US" sz="800" smtClean="0">
                <a:latin typeface="Arial"/>
                <a:sym typeface="Arial"/>
              </a:rPr>
              <a:t>Dusseldorf</a:t>
            </a:r>
          </a:p>
          <a:p>
            <a:r>
              <a:rPr lang="en-US" sz="800" smtClean="0">
                <a:latin typeface="Arial"/>
                <a:sym typeface="Arial"/>
              </a:rPr>
              <a:t>Frankfurt</a:t>
            </a:r>
          </a:p>
          <a:p>
            <a:r>
              <a:rPr lang="en-US" sz="800" smtClean="0">
                <a:latin typeface="Arial"/>
                <a:sym typeface="Arial"/>
              </a:rPr>
              <a:t>Hamburg</a:t>
            </a:r>
          </a:p>
          <a:p>
            <a:r>
              <a:rPr lang="en-US" sz="800" smtClean="0">
                <a:latin typeface="Arial"/>
                <a:sym typeface="Arial"/>
              </a:rPr>
              <a:t>Hanoi</a:t>
            </a:r>
          </a:p>
          <a:p>
            <a:r>
              <a:rPr lang="en-US" sz="800" smtClean="0">
                <a:latin typeface="Arial"/>
                <a:sym typeface="Arial"/>
              </a:rPr>
              <a:t>Ho Chi Minh City</a:t>
            </a:r>
          </a:p>
          <a:p>
            <a:r>
              <a:rPr lang="en-US" sz="800" smtClean="0">
                <a:latin typeface="Arial"/>
                <a:sym typeface="Arial"/>
              </a:rPr>
              <a:t>Hong Kong</a:t>
            </a:r>
          </a:p>
          <a:p>
            <a:r>
              <a:rPr lang="en-US" sz="800" smtClean="0">
                <a:latin typeface="Arial"/>
                <a:sym typeface="Arial"/>
              </a:rPr>
              <a:t>Houston</a:t>
            </a:r>
            <a:endParaRPr lang="en-US" sz="800" dirty="0">
              <a:latin typeface="Arial"/>
              <a:sym typeface="Arial"/>
            </a:endParaRPr>
          </a:p>
        </p:txBody>
      </p:sp>
      <p:sp>
        <p:nvSpPr>
          <p:cNvPr id="31751" name="Text Box 7"/>
          <p:cNvSpPr txBox="1">
            <a:spLocks noChangeArrowheads="1"/>
          </p:cNvSpPr>
          <p:nvPr/>
        </p:nvSpPr>
        <p:spPr bwMode="auto">
          <a:xfrm>
            <a:off x="2492308" y="3937000"/>
            <a:ext cx="1030154" cy="127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36000"/>
          <a:lstStyle/>
          <a:p>
            <a:r>
              <a:rPr lang="es-ES" sz="800" smtClean="0">
                <a:latin typeface="Arial"/>
                <a:sym typeface="Arial"/>
              </a:rPr>
              <a:t>Jakarta*</a:t>
            </a:r>
          </a:p>
          <a:p>
            <a:r>
              <a:rPr lang="es-ES" sz="800" smtClean="0">
                <a:latin typeface="Arial"/>
                <a:sym typeface="Arial"/>
              </a:rPr>
              <a:t>Jeddah*</a:t>
            </a:r>
          </a:p>
          <a:p>
            <a:r>
              <a:rPr lang="es-ES" sz="800" smtClean="0">
                <a:latin typeface="Arial"/>
                <a:sym typeface="Arial"/>
              </a:rPr>
              <a:t>London</a:t>
            </a:r>
          </a:p>
          <a:p>
            <a:r>
              <a:rPr lang="es-ES" sz="800" smtClean="0">
                <a:latin typeface="Arial"/>
                <a:sym typeface="Arial"/>
              </a:rPr>
              <a:t>Los Angeles</a:t>
            </a:r>
          </a:p>
          <a:p>
            <a:r>
              <a:rPr lang="es-ES" sz="800" smtClean="0">
                <a:latin typeface="Arial"/>
                <a:sym typeface="Arial"/>
              </a:rPr>
              <a:t>Madrid</a:t>
            </a:r>
          </a:p>
          <a:p>
            <a:r>
              <a:rPr lang="es-ES" sz="800" smtClean="0">
                <a:latin typeface="Arial"/>
                <a:sym typeface="Arial"/>
              </a:rPr>
              <a:t>Miami</a:t>
            </a:r>
          </a:p>
          <a:p>
            <a:r>
              <a:rPr lang="es-ES" sz="800" smtClean="0">
                <a:latin typeface="Arial"/>
                <a:sym typeface="Arial"/>
              </a:rPr>
              <a:t>Milan</a:t>
            </a:r>
          </a:p>
          <a:p>
            <a:r>
              <a:rPr lang="es-ES" sz="800" smtClean="0">
                <a:latin typeface="Arial"/>
                <a:sym typeface="Arial"/>
              </a:rPr>
              <a:t>Moscow</a:t>
            </a:r>
          </a:p>
          <a:p>
            <a:r>
              <a:rPr lang="es-ES" sz="800" smtClean="0">
                <a:latin typeface="Arial"/>
                <a:sym typeface="Arial"/>
              </a:rPr>
              <a:t>Munich</a:t>
            </a:r>
            <a:endParaRPr lang="en-US" sz="800" dirty="0">
              <a:latin typeface="Arial"/>
              <a:sym typeface="Arial"/>
            </a:endParaRPr>
          </a:p>
        </p:txBody>
      </p:sp>
      <p:sp>
        <p:nvSpPr>
          <p:cNvPr id="31752" name="Text Box 8"/>
          <p:cNvSpPr txBox="1">
            <a:spLocks noChangeArrowheads="1"/>
          </p:cNvSpPr>
          <p:nvPr/>
        </p:nvSpPr>
        <p:spPr bwMode="auto">
          <a:xfrm>
            <a:off x="3622154" y="3937000"/>
            <a:ext cx="1030154" cy="127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36000"/>
          <a:lstStyle/>
          <a:p>
            <a:r>
              <a:rPr lang="en-GB" sz="800" smtClean="0">
                <a:latin typeface="Arial"/>
                <a:sym typeface="Arial"/>
              </a:rPr>
              <a:t>New York</a:t>
            </a:r>
          </a:p>
          <a:p>
            <a:r>
              <a:rPr lang="en-GB" sz="800" smtClean="0">
                <a:latin typeface="Arial"/>
                <a:sym typeface="Arial"/>
              </a:rPr>
              <a:t>Northern Virginia</a:t>
            </a:r>
          </a:p>
          <a:p>
            <a:r>
              <a:rPr lang="en-GB" sz="800" smtClean="0">
                <a:latin typeface="Arial"/>
                <a:sym typeface="Arial"/>
              </a:rPr>
              <a:t>Paris</a:t>
            </a:r>
          </a:p>
          <a:p>
            <a:r>
              <a:rPr lang="en-GB" sz="800" smtClean="0">
                <a:latin typeface="Arial"/>
                <a:sym typeface="Arial"/>
              </a:rPr>
              <a:t>Philadelphia</a:t>
            </a:r>
          </a:p>
          <a:p>
            <a:r>
              <a:rPr lang="en-GB" sz="800" smtClean="0">
                <a:latin typeface="Arial"/>
                <a:sym typeface="Arial"/>
              </a:rPr>
              <a:t>Prague</a:t>
            </a:r>
          </a:p>
          <a:p>
            <a:r>
              <a:rPr lang="en-GB" sz="800" smtClean="0">
                <a:latin typeface="Arial"/>
                <a:sym typeface="Arial"/>
              </a:rPr>
              <a:t>Riyadh*</a:t>
            </a:r>
          </a:p>
          <a:p>
            <a:r>
              <a:rPr lang="en-GB" sz="800" smtClean="0">
                <a:latin typeface="Arial"/>
                <a:sym typeface="Arial"/>
              </a:rPr>
              <a:t>Rome</a:t>
            </a:r>
          </a:p>
          <a:p>
            <a:r>
              <a:rPr lang="en-GB" sz="800" smtClean="0">
                <a:latin typeface="Arial"/>
                <a:sym typeface="Arial"/>
              </a:rPr>
              <a:t>San Francisco</a:t>
            </a:r>
          </a:p>
          <a:p>
            <a:r>
              <a:rPr lang="en-GB" sz="800" smtClean="0">
                <a:latin typeface="Arial"/>
                <a:sym typeface="Arial"/>
              </a:rPr>
              <a:t>Shanghai</a:t>
            </a:r>
            <a:endParaRPr lang="en-US" sz="800">
              <a:latin typeface="Arial"/>
              <a:sym typeface="Arial"/>
            </a:endParaRPr>
          </a:p>
        </p:txBody>
      </p:sp>
      <p:sp>
        <p:nvSpPr>
          <p:cNvPr id="31753" name="Text Box 9"/>
          <p:cNvSpPr txBox="1">
            <a:spLocks noChangeArrowheads="1"/>
          </p:cNvSpPr>
          <p:nvPr/>
        </p:nvSpPr>
        <p:spPr bwMode="auto">
          <a:xfrm>
            <a:off x="4785231" y="3937000"/>
            <a:ext cx="1030154" cy="127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36000"/>
          <a:lstStyle/>
          <a:p>
            <a:r>
              <a:rPr lang="en-US" sz="800" smtClean="0">
                <a:latin typeface="Arial"/>
                <a:sym typeface="Arial"/>
              </a:rPr>
              <a:t>Silicon Valley</a:t>
            </a:r>
          </a:p>
          <a:p>
            <a:r>
              <a:rPr lang="en-US" sz="800" smtClean="0">
                <a:latin typeface="Arial"/>
                <a:sym typeface="Arial"/>
              </a:rPr>
              <a:t>Singapore</a:t>
            </a:r>
          </a:p>
          <a:p>
            <a:r>
              <a:rPr lang="en-US" sz="800" smtClean="0">
                <a:latin typeface="Arial"/>
                <a:sym typeface="Arial"/>
              </a:rPr>
              <a:t>Tokyo</a:t>
            </a:r>
          </a:p>
          <a:p>
            <a:r>
              <a:rPr lang="en-US" sz="800" smtClean="0">
                <a:latin typeface="Arial"/>
                <a:sym typeface="Arial"/>
              </a:rPr>
              <a:t>Ulaanbaatar</a:t>
            </a:r>
          </a:p>
          <a:p>
            <a:r>
              <a:rPr lang="en-US" sz="800" smtClean="0">
                <a:latin typeface="Arial"/>
                <a:sym typeface="Arial"/>
              </a:rPr>
              <a:t>Warsaw</a:t>
            </a:r>
          </a:p>
          <a:p>
            <a:r>
              <a:rPr lang="en-US" sz="800" smtClean="0">
                <a:latin typeface="Arial"/>
                <a:sym typeface="Arial"/>
              </a:rPr>
              <a:t>Washington DC</a:t>
            </a:r>
          </a:p>
          <a:p>
            <a:r>
              <a:rPr lang="en-US" sz="800" smtClean="0">
                <a:latin typeface="Arial"/>
                <a:sym typeface="Arial"/>
              </a:rPr>
              <a:t>Zagreb*</a:t>
            </a:r>
            <a:endParaRPr lang="en-US" sz="800" dirty="0">
              <a:latin typeface="Arial"/>
              <a:sym typeface="Arial"/>
            </a:endParaRPr>
          </a:p>
        </p:txBody>
      </p:sp>
      <p:sp>
        <p:nvSpPr>
          <p:cNvPr id="31754" name="Text Box 10"/>
          <p:cNvSpPr txBox="1">
            <a:spLocks noChangeArrowheads="1"/>
          </p:cNvSpPr>
          <p:nvPr/>
        </p:nvSpPr>
        <p:spPr bwMode="auto">
          <a:xfrm>
            <a:off x="215412" y="5715000"/>
            <a:ext cx="76200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b"/>
          <a:lstStyle/>
          <a:p>
            <a:pPr>
              <a:spcAft>
                <a:spcPts val="0"/>
              </a:spcAft>
            </a:pPr>
            <a:r>
              <a:rPr lang="en-GB" sz="600" smtClean="0">
                <a:latin typeface="Arial"/>
                <a:sym typeface="Arial"/>
              </a:rPr>
              <a:t>"Hogan Lovells" or the "firm" is an international legal practice that includes Hogan Lovells International LLP, Hogan Lovells US LLP and their affiliated businesses.</a:t>
            </a:r>
          </a:p>
          <a:p>
            <a:pPr>
              <a:spcAft>
                <a:spcPts val="0"/>
              </a:spcAft>
            </a:pPr>
            <a:endParaRPr lang="en-GB" sz="600" smtClean="0">
              <a:latin typeface="Arial"/>
              <a:sym typeface="Arial"/>
            </a:endParaRPr>
          </a:p>
          <a:p>
            <a:pPr>
              <a:spcAft>
                <a:spcPts val="0"/>
              </a:spcAft>
            </a:pPr>
            <a:r>
              <a:rPr lang="en-GB" sz="600" smtClean="0">
                <a:latin typeface="Arial"/>
                <a:sym typeface="Arial"/>
              </a:rPr>
              <a:t>The word "partner" is used to describe a partner or member of Hogan Lovells International LLP, Hogan Lovells US LLP or any of their affiliated entities or any employee or consultant with equivalent standing.  Certain individuals, who are designated as partners, but who are not members of Hogan Lovells International LLP, do not hold qualifications equivalent to members.</a:t>
            </a:r>
          </a:p>
          <a:p>
            <a:pPr>
              <a:spcAft>
                <a:spcPts val="0"/>
              </a:spcAft>
            </a:pPr>
            <a:endParaRPr lang="en-GB" sz="600" smtClean="0">
              <a:latin typeface="Arial"/>
              <a:sym typeface="Arial"/>
            </a:endParaRPr>
          </a:p>
          <a:p>
            <a:pPr>
              <a:spcAft>
                <a:spcPts val="0"/>
              </a:spcAft>
            </a:pPr>
            <a:r>
              <a:rPr lang="en-GB" sz="600" smtClean="0">
                <a:latin typeface="Arial"/>
                <a:sym typeface="Arial"/>
              </a:rPr>
              <a:t>For more information about Hogan Lovells, the partners and their qualifications, see www.hoganlovells.com.</a:t>
            </a:r>
          </a:p>
          <a:p>
            <a:pPr>
              <a:spcAft>
                <a:spcPts val="0"/>
              </a:spcAft>
            </a:pPr>
            <a:endParaRPr lang="en-GB" sz="600" smtClean="0">
              <a:latin typeface="Arial"/>
              <a:sym typeface="Arial"/>
            </a:endParaRPr>
          </a:p>
          <a:p>
            <a:pPr>
              <a:spcAft>
                <a:spcPts val="0"/>
              </a:spcAft>
            </a:pPr>
            <a:r>
              <a:rPr lang="en-GB" sz="600" smtClean="0">
                <a:latin typeface="Arial"/>
                <a:sym typeface="Arial"/>
              </a:rPr>
              <a:t>Where case studies are included, results achieved do not guarantee similar outcomes for other clients. Attorney Advertising.</a:t>
            </a:r>
          </a:p>
          <a:p>
            <a:pPr>
              <a:spcAft>
                <a:spcPts val="0"/>
              </a:spcAft>
            </a:pPr>
            <a:endParaRPr lang="en-GB" sz="600" smtClean="0">
              <a:latin typeface="Arial"/>
              <a:sym typeface="Arial"/>
            </a:endParaRPr>
          </a:p>
          <a:p>
            <a:pPr>
              <a:spcAft>
                <a:spcPts val="0"/>
              </a:spcAft>
            </a:pPr>
            <a:r>
              <a:rPr lang="en-GB" sz="600" smtClean="0">
                <a:latin typeface="Arial"/>
                <a:sym typeface="Arial"/>
              </a:rPr>
              <a:t>© Hogan Lovells  2013. All rights reserved.</a:t>
            </a:r>
          </a:p>
          <a:p>
            <a:pPr>
              <a:spcAft>
                <a:spcPts val="0"/>
              </a:spcAft>
            </a:pPr>
            <a:endParaRPr lang="en-GB" sz="600" smtClean="0">
              <a:latin typeface="Arial"/>
              <a:sym typeface="Arial"/>
            </a:endParaRPr>
          </a:p>
          <a:p>
            <a:pPr>
              <a:spcAft>
                <a:spcPts val="0"/>
              </a:spcAft>
            </a:pPr>
            <a:r>
              <a:rPr lang="en-GB" sz="600" smtClean="0">
                <a:latin typeface="Arial"/>
                <a:sym typeface="Arial"/>
              </a:rPr>
              <a:t>*Associated offices</a:t>
            </a:r>
            <a:endParaRPr lang="en-GB" sz="600" dirty="0">
              <a:latin typeface="Arial"/>
              <a:sym typeface="Arial"/>
            </a:endParaRPr>
          </a:p>
        </p:txBody>
      </p:sp>
    </p:spTree>
  </p:cSld>
  <p:clrMapOvr>
    <a:masterClrMapping/>
  </p:clrMapOvr>
</p:sld>
</file>

<file path=ppt/theme/theme1.xml><?xml version="1.0" encoding="utf-8"?>
<a:theme xmlns:a="http://schemas.openxmlformats.org/drawingml/2006/main" name="Hogan Lovells">
  <a:themeElements>
    <a:clrScheme name="Hogan Lovells">
      <a:dk1>
        <a:srgbClr val="000000"/>
      </a:dk1>
      <a:lt1>
        <a:srgbClr val="FFFFFF"/>
      </a:lt1>
      <a:dk2>
        <a:srgbClr val="1F497D"/>
      </a:dk2>
      <a:lt2>
        <a:srgbClr val="BED600"/>
      </a:lt2>
      <a:accent1>
        <a:srgbClr val="005A8C"/>
      </a:accent1>
      <a:accent2>
        <a:srgbClr val="4B116F"/>
      </a:accent2>
      <a:accent3>
        <a:srgbClr val="567632"/>
      </a:accent3>
      <a:accent4>
        <a:srgbClr val="EF8200"/>
      </a:accent4>
      <a:accent5>
        <a:srgbClr val="00AAD2"/>
      </a:accent5>
      <a:accent6>
        <a:srgbClr val="F32837"/>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ogan Lovell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ogan Lovell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ogan Lovell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ogan Lovell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ogan Lovell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ogan Lovell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ogan Lovell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ogan Lovell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ogan Lovell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ogan Lovell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ogan Lovell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ogan Lovell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Hogan Lovells 13">
        <a:dk1>
          <a:srgbClr val="000000"/>
        </a:dk1>
        <a:lt1>
          <a:srgbClr val="FFFFFF"/>
        </a:lt1>
        <a:dk2>
          <a:srgbClr val="000000"/>
        </a:dk2>
        <a:lt2>
          <a:srgbClr val="EF8200"/>
        </a:lt2>
        <a:accent1>
          <a:srgbClr val="B6ACA7"/>
        </a:accent1>
        <a:accent2>
          <a:srgbClr val="005A8C"/>
        </a:accent2>
        <a:accent3>
          <a:srgbClr val="FFFFFF"/>
        </a:accent3>
        <a:accent4>
          <a:srgbClr val="000000"/>
        </a:accent4>
        <a:accent5>
          <a:srgbClr val="D7D2D0"/>
        </a:accent5>
        <a:accent6>
          <a:srgbClr val="00517E"/>
        </a:accent6>
        <a:hlink>
          <a:srgbClr val="00BEB7"/>
        </a:hlink>
        <a:folHlink>
          <a:srgbClr val="9848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TotalTime>
  <Words>260</Words>
  <Application>Microsoft Office PowerPoint</Application>
  <PresentationFormat>On-screen Show (4:3)</PresentationFormat>
  <Paragraphs>116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Hogan Lovells</vt:lpstr>
      <vt:lpstr>The solicitor's role</vt:lpstr>
      <vt:lpstr>Cypriot search order</vt:lpstr>
      <vt:lpstr>Yahoo!</vt:lpstr>
      <vt:lpstr>Yahoo!</vt:lpstr>
      <vt:lpstr>Yahoo!</vt:lpstr>
      <vt:lpstr>IP addresses</vt:lpstr>
      <vt:lpstr>The upshot</vt:lpstr>
      <vt:lpstr>PowerPoint Presentation</vt:lpstr>
    </vt:vector>
  </TitlesOfParts>
  <Company>Lovells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Jones</dc:creator>
  <cp:lastModifiedBy>Lewis, Richard</cp:lastModifiedBy>
  <cp:revision>82</cp:revision>
  <cp:lastPrinted>2013-06-27T09:32:01Z</cp:lastPrinted>
  <dcterms:created xsi:type="dcterms:W3CDTF">2010-05-10T11:33:02Z</dcterms:created>
  <dcterms:modified xsi:type="dcterms:W3CDTF">2013-06-27T09:32:17Z</dcterms:modified>
</cp:coreProperties>
</file>