
<file path=[Content_Types].xml><?xml version="1.0" encoding="utf-8"?>
<Types xmlns="http://schemas.openxmlformats.org/package/2006/content-types">
  <Default Extension="jpeg" ContentType="image/jpeg"/>
  <Default Extension="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Generated by Aspose.Slides for .NET 8.4.2.0-->
<p:presentation xmlns:a="http://schemas.openxmlformats.org/drawingml/2006/main" xmlns:r="http://schemas.openxmlformats.org/officeDocument/2006/relationships" xmlns:p="http://schemas.openxmlformats.org/presentationml/2006/main" saveSubsetFonts="1">
  <p:sldMasterIdLst>
    <p:sldMasterId r:id="rId1" id="2147483648"/>
  </p:sldMasterIdLst>
  <p:sldIdLst>
    <p:sldId r:id="rId2" id="256"/>
    <p:sldId r:id="rId3" id="257"/>
    <p:sldId r:id="rId4" id="258"/>
    <p:sldId r:id="rId5" id="259"/>
    <p:sldId r:id="rId6" id="260"/>
    <p:sldId r:id="rId7" id="261"/>
    <p:sldId r:id="rId8" id="2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60"/>
      </p:cViewPr>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presProps" Target="presProps.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7E0BB-D805-42C7-8568-F2698BD94161}"/>
              </a:ext>
            </a:extLst>
          </p:cNvPr>
          <p:cNvSpPr>
            <a:spLocks noGrp="1"/>
          </p:cNvSpPr>
          <p:nvPr>
            <p:ph type="ctrTitle"/>
          </p:nvPr>
        </p:nvSpPr>
        <p:spPr>
          <a:xfrm>
            <a:off x="1524000" y="1122363"/>
            <a:ext cx="9144000" cy="2387600"/>
          </a:xfrm>
        </p:spPr>
        <p:txBody>
          <a:bodyPr anchor="b"/>
          <a:lstStyle>
            <a:lvl1pPr algn="ctr">
              <a:defRPr sz="6000"/>
            </a:lvl1pPr>
          </a:lstStyle>
          <a:p>
            <a:r>
              <a:rPr lang="en-US" dirty="1"/>
              <a:t>Click to edit Master title style</a:t>
            </a:r>
            <a:endParaRPr lang="en-GB"/>
          </a:p>
        </p:txBody>
      </p:sp>
      <p:sp>
        <p:nvSpPr>
          <p:cNvPr id="3" name="Subtitle 2">
            <a:extLst>
              <a:ext uri="{FF2B5EF4-FFF2-40B4-BE49-F238E27FC236}">
                <a16:creationId xmlns:a16="http://schemas.microsoft.com/office/drawing/2014/main" id="{2332115E-3D95-406F-B066-28A488426A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1"/>
              <a:t>Click to edit Master subtitle style</a:t>
            </a:r>
            <a:endParaRPr lang="en-GB"/>
          </a:p>
        </p:txBody>
      </p:sp>
      <p:sp>
        <p:nvSpPr>
          <p:cNvPr id="4" name="Date Placeholder 3">
            <a:extLst>
              <a:ext uri="{FF2B5EF4-FFF2-40B4-BE49-F238E27FC236}">
                <a16:creationId xmlns:a16="http://schemas.microsoft.com/office/drawing/2014/main" id="{10531C93-255D-4DED-AE98-7451967ACC4B}"/>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5" name="Footer Placeholder 4">
            <a:extLst>
              <a:ext uri="{FF2B5EF4-FFF2-40B4-BE49-F238E27FC236}">
                <a16:creationId xmlns:a16="http://schemas.microsoft.com/office/drawing/2014/main" id="{FEF296F2-0BBD-416B-95DC-6CC4756C35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462ECF-CBDF-41CA-8F5D-3FFD297899B1}"/>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33939112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6D67D-3E8C-4923-AD18-A3F41338D635}"/>
              </a:ext>
            </a:extLst>
          </p:cNvPr>
          <p:cNvSpPr>
            <a:spLocks noGrp="1"/>
          </p:cNvSpPr>
          <p:nvPr>
            <p:ph type="title"/>
          </p:nvPr>
        </p:nvSpPr>
        <p:spPr/>
        <p:txBody>
          <a:bodyPr/>
          <a:lstStyle/>
          <a:p>
            <a:r>
              <a:rPr lang="en-US" dirty="1"/>
              <a:t>Click to edit Master title style</a:t>
            </a:r>
            <a:endParaRPr lang="en-GB"/>
          </a:p>
        </p:txBody>
      </p:sp>
      <p:sp>
        <p:nvSpPr>
          <p:cNvPr id="3" name="Vertical Text Placeholder 2">
            <a:extLst>
              <a:ext uri="{FF2B5EF4-FFF2-40B4-BE49-F238E27FC236}">
                <a16:creationId xmlns:a16="http://schemas.microsoft.com/office/drawing/2014/main" id="{91A961F3-8725-4C05-B244-883C59788E12}"/>
              </a:ext>
            </a:extLst>
          </p:cNvPr>
          <p:cNvSpPr>
            <a:spLocks noGrp="1"/>
          </p:cNvSpPr>
          <p:nvPr>
            <p:ph type="body" orient="vert" idx="1"/>
          </p:nvPr>
        </p:nvSpPr>
        <p:spPr/>
        <p:txBody>
          <a:bodyPr vert="eaVert"/>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4" name="Date Placeholder 3">
            <a:extLst>
              <a:ext uri="{FF2B5EF4-FFF2-40B4-BE49-F238E27FC236}">
                <a16:creationId xmlns:a16="http://schemas.microsoft.com/office/drawing/2014/main" id="{713EF974-A836-4C0C-8D6C-A666F3489187}"/>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5" name="Footer Placeholder 4">
            <a:extLst>
              <a:ext uri="{FF2B5EF4-FFF2-40B4-BE49-F238E27FC236}">
                <a16:creationId xmlns:a16="http://schemas.microsoft.com/office/drawing/2014/main" id="{4F44E90F-D80F-4A3E-99B1-15D009F435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8416CD-D8F7-4CD8-9B1D-DBFF48AD4A6C}"/>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386810412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DD567C-D1E6-4544-AC2E-E803067C57ED}"/>
              </a:ext>
            </a:extLst>
          </p:cNvPr>
          <p:cNvSpPr>
            <a:spLocks noGrp="1"/>
          </p:cNvSpPr>
          <p:nvPr>
            <p:ph type="title" orient="vert"/>
          </p:nvPr>
        </p:nvSpPr>
        <p:spPr>
          <a:xfrm>
            <a:off x="8724900" y="365125"/>
            <a:ext cx="2628900" cy="5811838"/>
          </a:xfrm>
        </p:spPr>
        <p:txBody>
          <a:bodyPr vert="eaVert"/>
          <a:lstStyle/>
          <a:p>
            <a:r>
              <a:rPr lang="en-US" dirty="1"/>
              <a:t>Click to edit Master title style</a:t>
            </a:r>
            <a:endParaRPr lang="en-GB"/>
          </a:p>
        </p:txBody>
      </p:sp>
      <p:sp>
        <p:nvSpPr>
          <p:cNvPr id="3" name="Vertical Text Placeholder 2">
            <a:extLst>
              <a:ext uri="{FF2B5EF4-FFF2-40B4-BE49-F238E27FC236}">
                <a16:creationId xmlns:a16="http://schemas.microsoft.com/office/drawing/2014/main" id="{801211E9-964D-4EC2-8CF4-9FF51DBA22E3}"/>
              </a:ext>
            </a:extLst>
          </p:cNvPr>
          <p:cNvSpPr>
            <a:spLocks noGrp="1"/>
          </p:cNvSpPr>
          <p:nvPr>
            <p:ph type="body" orient="vert" idx="1"/>
          </p:nvPr>
        </p:nvSpPr>
        <p:spPr>
          <a:xfrm>
            <a:off x="838200" y="365125"/>
            <a:ext cx="7734300" cy="5811838"/>
          </a:xfrm>
        </p:spPr>
        <p:txBody>
          <a:bodyPr vert="eaVert"/>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4" name="Date Placeholder 3">
            <a:extLst>
              <a:ext uri="{FF2B5EF4-FFF2-40B4-BE49-F238E27FC236}">
                <a16:creationId xmlns:a16="http://schemas.microsoft.com/office/drawing/2014/main" id="{38046A2A-66E0-4B34-969E-13093926210F}"/>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5" name="Footer Placeholder 4">
            <a:extLst>
              <a:ext uri="{FF2B5EF4-FFF2-40B4-BE49-F238E27FC236}">
                <a16:creationId xmlns:a16="http://schemas.microsoft.com/office/drawing/2014/main" id="{0C4A077E-A563-4F91-B6DD-FB700E07B7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20BABD-ED6C-428E-96AC-15E20B500499}"/>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38250238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A8861-FF32-4220-83B5-F5599B90D9DE}"/>
              </a:ext>
            </a:extLst>
          </p:cNvPr>
          <p:cNvSpPr>
            <a:spLocks noGrp="1"/>
          </p:cNvSpPr>
          <p:nvPr>
            <p:ph type="title"/>
          </p:nvPr>
        </p:nvSpPr>
        <p:spPr/>
        <p:txBody>
          <a:bodyPr/>
          <a:lstStyle/>
          <a:p>
            <a:r>
              <a:rPr lang="en-US" dirty="1"/>
              <a:t>Click to edit Master title style</a:t>
            </a:r>
            <a:endParaRPr lang="en-GB"/>
          </a:p>
        </p:txBody>
      </p:sp>
      <p:sp>
        <p:nvSpPr>
          <p:cNvPr id="3" name="Content Placeholder 2">
            <a:extLst>
              <a:ext uri="{FF2B5EF4-FFF2-40B4-BE49-F238E27FC236}">
                <a16:creationId xmlns:a16="http://schemas.microsoft.com/office/drawing/2014/main" id="{6D67D8C9-B4B6-4BCA-930C-D4FE41F4C055}"/>
              </a:ext>
            </a:extLst>
          </p:cNvPr>
          <p:cNvSpPr>
            <a:spLocks noGrp="1"/>
          </p:cNvSpPr>
          <p:nvPr>
            <p:ph idx="1"/>
          </p:nvPr>
        </p:nvSpPr>
        <p:spPr/>
        <p:txBody>
          <a:body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4" name="Date Placeholder 3">
            <a:extLst>
              <a:ext uri="{FF2B5EF4-FFF2-40B4-BE49-F238E27FC236}">
                <a16:creationId xmlns:a16="http://schemas.microsoft.com/office/drawing/2014/main" id="{712732EB-EA28-4697-9847-7FB06400E209}"/>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5" name="Footer Placeholder 4">
            <a:extLst>
              <a:ext uri="{FF2B5EF4-FFF2-40B4-BE49-F238E27FC236}">
                <a16:creationId xmlns:a16="http://schemas.microsoft.com/office/drawing/2014/main" id="{93ABBEC7-E091-49C3-8559-DD7871D8C1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F6C733-2E07-4929-BB4E-64FEB4077498}"/>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39114843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ECF91-A392-46BE-B408-53EABD188437}"/>
              </a:ext>
            </a:extLst>
          </p:cNvPr>
          <p:cNvSpPr>
            <a:spLocks noGrp="1"/>
          </p:cNvSpPr>
          <p:nvPr>
            <p:ph type="title"/>
          </p:nvPr>
        </p:nvSpPr>
        <p:spPr>
          <a:xfrm>
            <a:off x="831850" y="1709738"/>
            <a:ext cx="10515600" cy="2852737"/>
          </a:xfrm>
        </p:spPr>
        <p:txBody>
          <a:bodyPr anchor="b"/>
          <a:lstStyle>
            <a:lvl1pPr>
              <a:defRPr sz="6000"/>
            </a:lvl1pPr>
          </a:lstStyle>
          <a:p>
            <a:r>
              <a:rPr lang="en-US" dirty="1"/>
              <a:t>Click to edit Master title style</a:t>
            </a:r>
            <a:endParaRPr lang="en-GB"/>
          </a:p>
        </p:txBody>
      </p:sp>
      <p:sp>
        <p:nvSpPr>
          <p:cNvPr id="3" name="Text Placeholder 2">
            <a:extLst>
              <a:ext uri="{FF2B5EF4-FFF2-40B4-BE49-F238E27FC236}">
                <a16:creationId xmlns:a16="http://schemas.microsoft.com/office/drawing/2014/main" id="{B63CDBA9-D83A-429F-8A72-A5AD52B3E8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1"/>
              <a:t>Click to edit Master text styles</a:t>
            </a:r>
          </a:p>
        </p:txBody>
      </p:sp>
      <p:sp>
        <p:nvSpPr>
          <p:cNvPr id="4" name="Date Placeholder 3">
            <a:extLst>
              <a:ext uri="{FF2B5EF4-FFF2-40B4-BE49-F238E27FC236}">
                <a16:creationId xmlns:a16="http://schemas.microsoft.com/office/drawing/2014/main" id="{032A15D0-0769-4457-885B-B106C67D3E3F}"/>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5" name="Footer Placeholder 4">
            <a:extLst>
              <a:ext uri="{FF2B5EF4-FFF2-40B4-BE49-F238E27FC236}">
                <a16:creationId xmlns:a16="http://schemas.microsoft.com/office/drawing/2014/main" id="{73D93D99-C417-48C0-ABCA-4AE307ED0A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A0FB2B-1BCC-4B39-83A1-E7030F798204}"/>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25127157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834AD-2A86-48A5-944F-FD1916EE892C}"/>
              </a:ext>
            </a:extLst>
          </p:cNvPr>
          <p:cNvSpPr>
            <a:spLocks noGrp="1"/>
          </p:cNvSpPr>
          <p:nvPr>
            <p:ph type="title"/>
          </p:nvPr>
        </p:nvSpPr>
        <p:spPr/>
        <p:txBody>
          <a:bodyPr/>
          <a:lstStyle/>
          <a:p>
            <a:r>
              <a:rPr lang="en-US" dirty="1"/>
              <a:t>Click to edit Master title style</a:t>
            </a:r>
            <a:endParaRPr lang="en-GB"/>
          </a:p>
        </p:txBody>
      </p:sp>
      <p:sp>
        <p:nvSpPr>
          <p:cNvPr id="3" name="Content Placeholder 2">
            <a:extLst>
              <a:ext uri="{FF2B5EF4-FFF2-40B4-BE49-F238E27FC236}">
                <a16:creationId xmlns:a16="http://schemas.microsoft.com/office/drawing/2014/main" id="{4B7E72F5-2928-40E7-A7D2-6FE32570C27C}"/>
              </a:ext>
            </a:extLst>
          </p:cNvPr>
          <p:cNvSpPr>
            <a:spLocks noGrp="1"/>
          </p:cNvSpPr>
          <p:nvPr>
            <p:ph sz="half" idx="1"/>
          </p:nvPr>
        </p:nvSpPr>
        <p:spPr>
          <a:xfrm>
            <a:off x="838200" y="1825625"/>
            <a:ext cx="5181600" cy="4351338"/>
          </a:xfrm>
        </p:spPr>
        <p:txBody>
          <a:body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4" name="Content Placeholder 3">
            <a:extLst>
              <a:ext uri="{FF2B5EF4-FFF2-40B4-BE49-F238E27FC236}">
                <a16:creationId xmlns:a16="http://schemas.microsoft.com/office/drawing/2014/main" id="{124978C3-AD2E-4FEF-8DAC-1214B9A40622}"/>
              </a:ext>
            </a:extLst>
          </p:cNvPr>
          <p:cNvSpPr>
            <a:spLocks noGrp="1"/>
          </p:cNvSpPr>
          <p:nvPr>
            <p:ph sz="half" idx="2"/>
          </p:nvPr>
        </p:nvSpPr>
        <p:spPr>
          <a:xfrm>
            <a:off x="6172200" y="1825625"/>
            <a:ext cx="5181600" cy="4351338"/>
          </a:xfrm>
        </p:spPr>
        <p:txBody>
          <a:body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5" name="Date Placeholder 4">
            <a:extLst>
              <a:ext uri="{FF2B5EF4-FFF2-40B4-BE49-F238E27FC236}">
                <a16:creationId xmlns:a16="http://schemas.microsoft.com/office/drawing/2014/main" id="{D0523FA2-B36F-4A35-B12C-A8090EE14726}"/>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6" name="Footer Placeholder 5">
            <a:extLst>
              <a:ext uri="{FF2B5EF4-FFF2-40B4-BE49-F238E27FC236}">
                <a16:creationId xmlns:a16="http://schemas.microsoft.com/office/drawing/2014/main" id="{E5C2EF5E-92CF-477B-B3C8-50DCAE29E0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63B32D-7D50-4151-9E32-CED397114557}"/>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18538941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C994D-BC5B-43A9-A44F-1E70174E359B}"/>
              </a:ext>
            </a:extLst>
          </p:cNvPr>
          <p:cNvSpPr>
            <a:spLocks noGrp="1"/>
          </p:cNvSpPr>
          <p:nvPr>
            <p:ph type="title"/>
          </p:nvPr>
        </p:nvSpPr>
        <p:spPr>
          <a:xfrm>
            <a:off x="839788" y="365125"/>
            <a:ext cx="10515600" cy="1325563"/>
          </a:xfrm>
        </p:spPr>
        <p:txBody>
          <a:bodyPr/>
          <a:lstStyle/>
          <a:p>
            <a:r>
              <a:rPr lang="en-US" dirty="1"/>
              <a:t>Click to edit Master title style</a:t>
            </a:r>
            <a:endParaRPr lang="en-GB"/>
          </a:p>
        </p:txBody>
      </p:sp>
      <p:sp>
        <p:nvSpPr>
          <p:cNvPr id="3" name="Text Placeholder 2">
            <a:extLst>
              <a:ext uri="{FF2B5EF4-FFF2-40B4-BE49-F238E27FC236}">
                <a16:creationId xmlns:a16="http://schemas.microsoft.com/office/drawing/2014/main" id="{9FC9084B-B22D-44D0-BD0E-121F083673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Click to edit Master text styles</a:t>
            </a:r>
          </a:p>
        </p:txBody>
      </p:sp>
      <p:sp>
        <p:nvSpPr>
          <p:cNvPr id="4" name="Content Placeholder 3">
            <a:extLst>
              <a:ext uri="{FF2B5EF4-FFF2-40B4-BE49-F238E27FC236}">
                <a16:creationId xmlns:a16="http://schemas.microsoft.com/office/drawing/2014/main" id="{9661DE45-D0B2-4D03-AE0F-A25AD2253D0F}"/>
              </a:ext>
            </a:extLst>
          </p:cNvPr>
          <p:cNvSpPr>
            <a:spLocks noGrp="1"/>
          </p:cNvSpPr>
          <p:nvPr>
            <p:ph sz="half" idx="2"/>
          </p:nvPr>
        </p:nvSpPr>
        <p:spPr>
          <a:xfrm>
            <a:off x="839788" y="2505075"/>
            <a:ext cx="5157787" cy="3684588"/>
          </a:xfrm>
        </p:spPr>
        <p:txBody>
          <a:body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5" name="Text Placeholder 4">
            <a:extLst>
              <a:ext uri="{FF2B5EF4-FFF2-40B4-BE49-F238E27FC236}">
                <a16:creationId xmlns:a16="http://schemas.microsoft.com/office/drawing/2014/main" id="{66AAE796-CC2A-4E3A-B118-B2A12321E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Click to edit Master text styles</a:t>
            </a:r>
          </a:p>
        </p:txBody>
      </p:sp>
      <p:sp>
        <p:nvSpPr>
          <p:cNvPr id="6" name="Content Placeholder 5">
            <a:extLst>
              <a:ext uri="{FF2B5EF4-FFF2-40B4-BE49-F238E27FC236}">
                <a16:creationId xmlns:a16="http://schemas.microsoft.com/office/drawing/2014/main" id="{C2E513AD-57D9-40DC-A9A3-08A7373D2F9A}"/>
              </a:ext>
            </a:extLst>
          </p:cNvPr>
          <p:cNvSpPr>
            <a:spLocks noGrp="1"/>
          </p:cNvSpPr>
          <p:nvPr>
            <p:ph sz="quarter" idx="4"/>
          </p:nvPr>
        </p:nvSpPr>
        <p:spPr>
          <a:xfrm>
            <a:off x="6172200" y="2505075"/>
            <a:ext cx="5183188" cy="3684588"/>
          </a:xfrm>
        </p:spPr>
        <p:txBody>
          <a:body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7" name="Date Placeholder 6">
            <a:extLst>
              <a:ext uri="{FF2B5EF4-FFF2-40B4-BE49-F238E27FC236}">
                <a16:creationId xmlns:a16="http://schemas.microsoft.com/office/drawing/2014/main" id="{46D25D05-2A72-4D12-9751-664B671BDCFF}"/>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8" name="Footer Placeholder 7">
            <a:extLst>
              <a:ext uri="{FF2B5EF4-FFF2-40B4-BE49-F238E27FC236}">
                <a16:creationId xmlns:a16="http://schemas.microsoft.com/office/drawing/2014/main" id="{00E5C933-8E32-423C-B54F-05821A7A257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FE2FB3A-DD91-4817-85AB-759A889AF3D6}"/>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5607675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CEDAF-8C7A-40C6-954B-20F138360568}"/>
              </a:ext>
            </a:extLst>
          </p:cNvPr>
          <p:cNvSpPr>
            <a:spLocks noGrp="1"/>
          </p:cNvSpPr>
          <p:nvPr>
            <p:ph type="title"/>
          </p:nvPr>
        </p:nvSpPr>
        <p:spPr/>
        <p:txBody>
          <a:bodyPr/>
          <a:lstStyle/>
          <a:p>
            <a:r>
              <a:rPr lang="en-US" dirty="1"/>
              <a:t>Click to edit Master title style</a:t>
            </a:r>
            <a:endParaRPr lang="en-GB"/>
          </a:p>
        </p:txBody>
      </p:sp>
      <p:sp>
        <p:nvSpPr>
          <p:cNvPr id="3" name="Date Placeholder 2">
            <a:extLst>
              <a:ext uri="{FF2B5EF4-FFF2-40B4-BE49-F238E27FC236}">
                <a16:creationId xmlns:a16="http://schemas.microsoft.com/office/drawing/2014/main" id="{3D27CE2D-17F7-41F1-9207-C0E0904C2B20}"/>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4" name="Footer Placeholder 3">
            <a:extLst>
              <a:ext uri="{FF2B5EF4-FFF2-40B4-BE49-F238E27FC236}">
                <a16:creationId xmlns:a16="http://schemas.microsoft.com/office/drawing/2014/main" id="{619D1201-653F-48CB-898F-3082E6D4CF9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B6A8C6-528E-4108-8028-15C373A91AEE}"/>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19893913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942054-F774-4FC9-BCE2-E184D0A157CA}"/>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3" name="Footer Placeholder 2">
            <a:extLst>
              <a:ext uri="{FF2B5EF4-FFF2-40B4-BE49-F238E27FC236}">
                <a16:creationId xmlns:a16="http://schemas.microsoft.com/office/drawing/2014/main" id="{903688E3-151A-48FC-A6A6-4612A3BE76E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5AB9AA0-64CD-41D7-9D3E-0264FA5035FC}"/>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10683934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4D158-B7F6-4969-BB93-E1B869D6F671}"/>
              </a:ext>
            </a:extLst>
          </p:cNvPr>
          <p:cNvSpPr>
            <a:spLocks noGrp="1"/>
          </p:cNvSpPr>
          <p:nvPr>
            <p:ph type="title"/>
          </p:nvPr>
        </p:nvSpPr>
        <p:spPr>
          <a:xfrm>
            <a:off x="839788" y="457200"/>
            <a:ext cx="3932237" cy="1600200"/>
          </a:xfrm>
        </p:spPr>
        <p:txBody>
          <a:bodyPr anchor="b"/>
          <a:lstStyle>
            <a:lvl1pPr>
              <a:defRPr sz="3200"/>
            </a:lvl1pPr>
          </a:lstStyle>
          <a:p>
            <a:r>
              <a:rPr lang="en-US" dirty="1"/>
              <a:t>Click to edit Master title style</a:t>
            </a:r>
            <a:endParaRPr lang="en-GB"/>
          </a:p>
        </p:txBody>
      </p:sp>
      <p:sp>
        <p:nvSpPr>
          <p:cNvPr id="3" name="Content Placeholder 2">
            <a:extLst>
              <a:ext uri="{FF2B5EF4-FFF2-40B4-BE49-F238E27FC236}">
                <a16:creationId xmlns:a16="http://schemas.microsoft.com/office/drawing/2014/main" id="{116D0CAB-D964-4D98-992B-AA026E5333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4" name="Text Placeholder 3">
            <a:extLst>
              <a:ext uri="{FF2B5EF4-FFF2-40B4-BE49-F238E27FC236}">
                <a16:creationId xmlns:a16="http://schemas.microsoft.com/office/drawing/2014/main" id="{4624D214-4EEA-4E6B-99A2-D94BA24F7C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1"/>
              <a:t>Click to edit Master text styles</a:t>
            </a:r>
          </a:p>
        </p:txBody>
      </p:sp>
      <p:sp>
        <p:nvSpPr>
          <p:cNvPr id="5" name="Date Placeholder 4">
            <a:extLst>
              <a:ext uri="{FF2B5EF4-FFF2-40B4-BE49-F238E27FC236}">
                <a16:creationId xmlns:a16="http://schemas.microsoft.com/office/drawing/2014/main" id="{BD87F659-CB45-4032-9578-ACE9FFA1C8F0}"/>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6" name="Footer Placeholder 5">
            <a:extLst>
              <a:ext uri="{FF2B5EF4-FFF2-40B4-BE49-F238E27FC236}">
                <a16:creationId xmlns:a16="http://schemas.microsoft.com/office/drawing/2014/main" id="{6E72FC4E-8346-4BC4-AF9D-1FF067ECEB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00246D-6925-4D1C-8BB5-3F27D4600C86}"/>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27969399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F30D8-C0AD-40E9-8967-F3BFF5DC9033}"/>
              </a:ext>
            </a:extLst>
          </p:cNvPr>
          <p:cNvSpPr>
            <a:spLocks noGrp="1"/>
          </p:cNvSpPr>
          <p:nvPr>
            <p:ph type="title"/>
          </p:nvPr>
        </p:nvSpPr>
        <p:spPr>
          <a:xfrm>
            <a:off x="839788" y="457200"/>
            <a:ext cx="3932237" cy="1600200"/>
          </a:xfrm>
        </p:spPr>
        <p:txBody>
          <a:bodyPr anchor="b"/>
          <a:lstStyle>
            <a:lvl1pPr>
              <a:defRPr sz="3200"/>
            </a:lvl1pPr>
          </a:lstStyle>
          <a:p>
            <a:r>
              <a:rPr lang="en-US" dirty="1"/>
              <a:t>Click to edit Master title style</a:t>
            </a:r>
            <a:endParaRPr lang="en-GB"/>
          </a:p>
        </p:txBody>
      </p:sp>
      <p:sp>
        <p:nvSpPr>
          <p:cNvPr id="3" name="Picture Placeholder 2">
            <a:extLst>
              <a:ext uri="{FF2B5EF4-FFF2-40B4-BE49-F238E27FC236}">
                <a16:creationId xmlns:a16="http://schemas.microsoft.com/office/drawing/2014/main" id="{37333C6D-5854-4F57-BF17-5A45A0ADA7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B6DE763-0F9A-475E-AF24-1B2223AEA5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1"/>
              <a:t>Click to edit Master text styles</a:t>
            </a:r>
          </a:p>
        </p:txBody>
      </p:sp>
      <p:sp>
        <p:nvSpPr>
          <p:cNvPr id="5" name="Date Placeholder 4">
            <a:extLst>
              <a:ext uri="{FF2B5EF4-FFF2-40B4-BE49-F238E27FC236}">
                <a16:creationId xmlns:a16="http://schemas.microsoft.com/office/drawing/2014/main" id="{42AEB0A4-3C78-4C1E-B327-DBDB85783D00}"/>
              </a:ext>
            </a:extLst>
          </p:cNvPr>
          <p:cNvSpPr>
            <a:spLocks noGrp="1"/>
          </p:cNvSpPr>
          <p:nvPr>
            <p:ph type="dt" sz="half" idx="10"/>
          </p:nvPr>
        </p:nvSpPr>
        <p:spPr/>
        <p:txBody>
          <a:bodyPr/>
          <a:lstStyle/>
          <a:p>
            <a:fld id="{AF009D65-5581-47BC-977B-C10C525683D2}" type="datetimeFigureOut">
              <a:rPr lang="en-GB" smtClean="0"/>
              <a:t>05/02/2020</a:t>
            </a:fld>
            <a:endParaRPr lang="en-GB"/>
          </a:p>
        </p:txBody>
      </p:sp>
      <p:sp>
        <p:nvSpPr>
          <p:cNvPr id="6" name="Footer Placeholder 5">
            <a:extLst>
              <a:ext uri="{FF2B5EF4-FFF2-40B4-BE49-F238E27FC236}">
                <a16:creationId xmlns:a16="http://schemas.microsoft.com/office/drawing/2014/main" id="{2FD6F510-4531-447F-AE78-EEB259668A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208420-FEC7-42D6-92AD-0D97BA303F2C}"/>
              </a:ext>
            </a:extLst>
          </p:cNvPr>
          <p:cNvSpPr>
            <a:spLocks noGrp="1"/>
          </p:cNvSpPr>
          <p:nvPr>
            <p:ph type="sldNum" sz="quarter" idx="12"/>
          </p:nvPr>
        </p:nvSpPr>
        <p:spPr/>
        <p:txBody>
          <a:bodyPr/>
          <a:lstStyle/>
          <a:p>
            <a:fld id="{D0DDCDD0-E965-4CD3-831F-8B8F93B432B7}" type="slidenum">
              <a:rPr lang="en-GB" smtClean="0"/>
              <a:t>‹#›</a:t>
            </a:fld>
            <a:endParaRPr lang="en-GB"/>
          </a:p>
        </p:txBody>
      </p:sp>
    </p:spTree>
    <p:extLst>
      <p:ext uri="{BB962C8B-B14F-4D97-AF65-F5344CB8AC3E}">
        <p14:creationId xmlns:p14="http://schemas.microsoft.com/office/powerpoint/2010/main" val="1031240826"/>
      </p:ext>
    </p:extLst>
  </p:cSld>
  <p:clrMapOvr>
    <a:masterClrMapping/>
  </p:clrMapOvr>
  <p:timing>
    <p:tnLst>
      <p:par>
        <p:cTn id="1" dur="indefinite"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B1516-4251-42FC-9E80-ABCD0C385BBE}"/>
              </a:ext>
            </a:extLst>
          </p:cNvPr>
          <p:cNvSpPr>
            <a:spLocks noGrp="1"/>
          </p:cNvSpPr>
          <p:nvPr>
            <p:ph type="title"/>
          </p:nvPr>
        </p:nvSpPr>
        <p:spPr>
          <a:xfrm>
            <a:off x="838200" y="365125"/>
            <a:ext cx="10515600" cy="1325563"/>
          </a:xfrm>
          <a:prstGeom prst="rect"/>
        </p:spPr>
        <p:txBody>
          <a:bodyPr vert="horz" lIns="91440" tIns="45720" rIns="91440" bIns="45720" rtlCol="0" anchor="ctr">
            <a:normAutofit/>
          </a:bodyPr>
          <a:lstStyle/>
          <a:p>
            <a:r>
              <a:rPr lang="en-US" dirty="1"/>
              <a:t>Click to edit Master title style</a:t>
            </a:r>
            <a:endParaRPr lang="en-GB"/>
          </a:p>
        </p:txBody>
      </p:sp>
      <p:sp>
        <p:nvSpPr>
          <p:cNvPr id="3" name="Text Placeholder 2">
            <a:extLst>
              <a:ext uri="{FF2B5EF4-FFF2-40B4-BE49-F238E27FC236}">
                <a16:creationId xmlns:a16="http://schemas.microsoft.com/office/drawing/2014/main" id="{D5516A4F-F58C-4273-AA78-14F21740A98B}"/>
              </a:ext>
            </a:extLst>
          </p:cNvPr>
          <p:cNvSpPr>
            <a:spLocks noGrp="1"/>
          </p:cNvSpPr>
          <p:nvPr>
            <p:ph type="body" idx="1"/>
          </p:nvPr>
        </p:nvSpPr>
        <p:spPr>
          <a:xfrm>
            <a:off x="838200" y="1825625"/>
            <a:ext cx="10515600" cy="4351338"/>
          </a:xfrm>
          <a:prstGeom prst="rect"/>
        </p:spPr>
        <p:txBody>
          <a:bodyPr vert="horz" lIns="91440" tIns="45720" rIns="91440" bIns="45720" rtlCol="0">
            <a:normAutofit/>
          </a:body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4" name="Date Placeholder 3">
            <a:extLst>
              <a:ext uri="{FF2B5EF4-FFF2-40B4-BE49-F238E27FC236}">
                <a16:creationId xmlns:a16="http://schemas.microsoft.com/office/drawing/2014/main" id="{C6DE3540-4C61-495D-9042-3F7165CBA930}"/>
              </a:ext>
            </a:extLst>
          </p:cNvPr>
          <p:cNvSpPr>
            <a:spLocks noGrp="1"/>
          </p:cNvSpPr>
          <p:nvPr>
            <p:ph type="dt" sz="half" idx="2"/>
          </p:nvPr>
        </p:nvSpPr>
        <p:spPr>
          <a:xfrm>
            <a:off x="838200" y="6356350"/>
            <a:ext cx="2743200" cy="365125"/>
          </a:xfrm>
          <a:prstGeom prst="rect"/>
        </p:spPr>
        <p:txBody>
          <a:bodyPr vert="horz" lIns="91440" tIns="45720" rIns="91440" bIns="45720" rtlCol="0" anchor="ctr"/>
          <a:lstStyle>
            <a:lvl1pPr algn="l">
              <a:defRPr sz="1200">
                <a:solidFill>
                  <a:schemeClr val="tx1">
                    <a:tint val="75000"/>
                  </a:schemeClr>
                </a:solidFill>
              </a:defRPr>
            </a:lvl1pPr>
          </a:lstStyle>
          <a:p>
            <a:fld id="{AF009D65-5581-47BC-977B-C10C525683D2}" type="datetimeFigureOut">
              <a:rPr lang="en-GB" smtClean="0"/>
              <a:t>05/02/2020</a:t>
            </a:fld>
            <a:endParaRPr lang="en-GB"/>
          </a:p>
        </p:txBody>
      </p:sp>
      <p:sp>
        <p:nvSpPr>
          <p:cNvPr id="5" name="Footer Placeholder 4">
            <a:extLst>
              <a:ext uri="{FF2B5EF4-FFF2-40B4-BE49-F238E27FC236}">
                <a16:creationId xmlns:a16="http://schemas.microsoft.com/office/drawing/2014/main" id="{EF339A52-E223-4B38-9B15-E4B8618D45DA}"/>
              </a:ext>
            </a:extLst>
          </p:cNvPr>
          <p:cNvSpPr>
            <a:spLocks noGrp="1"/>
          </p:cNvSpPr>
          <p:nvPr>
            <p:ph type="ftr" sz="quarter" idx="3"/>
          </p:nvPr>
        </p:nvSpPr>
        <p:spPr>
          <a:xfrm>
            <a:off x="4038600" y="6356350"/>
            <a:ext cx="4114800" cy="365125"/>
          </a:xfrm>
          <a:prstGeom prst="rect"/>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CC5729B-68A0-48F1-BBD9-43CD6B5D37F9}"/>
              </a:ext>
            </a:extLst>
          </p:cNvPr>
          <p:cNvSpPr>
            <a:spLocks noGrp="1"/>
          </p:cNvSpPr>
          <p:nvPr>
            <p:ph type="sldNum" sz="quarter" idx="4"/>
          </p:nvPr>
        </p:nvSpPr>
        <p:spPr>
          <a:xfrm>
            <a:off x="8610600" y="6356350"/>
            <a:ext cx="2743200" cy="365125"/>
          </a:xfrm>
          <a:prstGeom prst="rect"/>
        </p:spPr>
        <p:txBody>
          <a:bodyPr vert="horz" lIns="91440" tIns="45720" rIns="91440" bIns="45720" rtlCol="0" anchor="ctr"/>
          <a:lstStyle>
            <a:lvl1pPr algn="r">
              <a:defRPr sz="1200">
                <a:solidFill>
                  <a:schemeClr val="tx1">
                    <a:tint val="75000"/>
                  </a:schemeClr>
                </a:solidFill>
              </a:defRPr>
            </a:lvl1pPr>
          </a:lstStyle>
          <a:p>
            <a:fld id="{D0DDCDD0-E965-4CD3-831F-8B8F93B432B7}" type="slidenum">
              <a:rPr lang="en-GB" smtClean="0"/>
              <a:t>‹#›</a:t>
            </a:fld>
            <a:endParaRPr lang="en-GB"/>
          </a:p>
        </p:txBody>
      </p:sp>
    </p:spTree>
    <p:extLst>
      <p:ext uri="{BB962C8B-B14F-4D97-AF65-F5344CB8AC3E}">
        <p14:creationId xmlns:p14="http://schemas.microsoft.com/office/powerpoint/2010/main" val="134106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51C9-E4A2-4FEF-AD36-26095FA4AF2C}"/>
              </a:ext>
            </a:extLst>
          </p:cNvPr>
          <p:cNvSpPr>
            <a:spLocks noGrp="1"/>
          </p:cNvSpPr>
          <p:nvPr>
            <p:ph type="ctrTitle"/>
          </p:nvPr>
        </p:nvSpPr>
        <p:spPr/>
        <p:txBody>
          <a:bodyPr/>
          <a:lstStyle/>
          <a:p>
            <a:r>
              <a:rPr lang="en-US" dirty="1"/>
              <a:t>Attribution: </a:t>
            </a:r>
            <a:r>
              <a:rPr lang="en-US" i="1" dirty="1"/>
              <a:t>Singularis</a:t>
            </a:r>
            <a:endParaRPr lang="en-GB"/>
          </a:p>
        </p:txBody>
      </p:sp>
      <p:sp>
        <p:nvSpPr>
          <p:cNvPr id="3" name="Subtitle 2">
            <a:extLst>
              <a:ext uri="{FF2B5EF4-FFF2-40B4-BE49-F238E27FC236}">
                <a16:creationId xmlns:a16="http://schemas.microsoft.com/office/drawing/2014/main" id="{0FC66408-9455-4BC1-9DD0-AC00CC996D18}"/>
              </a:ext>
            </a:extLst>
          </p:cNvPr>
          <p:cNvSpPr>
            <a:spLocks noGrp="1"/>
          </p:cNvSpPr>
          <p:nvPr>
            <p:ph type="subTitle" idx="1"/>
          </p:nvPr>
        </p:nvSpPr>
        <p:spPr/>
        <p:txBody>
          <a:bodyPr/>
          <a:lstStyle/>
          <a:p>
            <a:r>
              <a:rPr lang="en-US" b="1" dirty="1"/>
              <a:t>EDMUND NOURSE Q.C.</a:t>
            </a:r>
          </a:p>
          <a:p>
            <a:r>
              <a:rPr lang="en-US" dirty="1"/>
              <a:t>ONE ESSEX COURT</a:t>
            </a:r>
            <a:endParaRPr lang="en-GB"/>
          </a:p>
        </p:txBody>
      </p:sp>
    </p:spTree>
    <p:extLst>
      <p:ext uri="{BB962C8B-B14F-4D97-AF65-F5344CB8AC3E}">
        <p14:creationId xmlns:p14="http://schemas.microsoft.com/office/powerpoint/2010/main" val="524558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5A6D8-0AE7-42C2-974A-0942802AF2E9}"/>
              </a:ext>
            </a:extLst>
          </p:cNvPr>
          <p:cNvSpPr>
            <a:spLocks noGrp="1"/>
          </p:cNvSpPr>
          <p:nvPr>
            <p:ph type="title"/>
          </p:nvPr>
        </p:nvSpPr>
        <p:spPr/>
        <p:txBody>
          <a:bodyPr>
            <a:normAutofit/>
          </a:bodyPr>
          <a:lstStyle/>
          <a:p>
            <a:r>
              <a:rPr lang="en-US" sz="2800" dirty="1"/>
              <a:t>Meridian Global Funds Management Asia Ltd v Securities Commission [1995] 2 AC 500</a:t>
            </a:r>
            <a:endParaRPr lang="en-GB" sz="2800"/>
          </a:p>
        </p:txBody>
      </p:sp>
      <p:sp>
        <p:nvSpPr>
          <p:cNvPr id="3" name="Content Placeholder 2">
            <a:extLst>
              <a:ext uri="{FF2B5EF4-FFF2-40B4-BE49-F238E27FC236}">
                <a16:creationId xmlns:a16="http://schemas.microsoft.com/office/drawing/2014/main" id="{A2278AD0-60AB-49A2-96E4-3A1AC65160BB}"/>
              </a:ext>
            </a:extLst>
          </p:cNvPr>
          <p:cNvSpPr>
            <a:spLocks noGrp="1"/>
          </p:cNvSpPr>
          <p:nvPr>
            <p:ph idx="1"/>
          </p:nvPr>
        </p:nvSpPr>
        <p:spPr/>
        <p:txBody>
          <a:bodyPr>
            <a:normAutofit fontScale="92500" lnSpcReduction="20000"/>
          </a:bodyPr>
          <a:lstStyle/>
          <a:p>
            <a:pPr marL="0" indent="0">
              <a:buNone/>
            </a:pPr>
            <a:r>
              <a:rPr lang="en-GB" dirty="1"/>
              <a:t>(1) “The company’s primary rules of attribution will generally be found in its constitution, …. and will say things such as …‘the decisions of the board in managing the company’s business shall be the decisions of the company.’” </a:t>
            </a:r>
          </a:p>
          <a:p>
            <a:pPr marL="0" indent="0">
              <a:buNone/>
            </a:pPr>
            <a:r>
              <a:rPr lang="en-GB" dirty="1"/>
              <a:t>(2) “general rules of attribution which are equally available to natural persons, namely, the principles of agency. It will appoint servants and agents whose acts, by a combination of the general principles of agency and the company’s primary rules of attribution, count as the acts of the company”</a:t>
            </a:r>
          </a:p>
          <a:p>
            <a:pPr marL="0" indent="0">
              <a:buNone/>
            </a:pPr>
            <a:r>
              <a:rPr lang="en-GB" dirty="1"/>
              <a:t>(3) “The company’s primary rules of attribution together with the general principles of agency, vicarious liability and so forth are usually sufficient to enable one to determine its rights and obligations. In exceptional cases, however, they will not provide an answer. This will be the case when a rule of law, either expressly or by implication, excludes attribution on the basis of the general principles of agency or vicarious liability.”</a:t>
            </a:r>
          </a:p>
        </p:txBody>
      </p:sp>
    </p:spTree>
    <p:extLst>
      <p:ext uri="{BB962C8B-B14F-4D97-AF65-F5344CB8AC3E}">
        <p14:creationId xmlns:p14="http://schemas.microsoft.com/office/powerpoint/2010/main" val="4254637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4CF0805-13C8-4664-9604-D75BB66E510A}"/>
              </a:ext>
            </a:extLst>
          </p:cNvPr>
          <p:cNvSpPr/>
          <p:nvPr/>
        </p:nvSpPr>
        <p:spPr>
          <a:xfrm>
            <a:off x="633663" y="335846"/>
            <a:ext cx="11036969" cy="6001643"/>
          </a:xfrm>
          <a:prstGeom prst="rect"/>
        </p:spPr>
        <p:txBody>
          <a:bodyPr wrap="square">
            <a:spAutoFit/>
          </a:bodyPr>
          <a:lstStyle/>
          <a:p>
            <a:r>
              <a:rPr lang="en-GB" sz="2400" dirty="1">
                <a:solidFill>
                  <a:srgbClr val="000000"/>
                </a:solidFill>
                <a:latin typeface="Times New Roman" panose="02020603050405020304" pitchFamily="18" charset="0"/>
                <a:ea typeface="Times New Roman" panose="02020603050405020304" pitchFamily="18" charset="0"/>
              </a:rPr>
              <a:t>“One possibility is that the court may come to the conclusion that the rule was not intended to apply to companies at all; for example, a law which created an offence for which the only penalty was community service. Another possibility is that the court might interpret the law as meaning that it could apply to a company only on the basis of its primary rules of attribution, i.e. if the act giving rise to liability was specifically authorised by a resolution of the board or an unanimous agreement of the shareholders. But there will be many cases in which neither of these solutions is satisfactory; in which the court considers that the law was intended to apply to companies and that, although it excludes ordinary vicarious liability, insistence on the primary rules of attribution would in practice defeat that intention. In such a case, the court must fashion a special rule of attribution for the particular substantive rule. This is always a matter of interpretation: given that it was intended to apply to a company, how was it intended to apply? </a:t>
            </a:r>
            <a:r>
              <a:rPr lang="en-GB" sz="2400" b="1" dirty="1">
                <a:solidFill>
                  <a:srgbClr val="000000"/>
                </a:solidFill>
                <a:latin typeface="Times New Roman" panose="02020603050405020304" pitchFamily="18" charset="0"/>
                <a:ea typeface="Times New Roman" panose="02020603050405020304" pitchFamily="18" charset="0"/>
              </a:rPr>
              <a:t>Whose act (or knowledge, or state of mind) was </a:t>
            </a:r>
            <a:r>
              <a:rPr lang="en-GB" sz="2400" b="1" i="1" dirty="1">
                <a:solidFill>
                  <a:srgbClr val="000000"/>
                </a:solidFill>
                <a:latin typeface="Times New Roman" panose="02020603050405020304" pitchFamily="18" charset="0"/>
                <a:ea typeface="Times New Roman" panose="02020603050405020304" pitchFamily="18" charset="0"/>
              </a:rPr>
              <a:t>for this purpose</a:t>
            </a:r>
            <a:r>
              <a:rPr lang="en-GB" sz="2400" b="1" dirty="1">
                <a:solidFill>
                  <a:srgbClr val="000000"/>
                </a:solidFill>
                <a:latin typeface="Times New Roman" panose="02020603050405020304" pitchFamily="18" charset="0"/>
                <a:ea typeface="Times New Roman" panose="02020603050405020304" pitchFamily="18" charset="0"/>
              </a:rPr>
              <a:t> intended to count as the act etc. of the company? One finds the answer to this question by applying the usual canons of interpretation, taking into account the language of the rule (if it is a statute) and its content and policy.</a:t>
            </a:r>
            <a:r>
              <a:rPr lang="en-GB" sz="2400" dirty="1">
                <a:solidFill>
                  <a:srgbClr val="000000"/>
                </a:solidFill>
                <a:latin typeface="Times New Roman" panose="02020603050405020304" pitchFamily="18" charset="0"/>
                <a:ea typeface="Times New Roman" panose="02020603050405020304" pitchFamily="18" charset="0"/>
              </a:rPr>
              <a:t>”</a:t>
            </a:r>
            <a:endParaRPr lang="en-GB" sz="2400"/>
          </a:p>
        </p:txBody>
      </p:sp>
    </p:spTree>
    <p:extLst>
      <p:ext uri="{BB962C8B-B14F-4D97-AF65-F5344CB8AC3E}">
        <p14:creationId xmlns:p14="http://schemas.microsoft.com/office/powerpoint/2010/main" val="2269845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D7400E9-E651-412E-91A0-553DD4E4F9CE}"/>
              </a:ext>
            </a:extLst>
          </p:cNvPr>
          <p:cNvSpPr txBox="1"/>
          <p:nvPr/>
        </p:nvSpPr>
        <p:spPr>
          <a:xfrm>
            <a:off x="826168" y="826168"/>
            <a:ext cx="10098506" cy="5539978"/>
          </a:xfrm>
          <a:prstGeom prst="rect"/>
          <a:noFill/>
        </p:spPr>
        <p:txBody>
          <a:bodyPr wrap="square" rtlCol="0">
            <a:spAutoFit/>
          </a:bodyPr>
          <a:lstStyle/>
          <a:p>
            <a:r>
              <a:rPr lang="en-US" sz="2400" dirty="1"/>
              <a:t>CATEGORIES OF CASES RELATING TO FRAUD/BREACH OF DIRECTOR’S DUTY: </a:t>
            </a:r>
            <a:r>
              <a:rPr lang="en-US" sz="2400" b="1" dirty="1"/>
              <a:t>BILTA</a:t>
            </a:r>
            <a:r>
              <a:rPr lang="en-US" sz="2400" dirty="1"/>
              <a:t> at [87].</a:t>
            </a:r>
          </a:p>
          <a:p>
            <a:endParaRPr lang="en-US" sz="2400"/>
          </a:p>
          <a:p>
            <a:r>
              <a:rPr lang="en-US" sz="2400" dirty="1"/>
              <a:t>(1) When a third party is pursuing a claim against the company arising from the misconduct of a director, employee or agent. (</a:t>
            </a:r>
            <a:r>
              <a:rPr lang="en-US" sz="2400" b="1" dirty="1"/>
              <a:t>Royal Brunei – </a:t>
            </a:r>
            <a:r>
              <a:rPr lang="en-US" sz="2400" dirty="1"/>
              <a:t>as regards Tan’s company</a:t>
            </a:r>
            <a:r>
              <a:rPr lang="en-US" sz="2400" b="1" dirty="1"/>
              <a:t>; El Ajou</a:t>
            </a:r>
            <a:r>
              <a:rPr lang="en-US" sz="2400" dirty="1"/>
              <a:t>)</a:t>
            </a:r>
          </a:p>
          <a:p>
            <a:endParaRPr lang="en-US" sz="2400"/>
          </a:p>
          <a:p>
            <a:r>
              <a:rPr lang="en-US" sz="2400" dirty="1"/>
              <a:t>(2) When the company is pursuing a claim against a director or an employee for breach of duty or breach of contract (or an accessory). (</a:t>
            </a:r>
            <a:r>
              <a:rPr lang="en-US" sz="2400" b="1" dirty="1"/>
              <a:t>Belmont</a:t>
            </a:r>
            <a:r>
              <a:rPr lang="en-US" sz="2400" dirty="1"/>
              <a:t>) (Accessories: </a:t>
            </a:r>
            <a:r>
              <a:rPr lang="en-US" sz="2400" b="1" dirty="1"/>
              <a:t>Royal Brunei- </a:t>
            </a:r>
            <a:r>
              <a:rPr lang="en-US" sz="2400" dirty="1"/>
              <a:t>as regards Tan; </a:t>
            </a:r>
            <a:r>
              <a:rPr lang="en-US" sz="2400" b="1" dirty="1"/>
              <a:t>Bilta</a:t>
            </a:r>
            <a:r>
              <a:rPr lang="en-US" sz="2400" dirty="1"/>
              <a:t>).</a:t>
            </a:r>
          </a:p>
          <a:p>
            <a:endParaRPr lang="en-US" sz="2400"/>
          </a:p>
          <a:p>
            <a:r>
              <a:rPr lang="en-US" sz="2400" dirty="1"/>
              <a:t>(3) When the company is pursuing a claim against a third party not involved in the fraud for failing to prevent the fraud of the company’s own agents, or for an indemnity against the fraud’s consequences </a:t>
            </a:r>
            <a:r>
              <a:rPr lang="en-US" sz="2400" b="1" dirty="1"/>
              <a:t>(Berg, Stone &amp; Rolls, Singularis).</a:t>
            </a:r>
          </a:p>
          <a:p>
            <a:endParaRPr lang="en-GB"/>
          </a:p>
        </p:txBody>
      </p:sp>
    </p:spTree>
    <p:extLst>
      <p:ext uri="{BB962C8B-B14F-4D97-AF65-F5344CB8AC3E}">
        <p14:creationId xmlns:p14="http://schemas.microsoft.com/office/powerpoint/2010/main" val="3565126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313603-F156-4962-96BE-5EAC286A8930}"/>
              </a:ext>
            </a:extLst>
          </p:cNvPr>
          <p:cNvSpPr txBox="1"/>
          <p:nvPr/>
        </p:nvSpPr>
        <p:spPr>
          <a:xfrm>
            <a:off x="770021" y="689811"/>
            <a:ext cx="10627895" cy="5355312"/>
          </a:xfrm>
          <a:prstGeom prst="rect"/>
          <a:noFill/>
        </p:spPr>
        <p:txBody>
          <a:bodyPr wrap="square" rtlCol="0">
            <a:spAutoFit/>
          </a:bodyPr>
          <a:lstStyle/>
          <a:p>
            <a:r>
              <a:rPr lang="en-GB" b="1" dirty="1"/>
              <a:t>SINGULARIS ON THE ATTRIBUTION ISSUE</a:t>
            </a:r>
          </a:p>
          <a:p>
            <a:endParaRPr lang="en-GB"/>
          </a:p>
          <a:p>
            <a:r>
              <a:rPr lang="en-GB" dirty="1"/>
              <a:t>34.  I agree [that Singularis was not a one person company]. But in any event, in my view, the judge was correct also to say that “There is no principle of law that in any proceedings where the company is suing a third party for breach of a duty owed to it by that third party, the fraudulent conduct of a director is to be attributed to the company if it is a one-man company”: [2017] Bus LR 1386, para 173. In her view, what emerged from </a:t>
            </a:r>
            <a:r>
              <a:rPr lang="en-GB" i="1" dirty="1"/>
              <a:t>Bilta</a:t>
            </a:r>
            <a:r>
              <a:rPr lang="en-GB" dirty="1"/>
              <a:t> was that “the answer to any question whether to attribute the knowledge of the fraudulent director to the company is always to be found in consideration of the context and the purpose for which the attribution is relevant”, para 182. I agree and, if that is the guiding principle, then </a:t>
            </a:r>
            <a:r>
              <a:rPr lang="en-GB" i="1" dirty="1"/>
              <a:t>Stone &amp; Rolls</a:t>
            </a:r>
            <a:r>
              <a:rPr lang="en-GB" dirty="1"/>
              <a:t> can finally be laid to rest.</a:t>
            </a:r>
          </a:p>
          <a:p>
            <a:r>
              <a:rPr lang="en-GB" dirty="1"/>
              <a:t> </a:t>
            </a:r>
          </a:p>
          <a:p>
            <a:r>
              <a:rPr lang="en-GB" dirty="1"/>
              <a:t>35.  The context of this case is the breach by the company’s investment bank and broker of its </a:t>
            </a:r>
            <a:r>
              <a:rPr lang="en-GB" i="1" dirty="1"/>
              <a:t>Quincecare</a:t>
            </a:r>
            <a:r>
              <a:rPr lang="en-GB" dirty="1"/>
              <a:t> duty of care towards the company. The purpose of that duty is to protect the company against just the sort of misappropriation of its funds as took place here. By definition, this is done by a trusted agent of the company who is authorised to withdraw its money from the account. To attribute the fraud of that person to the company would be, as the judge put it, to “denude the duty of any value in cases where it is most needed”: para 184. If the appellant’s argument were to be accepted in a case such as this, there would in reality be no </a:t>
            </a:r>
            <a:r>
              <a:rPr lang="en-GB" i="1" dirty="1"/>
              <a:t>Quincecare</a:t>
            </a:r>
            <a:r>
              <a:rPr lang="en-GB" dirty="1"/>
              <a:t> duty of care or its breach would cease to have consequences. This would be a retrograde step.</a:t>
            </a:r>
          </a:p>
          <a:p>
            <a:r>
              <a:rPr lang="en-GB" dirty="1"/>
              <a:t> </a:t>
            </a:r>
          </a:p>
          <a:p>
            <a:endParaRPr lang="en-GB"/>
          </a:p>
        </p:txBody>
      </p:sp>
    </p:spTree>
    <p:extLst>
      <p:ext uri="{BB962C8B-B14F-4D97-AF65-F5344CB8AC3E}">
        <p14:creationId xmlns:p14="http://schemas.microsoft.com/office/powerpoint/2010/main" val="2976937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F80EB62-1AEE-429A-B7D6-A684C09339D2}"/>
              </a:ext>
            </a:extLst>
          </p:cNvPr>
          <p:cNvSpPr txBox="1"/>
          <p:nvPr/>
        </p:nvSpPr>
        <p:spPr>
          <a:xfrm>
            <a:off x="922421" y="786063"/>
            <a:ext cx="10242884" cy="5909310"/>
          </a:xfrm>
          <a:prstGeom prst="rect"/>
          <a:noFill/>
        </p:spPr>
        <p:txBody>
          <a:bodyPr wrap="square" rtlCol="0">
            <a:spAutoFit/>
          </a:bodyPr>
          <a:lstStyle/>
          <a:p>
            <a:r>
              <a:rPr lang="en-GB" dirty="1"/>
              <a:t>36.  Daiwa makes two further arguments—essentially policy arguments—against this conclusion. First, it argues that it is odd if the claim of a company arising out of the dishonest activities of its “directing mind and will” against a negligent auditor fails (as in </a:t>
            </a:r>
            <a:r>
              <a:rPr lang="en-GB" i="1" dirty="1"/>
              <a:t>Stone &amp; Rolls [2009] AC 1391</a:t>
            </a:r>
            <a:r>
              <a:rPr lang="en-GB" dirty="1"/>
              <a:t> and in </a:t>
            </a:r>
            <a:r>
              <a:rPr lang="en-GB" i="1" dirty="1">
                <a:hlinkClick/>
              </a:rPr>
              <a:t>Berg Sons &amp; Co Ltd v Adams [1993] BCLC 1045</a:t>
            </a:r>
            <a:r>
              <a:rPr lang="en-GB" dirty="1"/>
              <a:t> ) but a claim against a negligent bank or broker succeeds. But (quite apart from the difficulties of </a:t>
            </a:r>
            <a:r>
              <a:rPr lang="en-GB" i="1" dirty="1"/>
              <a:t>Stone &amp; Rolls</a:t>
            </a:r>
            <a:r>
              <a:rPr lang="en-GB" dirty="1"/>
              <a:t> ) this ignores the fact that the duties of auditors are different from the duties of banks and brokers. The auditor’s duty is to report on the company’s accounts to those having a proprietary interest in the company or concerned with its management and control. If the company already knows the true position (as in </a:t>
            </a:r>
            <a:r>
              <a:rPr lang="en-GB" i="1" dirty="1"/>
              <a:t>Berg</a:t>
            </a:r>
            <a:r>
              <a:rPr lang="en-GB" dirty="1"/>
              <a:t> ) then the auditor’s negligence does not cause the loss.</a:t>
            </a:r>
          </a:p>
          <a:p>
            <a:r>
              <a:rPr lang="en-GB" dirty="1"/>
              <a:t> </a:t>
            </a:r>
          </a:p>
          <a:p>
            <a:r>
              <a:rPr lang="en-GB" dirty="1"/>
              <a:t>37.  Second, Daiwa argues that the law should not treat a company more favourably than an individual. In </a:t>
            </a:r>
            <a:r>
              <a:rPr lang="en-GB" i="1" dirty="1">
                <a:hlinkClick/>
              </a:rPr>
              <a:t>Luscombe v Roberts (1962) 106 SJ 373</a:t>
            </a:r>
            <a:r>
              <a:rPr lang="en-GB" dirty="1"/>
              <a:t> , a solicitor’s claim against his negligent accountants failed because he knew that what he was doing—transferring money from his clients’ account into his firm’s account and using it for his own purposes—was wrong. But companies are different from individuals. They have their own legal existence and personality separate from that of any of the individuals who own or run them. The shareholders own the company. They do not own its assets and a sole shareholder can steal from his own company.</a:t>
            </a:r>
          </a:p>
          <a:p>
            <a:r>
              <a:rPr lang="en-GB" dirty="1"/>
              <a:t> </a:t>
            </a:r>
          </a:p>
          <a:p>
            <a:r>
              <a:rPr lang="en-GB" dirty="1"/>
              <a:t>38.  I therefore see nothing in those arguments to detract from the conclusion reached—that, for the purpose of the </a:t>
            </a:r>
            <a:r>
              <a:rPr lang="en-GB" i="1" dirty="1"/>
              <a:t>Quincecare</a:t>
            </a:r>
            <a:r>
              <a:rPr lang="en-GB" dirty="1"/>
              <a:t> duty of care, the fraud of Mr Al Sanea is not to be attributed to the company. However, even if it were, for the reasons given earlier, none of the defences advanced by Daiwa would succeed.</a:t>
            </a:r>
          </a:p>
        </p:txBody>
      </p:sp>
    </p:spTree>
    <p:extLst>
      <p:ext uri="{BB962C8B-B14F-4D97-AF65-F5344CB8AC3E}">
        <p14:creationId xmlns:p14="http://schemas.microsoft.com/office/powerpoint/2010/main" val="3573601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8584B0-C687-436B-AAA2-4D9BE70D7900}"/>
              </a:ext>
            </a:extLst>
          </p:cNvPr>
          <p:cNvSpPr txBox="1"/>
          <p:nvPr/>
        </p:nvSpPr>
        <p:spPr>
          <a:xfrm>
            <a:off x="473242" y="465221"/>
            <a:ext cx="11237495" cy="5355312"/>
          </a:xfrm>
          <a:prstGeom prst="rect"/>
          <a:noFill/>
        </p:spPr>
        <p:txBody>
          <a:bodyPr wrap="square" rtlCol="0">
            <a:spAutoFit/>
          </a:bodyPr>
          <a:lstStyle/>
          <a:p>
            <a:r>
              <a:rPr lang="en-US" b="1" dirty="1"/>
              <a:t>Key Cases (and other cases cited):</a:t>
            </a:r>
          </a:p>
          <a:p>
            <a:endParaRPr lang="en-US" b="1"/>
          </a:p>
          <a:p>
            <a:r>
              <a:rPr lang="en-US" b="1" dirty="1"/>
              <a:t>Meridian Global Funds Management Asia Ltd v Securities Commission [1995] 2 AC 500</a:t>
            </a:r>
          </a:p>
          <a:p>
            <a:r>
              <a:rPr lang="en-US" b="1" dirty="1"/>
              <a:t>Tesco Supermarkets Ltd v Nattrass [1972] AC 153</a:t>
            </a:r>
          </a:p>
          <a:p>
            <a:r>
              <a:rPr lang="en-US" b="1" dirty="1"/>
              <a:t>Tesco Stores Ltd v Brent London Borough Council [1993] 1 WLR 1037</a:t>
            </a:r>
          </a:p>
          <a:p>
            <a:r>
              <a:rPr lang="en-US" b="1" dirty="1"/>
              <a:t>Royal Brunei Airlines Sdn Bhd v Tan [1995] 2 AC 378</a:t>
            </a:r>
          </a:p>
          <a:p>
            <a:r>
              <a:rPr lang="en-GB" b="1" dirty="1"/>
              <a:t>El Ajou v Dollar Land Holdings plc [1994] 2 All ER 685; [1994] 1 BCLC 464</a:t>
            </a:r>
          </a:p>
          <a:p>
            <a:r>
              <a:rPr lang="en-US" b="1" dirty="1"/>
              <a:t>Bilta (UK) Ltd (in liquidation) and others v Nazir and others (No 2) [2015] UKSC 23; [2016] AC 1</a:t>
            </a:r>
          </a:p>
          <a:p>
            <a:r>
              <a:rPr lang="en-GB" b="1" dirty="1"/>
              <a:t>Belmont Finance Corpn Ltd v Williams Furniture Ltd [1979] Ch 250; [1979] 1 All ER 118 , CA</a:t>
            </a:r>
          </a:p>
          <a:p>
            <a:r>
              <a:rPr lang="en-GB" b="1" dirty="1"/>
              <a:t>Belmont Finance Corpn Ltd v Williams Furniture Ltd (No 2) [1980] 1 All ER 393 , CA</a:t>
            </a:r>
          </a:p>
          <a:p>
            <a:r>
              <a:rPr lang="en-GB" b="1" dirty="1"/>
              <a:t>Stone &amp; Rolls Ltd v Moore Stephens [2009] UKHL 39; [2009] AC 1391 HL(E)</a:t>
            </a:r>
          </a:p>
          <a:p>
            <a:r>
              <a:rPr lang="en-GB" b="1" dirty="1"/>
              <a:t>Moulin Global Eyecare Trading Ltd v Inland Revenue Comr [2014] HKFCA 22; 17 HKCFAR 218; [2014] HKC 323</a:t>
            </a:r>
          </a:p>
          <a:p>
            <a:r>
              <a:rPr lang="en-GB" b="1" dirty="1"/>
              <a:t>Berg Sons &amp; Co Ltd v Mervyn Hampton Adams [1993] BCLC 1045; [2002] Lloyd’s Rep PN 41</a:t>
            </a:r>
          </a:p>
          <a:p>
            <a:r>
              <a:rPr lang="en-GB" b="1" dirty="1"/>
              <a:t>Singularis Holdings Ltd (in liquidation) v Daiwa Capital Markets Europe Ltd [2019] UKSC 50</a:t>
            </a:r>
          </a:p>
          <a:p>
            <a:r>
              <a:rPr lang="en-GB" b="1" dirty="1"/>
              <a:t>[2019] 3 W.L.R. 997</a:t>
            </a:r>
          </a:p>
          <a:p>
            <a:endParaRPr lang="en-GB" b="1"/>
          </a:p>
          <a:p>
            <a:r>
              <a:rPr lang="en-GB" b="1" dirty="1"/>
              <a:t>Bowstead &amp; Reynolds on Agency, 21</a:t>
            </a:r>
            <a:r>
              <a:rPr lang="en-GB" b="1" baseline="30000" dirty="1"/>
              <a:t>st</a:t>
            </a:r>
            <a:r>
              <a:rPr lang="en-GB" b="1" dirty="1"/>
              <a:t> Ed: 1-028-29; 8-214-5.</a:t>
            </a:r>
          </a:p>
          <a:p>
            <a:endParaRPr lang="en-GB" b="1"/>
          </a:p>
          <a:p>
            <a:endParaRPr lang="en-GB" b="1"/>
          </a:p>
        </p:txBody>
      </p:sp>
    </p:spTree>
    <p:extLst>
      <p:ext uri="{BB962C8B-B14F-4D97-AF65-F5344CB8AC3E}">
        <p14:creationId xmlns:p14="http://schemas.microsoft.com/office/powerpoint/2010/main" val="609901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Light"/>
        <a:font script="Phag" typeface="Phagspa"/>
        <a:font script="Guru" typeface="Raavi"/>
        <a:font script="Osma" typeface="Ebrima"/>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a:font script="Phag" typeface="Phagspa"/>
        <a:font script="Guru" typeface="Raavi"/>
        <a:font script="Osma" typeface="Ebrim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otalTime>0</TotalTime>
  <Application>Microsoft Office PowerPoint</Application>
  <PresentationFormat/>
  <Slides>7</Slide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2020-09-21T09:03:22Z</dcterms:created>
  <cp:lastPrinted>2020-09-21T09:03:22Z</cp:lastPrinted>
  <cp:revision>1</cp:revision>
</cp:coreProperties>
</file>