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62" r:id="rId2"/>
    <p:sldId id="284" r:id="rId3"/>
    <p:sldId id="278" r:id="rId4"/>
    <p:sldId id="280" r:id="rId5"/>
    <p:sldId id="286" r:id="rId6"/>
    <p:sldId id="287" r:id="rId7"/>
    <p:sldId id="266" r:id="rId8"/>
    <p:sldId id="267" r:id="rId9"/>
    <p:sldId id="288" r:id="rId10"/>
    <p:sldId id="289" r:id="rId11"/>
    <p:sldId id="290" r:id="rId12"/>
    <p:sldId id="291" r:id="rId13"/>
    <p:sldId id="292" r:id="rId14"/>
    <p:sldId id="293" r:id="rId15"/>
    <p:sldId id="294" r:id="rId16"/>
    <p:sldId id="295" r:id="rId17"/>
    <p:sldId id="296" r:id="rId18"/>
    <p:sldId id="257" r:id="rId1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43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FF7085"/>
    <a:srgbClr val="C2D52C"/>
    <a:srgbClr val="444444"/>
    <a:srgbClr val="999999"/>
    <a:srgbClr val="6D5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7082" autoAdjust="0"/>
  </p:normalViewPr>
  <p:slideViewPr>
    <p:cSldViewPr snapToGrid="0" snapToObjects="1" showGuides="1">
      <p:cViewPr varScale="1">
        <p:scale>
          <a:sx n="25" d="100"/>
          <a:sy n="25" d="100"/>
        </p:scale>
        <p:origin x="1800" y="36"/>
      </p:cViewPr>
      <p:guideLst>
        <p:guide orient="horz" pos="2160"/>
        <p:guide pos="2880"/>
        <p:guide pos="435"/>
      </p:guideLst>
    </p:cSldViewPr>
  </p:slideViewPr>
  <p:notesTextViewPr>
    <p:cViewPr>
      <p:scale>
        <a:sx n="100" d="100"/>
        <a:sy n="100" d="100"/>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043256-8D30-4359-A4E6-46D5AD28C434}" type="datetimeFigureOut">
              <a:rPr lang="en-GB" smtClean="0"/>
              <a:t>14/11/2018</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13FCB0-0B54-4AF0-ACFC-B9639C012D4D}" type="slidenum">
              <a:rPr lang="en-GB" smtClean="0"/>
              <a:t>‹#›</a:t>
            </a:fld>
            <a:endParaRPr lang="en-GB"/>
          </a:p>
        </p:txBody>
      </p:sp>
    </p:spTree>
    <p:extLst>
      <p:ext uri="{BB962C8B-B14F-4D97-AF65-F5344CB8AC3E}">
        <p14:creationId xmlns:p14="http://schemas.microsoft.com/office/powerpoint/2010/main" val="2000857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a:p>
        </p:txBody>
      </p:sp>
      <p:sp>
        <p:nvSpPr>
          <p:cNvPr id="4" name="Slide Number Placeholder 3"/>
          <p:cNvSpPr>
            <a:spLocks noGrp="1"/>
          </p:cNvSpPr>
          <p:nvPr>
            <p:ph type="sldNum" sz="quarter" idx="5"/>
          </p:nvPr>
        </p:nvSpPr>
        <p:spPr/>
        <p:txBody>
          <a:bodyPr/>
          <a:lstStyle/>
          <a:p>
            <a:fld id="{75E78566-C39D-104D-BF9D-1CD119891109}" type="slidenum">
              <a:rPr lang="en-US" smtClean="0"/>
              <a:t>9</a:t>
            </a:fld>
            <a:endParaRPr lang="en-US"/>
          </a:p>
        </p:txBody>
      </p:sp>
    </p:spTree>
    <p:extLst>
      <p:ext uri="{BB962C8B-B14F-4D97-AF65-F5344CB8AC3E}">
        <p14:creationId xmlns:p14="http://schemas.microsoft.com/office/powerpoint/2010/main" val="11922945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00" indent="-177800">
              <a:buFontTx/>
              <a:buChar char="-"/>
            </a:pPr>
            <a:endParaRPr lang="en-US"/>
          </a:p>
        </p:txBody>
      </p:sp>
      <p:sp>
        <p:nvSpPr>
          <p:cNvPr id="4" name="Slide Number Placeholder 3"/>
          <p:cNvSpPr>
            <a:spLocks noGrp="1"/>
          </p:cNvSpPr>
          <p:nvPr>
            <p:ph type="sldNum" sz="quarter" idx="5"/>
          </p:nvPr>
        </p:nvSpPr>
        <p:spPr/>
        <p:txBody>
          <a:bodyPr/>
          <a:lstStyle/>
          <a:p>
            <a:fld id="{75E78566-C39D-104D-BF9D-1CD119891109}" type="slidenum">
              <a:rPr lang="en-US" smtClean="0"/>
              <a:t>10</a:t>
            </a:fld>
            <a:endParaRPr lang="en-US"/>
          </a:p>
        </p:txBody>
      </p:sp>
    </p:spTree>
    <p:extLst>
      <p:ext uri="{BB962C8B-B14F-4D97-AF65-F5344CB8AC3E}">
        <p14:creationId xmlns:p14="http://schemas.microsoft.com/office/powerpoint/2010/main" val="32591084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66700" lvl="1" indent="-266700">
              <a:buFontTx/>
              <a:buChar char="-"/>
            </a:pPr>
            <a:endParaRPr lang="en-US"/>
          </a:p>
          <a:p>
            <a:pPr marL="0" lvl="1"/>
            <a:endParaRPr lang="en-US"/>
          </a:p>
          <a:p>
            <a:endParaRPr lang="en-GB"/>
          </a:p>
        </p:txBody>
      </p:sp>
      <p:sp>
        <p:nvSpPr>
          <p:cNvPr id="4" name="Slide Number Placeholder 3"/>
          <p:cNvSpPr>
            <a:spLocks noGrp="1"/>
          </p:cNvSpPr>
          <p:nvPr>
            <p:ph type="sldNum" sz="quarter" idx="5"/>
          </p:nvPr>
        </p:nvSpPr>
        <p:spPr/>
        <p:txBody>
          <a:bodyPr/>
          <a:lstStyle/>
          <a:p>
            <a:fld id="{75E78566-C39D-104D-BF9D-1CD119891109}" type="slidenum">
              <a:rPr lang="en-US" smtClean="0"/>
              <a:t>11</a:t>
            </a:fld>
            <a:endParaRPr lang="en-US"/>
          </a:p>
        </p:txBody>
      </p:sp>
    </p:spTree>
    <p:extLst>
      <p:ext uri="{BB962C8B-B14F-4D97-AF65-F5344CB8AC3E}">
        <p14:creationId xmlns:p14="http://schemas.microsoft.com/office/powerpoint/2010/main" val="21011754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23900" lvl="1" indent="-266700">
              <a:buFontTx/>
              <a:buChar char="-"/>
            </a:pPr>
            <a:endParaRPr lang="en-GB"/>
          </a:p>
        </p:txBody>
      </p:sp>
      <p:sp>
        <p:nvSpPr>
          <p:cNvPr id="4" name="Slide Number Placeholder 3"/>
          <p:cNvSpPr>
            <a:spLocks noGrp="1"/>
          </p:cNvSpPr>
          <p:nvPr>
            <p:ph type="sldNum" sz="quarter" idx="5"/>
          </p:nvPr>
        </p:nvSpPr>
        <p:spPr/>
        <p:txBody>
          <a:bodyPr/>
          <a:lstStyle/>
          <a:p>
            <a:fld id="{75E78566-C39D-104D-BF9D-1CD119891109}" type="slidenum">
              <a:rPr lang="en-US" smtClean="0"/>
              <a:t>12</a:t>
            </a:fld>
            <a:endParaRPr lang="en-US"/>
          </a:p>
        </p:txBody>
      </p:sp>
    </p:spTree>
    <p:extLst>
      <p:ext uri="{BB962C8B-B14F-4D97-AF65-F5344CB8AC3E}">
        <p14:creationId xmlns:p14="http://schemas.microsoft.com/office/powerpoint/2010/main" val="716316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23900" lvl="1" indent="-266700">
              <a:buFontTx/>
              <a:buChar char="-"/>
            </a:pPr>
            <a:endParaRPr lang="en-GB"/>
          </a:p>
        </p:txBody>
      </p:sp>
      <p:sp>
        <p:nvSpPr>
          <p:cNvPr id="4" name="Slide Number Placeholder 3"/>
          <p:cNvSpPr>
            <a:spLocks noGrp="1"/>
          </p:cNvSpPr>
          <p:nvPr>
            <p:ph type="sldNum" sz="quarter" idx="5"/>
          </p:nvPr>
        </p:nvSpPr>
        <p:spPr/>
        <p:txBody>
          <a:bodyPr/>
          <a:lstStyle/>
          <a:p>
            <a:fld id="{75E78566-C39D-104D-BF9D-1CD119891109}" type="slidenum">
              <a:rPr lang="en-US" smtClean="0"/>
              <a:t>13</a:t>
            </a:fld>
            <a:endParaRPr lang="en-US"/>
          </a:p>
        </p:txBody>
      </p:sp>
    </p:spTree>
    <p:extLst>
      <p:ext uri="{BB962C8B-B14F-4D97-AF65-F5344CB8AC3E}">
        <p14:creationId xmlns:p14="http://schemas.microsoft.com/office/powerpoint/2010/main" val="23956141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15900" indent="-215900">
              <a:buFontTx/>
              <a:buChar char="-"/>
            </a:pPr>
            <a:endParaRPr lang="en-GB"/>
          </a:p>
        </p:txBody>
      </p:sp>
      <p:sp>
        <p:nvSpPr>
          <p:cNvPr id="4" name="Slide Number Placeholder 3"/>
          <p:cNvSpPr>
            <a:spLocks noGrp="1"/>
          </p:cNvSpPr>
          <p:nvPr>
            <p:ph type="sldNum" sz="quarter" idx="5"/>
          </p:nvPr>
        </p:nvSpPr>
        <p:spPr/>
        <p:txBody>
          <a:bodyPr/>
          <a:lstStyle/>
          <a:p>
            <a:fld id="{75E78566-C39D-104D-BF9D-1CD119891109}" type="slidenum">
              <a:rPr lang="en-US" smtClean="0"/>
              <a:t>14</a:t>
            </a:fld>
            <a:endParaRPr lang="en-US"/>
          </a:p>
        </p:txBody>
      </p:sp>
    </p:spTree>
    <p:extLst>
      <p:ext uri="{BB962C8B-B14F-4D97-AF65-F5344CB8AC3E}">
        <p14:creationId xmlns:p14="http://schemas.microsoft.com/office/powerpoint/2010/main" val="2010429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7800" indent="-177800">
              <a:buFontTx/>
              <a:buChar char="-"/>
            </a:pPr>
            <a:endParaRPr lang="en-GB"/>
          </a:p>
        </p:txBody>
      </p:sp>
      <p:sp>
        <p:nvSpPr>
          <p:cNvPr id="4" name="Slide Number Placeholder 3"/>
          <p:cNvSpPr>
            <a:spLocks noGrp="1"/>
          </p:cNvSpPr>
          <p:nvPr>
            <p:ph type="sldNum" sz="quarter" idx="5"/>
          </p:nvPr>
        </p:nvSpPr>
        <p:spPr/>
        <p:txBody>
          <a:bodyPr/>
          <a:lstStyle/>
          <a:p>
            <a:fld id="{75E78566-C39D-104D-BF9D-1CD119891109}" type="slidenum">
              <a:rPr lang="en-US" smtClean="0"/>
              <a:t>15</a:t>
            </a:fld>
            <a:endParaRPr lang="en-US"/>
          </a:p>
        </p:txBody>
      </p:sp>
    </p:spTree>
    <p:extLst>
      <p:ext uri="{BB962C8B-B14F-4D97-AF65-F5344CB8AC3E}">
        <p14:creationId xmlns:p14="http://schemas.microsoft.com/office/powerpoint/2010/main" val="40042352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66700" indent="-266700">
              <a:buFontTx/>
              <a:buChar char="-"/>
            </a:pPr>
            <a:endParaRPr lang="en-GB"/>
          </a:p>
        </p:txBody>
      </p:sp>
      <p:sp>
        <p:nvSpPr>
          <p:cNvPr id="4" name="Slide Number Placeholder 3"/>
          <p:cNvSpPr>
            <a:spLocks noGrp="1"/>
          </p:cNvSpPr>
          <p:nvPr>
            <p:ph type="sldNum" sz="quarter" idx="5"/>
          </p:nvPr>
        </p:nvSpPr>
        <p:spPr/>
        <p:txBody>
          <a:bodyPr/>
          <a:lstStyle/>
          <a:p>
            <a:fld id="{75E78566-C39D-104D-BF9D-1CD119891109}" type="slidenum">
              <a:rPr lang="en-US" smtClean="0"/>
              <a:t>16</a:t>
            </a:fld>
            <a:endParaRPr lang="en-US"/>
          </a:p>
        </p:txBody>
      </p:sp>
    </p:spTree>
    <p:extLst>
      <p:ext uri="{BB962C8B-B14F-4D97-AF65-F5344CB8AC3E}">
        <p14:creationId xmlns:p14="http://schemas.microsoft.com/office/powerpoint/2010/main" val="1055884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371600" y="1206500"/>
            <a:ext cx="4114800" cy="3086100"/>
          </a:xfrm>
        </p:spPr>
      </p:sp>
      <p:sp>
        <p:nvSpPr>
          <p:cNvPr id="3" name="Notes Placeholder 2"/>
          <p:cNvSpPr>
            <a:spLocks noGrp="1"/>
          </p:cNvSpPr>
          <p:nvPr>
            <p:ph type="body" idx="1"/>
          </p:nvPr>
        </p:nvSpPr>
        <p:spPr/>
        <p:txBody>
          <a:bodyPr/>
          <a:lstStyle/>
          <a:p>
            <a:pPr marL="215900" indent="-215900">
              <a:buFontTx/>
              <a:buChar char="-"/>
            </a:pPr>
            <a:endParaRPr lang="en-GB"/>
          </a:p>
        </p:txBody>
      </p:sp>
      <p:sp>
        <p:nvSpPr>
          <p:cNvPr id="4" name="Slide Number Placeholder 3"/>
          <p:cNvSpPr>
            <a:spLocks noGrp="1"/>
          </p:cNvSpPr>
          <p:nvPr>
            <p:ph type="sldNum" sz="quarter" idx="5"/>
          </p:nvPr>
        </p:nvSpPr>
        <p:spPr/>
        <p:txBody>
          <a:bodyPr/>
          <a:lstStyle/>
          <a:p>
            <a:fld id="{75E78566-C39D-104D-BF9D-1CD119891109}" type="slidenum">
              <a:rPr lang="en-US" smtClean="0"/>
              <a:t>17</a:t>
            </a:fld>
            <a:endParaRPr lang="en-US"/>
          </a:p>
        </p:txBody>
      </p:sp>
    </p:spTree>
    <p:extLst>
      <p:ext uri="{BB962C8B-B14F-4D97-AF65-F5344CB8AC3E}">
        <p14:creationId xmlns:p14="http://schemas.microsoft.com/office/powerpoint/2010/main" val="41562861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C2D52C"/>
        </a:solidFill>
        <a:effectLst/>
      </p:bgPr>
    </p:bg>
    <p:spTree>
      <p:nvGrpSpPr>
        <p:cNvPr id="1" name=""/>
        <p:cNvGrpSpPr/>
        <p:nvPr/>
      </p:nvGrpSpPr>
      <p:grpSpPr>
        <a:xfrm>
          <a:off x="0" y="0"/>
          <a:ext cx="0" cy="0"/>
          <a:chOff x="0" y="0"/>
          <a:chExt cx="0" cy="0"/>
        </a:xfrm>
      </p:grpSpPr>
      <p:sp>
        <p:nvSpPr>
          <p:cNvPr id="9" name="Rectangle 8"/>
          <p:cNvSpPr/>
          <p:nvPr userDrawn="1"/>
        </p:nvSpPr>
        <p:spPr>
          <a:xfrm>
            <a:off x="685800" y="0"/>
            <a:ext cx="1036878" cy="12401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37872" y="1797218"/>
            <a:ext cx="7772400" cy="1470025"/>
          </a:xfrm>
        </p:spPr>
        <p:txBody>
          <a:bodyPr anchor="b">
            <a:noAutofit/>
          </a:bodyPr>
          <a:lstStyle>
            <a:lvl1pPr algn="l">
              <a:defRPr sz="6000"/>
            </a:lvl1pPr>
          </a:lstStyle>
          <a:p>
            <a:r>
              <a:rPr lang="en-GB"/>
              <a:t>Click to edit Master title style</a:t>
            </a:r>
            <a:endParaRPr lang="en-US"/>
          </a:p>
        </p:txBody>
      </p:sp>
      <p:sp>
        <p:nvSpPr>
          <p:cNvPr id="3" name="Subtitle 2"/>
          <p:cNvSpPr>
            <a:spLocks noGrp="1"/>
          </p:cNvSpPr>
          <p:nvPr>
            <p:ph type="subTitle" idx="1"/>
          </p:nvPr>
        </p:nvSpPr>
        <p:spPr>
          <a:xfrm>
            <a:off x="637872" y="3469047"/>
            <a:ext cx="6400800" cy="17526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Rectangle 6"/>
          <p:cNvSpPr/>
          <p:nvPr/>
        </p:nvSpPr>
        <p:spPr>
          <a:xfrm>
            <a:off x="685800" y="3309180"/>
            <a:ext cx="6904742"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pic>
        <p:nvPicPr>
          <p:cNvPr id="8" name="Picture 7" descr="4NS_LOGO.png"/>
          <p:cNvPicPr>
            <a:picLocks noChangeAspect="1"/>
          </p:cNvPicPr>
          <p:nvPr userDrawn="1"/>
        </p:nvPicPr>
        <p:blipFill>
          <a:blip r:embed="rId2"/>
          <a:srcRect/>
          <a:stretch>
            <a:fillRect/>
          </a:stretch>
        </p:blipFill>
        <p:spPr>
          <a:xfrm>
            <a:off x="823062" y="144486"/>
            <a:ext cx="762355" cy="95112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bg>
      <p:bgPr>
        <a:solidFill>
          <a:srgbClr val="C2D52C"/>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26710"/>
            <a:ext cx="8001000" cy="528133"/>
          </a:xfrm>
        </p:spPr>
        <p:txBody>
          <a:bodyPr lIns="0" tIns="0" bIns="0" anchor="b">
            <a:normAutofit/>
          </a:bodyPr>
          <a:lstStyle>
            <a:lvl1pPr>
              <a:defRPr sz="2400"/>
            </a:lvl1pPr>
          </a:lstStyle>
          <a:p>
            <a:r>
              <a:rPr lang="en-GB"/>
              <a:t>Click to edit Master title style</a:t>
            </a:r>
            <a:endParaRPr lang="en-US"/>
          </a:p>
        </p:txBody>
      </p:sp>
      <p:sp>
        <p:nvSpPr>
          <p:cNvPr id="3" name="Content Placeholder 2"/>
          <p:cNvSpPr>
            <a:spLocks noGrp="1"/>
          </p:cNvSpPr>
          <p:nvPr>
            <p:ph sz="half" idx="1"/>
          </p:nvPr>
        </p:nvSpPr>
        <p:spPr>
          <a:xfrm>
            <a:off x="607916" y="1600200"/>
            <a:ext cx="8078883" cy="4525963"/>
          </a:xfrm>
        </p:spPr>
        <p:txBody>
          <a:bodyPr>
            <a:normAutofit/>
          </a:bodyPr>
          <a:lstStyle>
            <a:lvl1pPr marL="0" indent="0">
              <a:buNone/>
              <a:defRPr sz="1400"/>
            </a:lvl1pPr>
            <a:lvl2pPr marL="0" indent="0">
              <a:buNone/>
              <a:defRPr sz="900"/>
            </a:lvl2pPr>
            <a:lvl3pPr marL="0" indent="0">
              <a:buNone/>
              <a:defRPr sz="900"/>
            </a:lvl3pPr>
            <a:lvl4pPr marL="0" indent="0">
              <a:buNone/>
              <a:defRPr sz="900"/>
            </a:lvl4pPr>
            <a:lvl5pPr marL="0" indent="0">
              <a:buNone/>
              <a:defRPr sz="9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Rectangle 7"/>
          <p:cNvSpPr/>
          <p:nvPr userDrawn="1"/>
        </p:nvSpPr>
        <p:spPr>
          <a:xfrm>
            <a:off x="685800" y="802771"/>
            <a:ext cx="7832926"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Two Content">
    <p:bg>
      <p:bgPr>
        <a:solidFill>
          <a:srgbClr val="BFBFB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26710"/>
            <a:ext cx="8001000" cy="528133"/>
          </a:xfrm>
        </p:spPr>
        <p:txBody>
          <a:bodyPr lIns="0" tIns="0" bIns="0" anchor="b">
            <a:normAutofit/>
          </a:bodyPr>
          <a:lstStyle>
            <a:lvl1pPr>
              <a:defRPr sz="2400"/>
            </a:lvl1pPr>
          </a:lstStyle>
          <a:p>
            <a:r>
              <a:rPr lang="en-GB"/>
              <a:t>Click to edit Master title style</a:t>
            </a:r>
            <a:endParaRPr lang="en-US"/>
          </a:p>
        </p:txBody>
      </p:sp>
      <p:sp>
        <p:nvSpPr>
          <p:cNvPr id="3" name="Content Placeholder 2"/>
          <p:cNvSpPr>
            <a:spLocks noGrp="1"/>
          </p:cNvSpPr>
          <p:nvPr>
            <p:ph sz="half" idx="1"/>
          </p:nvPr>
        </p:nvSpPr>
        <p:spPr>
          <a:xfrm>
            <a:off x="607916" y="1600200"/>
            <a:ext cx="8078883" cy="4525963"/>
          </a:xfrm>
        </p:spPr>
        <p:txBody>
          <a:bodyPr>
            <a:normAutofit/>
          </a:bodyPr>
          <a:lstStyle>
            <a:lvl1pPr marL="0" indent="0">
              <a:buNone/>
              <a:defRPr sz="1400"/>
            </a:lvl1pPr>
            <a:lvl2pPr marL="0" indent="0">
              <a:buNone/>
              <a:defRPr sz="900"/>
            </a:lvl2pPr>
            <a:lvl3pPr marL="0" indent="0">
              <a:buNone/>
              <a:defRPr sz="900"/>
            </a:lvl3pPr>
            <a:lvl4pPr marL="0" indent="0">
              <a:buNone/>
              <a:defRPr sz="900"/>
            </a:lvl4pPr>
            <a:lvl5pPr marL="0" indent="0">
              <a:buNone/>
              <a:defRPr sz="9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Rectangle 7"/>
          <p:cNvSpPr/>
          <p:nvPr userDrawn="1"/>
        </p:nvSpPr>
        <p:spPr>
          <a:xfrm>
            <a:off x="685800" y="802771"/>
            <a:ext cx="7832926"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wo Content">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226710"/>
            <a:ext cx="8001000" cy="528133"/>
          </a:xfrm>
        </p:spPr>
        <p:txBody>
          <a:bodyPr lIns="0" tIns="0" bIns="0" anchor="b">
            <a:normAutofit/>
          </a:bodyPr>
          <a:lstStyle>
            <a:lvl1pPr>
              <a:defRPr sz="2400">
                <a:solidFill>
                  <a:srgbClr val="C2D52C"/>
                </a:solidFill>
              </a:defRPr>
            </a:lvl1pPr>
          </a:lstStyle>
          <a:p>
            <a:r>
              <a:rPr lang="en-GB"/>
              <a:t>Click to edit Master title style</a:t>
            </a:r>
            <a:endParaRPr lang="en-US"/>
          </a:p>
        </p:txBody>
      </p:sp>
      <p:sp>
        <p:nvSpPr>
          <p:cNvPr id="3" name="Content Placeholder 2"/>
          <p:cNvSpPr>
            <a:spLocks noGrp="1"/>
          </p:cNvSpPr>
          <p:nvPr>
            <p:ph sz="half" idx="1"/>
          </p:nvPr>
        </p:nvSpPr>
        <p:spPr>
          <a:xfrm>
            <a:off x="607916" y="1600200"/>
            <a:ext cx="8078883" cy="4525963"/>
          </a:xfrm>
        </p:spPr>
        <p:txBody>
          <a:bodyPr>
            <a:normAutofit/>
          </a:bodyPr>
          <a:lstStyle>
            <a:lvl1pPr marL="0" indent="0">
              <a:buNone/>
              <a:defRPr sz="1400">
                <a:solidFill>
                  <a:schemeClr val="bg1"/>
                </a:solidFill>
              </a:defRPr>
            </a:lvl1pPr>
            <a:lvl2pPr marL="0" indent="0">
              <a:buNone/>
              <a:defRPr sz="900">
                <a:solidFill>
                  <a:schemeClr val="bg1"/>
                </a:solidFill>
              </a:defRPr>
            </a:lvl2pPr>
            <a:lvl3pPr marL="0" indent="0">
              <a:buNone/>
              <a:defRPr sz="900">
                <a:solidFill>
                  <a:schemeClr val="bg1"/>
                </a:solidFill>
              </a:defRPr>
            </a:lvl3pPr>
            <a:lvl4pPr marL="0" indent="0">
              <a:buNone/>
              <a:defRPr sz="900">
                <a:solidFill>
                  <a:schemeClr val="bg1"/>
                </a:solidFill>
              </a:defRPr>
            </a:lvl4pPr>
            <a:lvl5pPr marL="0" indent="0">
              <a:buNone/>
              <a:defRPr sz="900">
                <a:solidFill>
                  <a:schemeClr val="bg1"/>
                </a:solidFill>
              </a:defRPr>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Rectangle 7"/>
          <p:cNvSpPr/>
          <p:nvPr userDrawn="1"/>
        </p:nvSpPr>
        <p:spPr>
          <a:xfrm>
            <a:off x="685800" y="802771"/>
            <a:ext cx="7832926"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4NS_LOGO.jpg"/>
          <p:cNvPicPr>
            <a:picLocks noChangeAspect="1"/>
          </p:cNvPicPr>
          <p:nvPr userDrawn="1"/>
        </p:nvPicPr>
        <p:blipFill>
          <a:blip r:embed="rId2"/>
          <a:srcRect/>
          <a:stretch>
            <a:fillRect/>
          </a:stretch>
        </p:blipFill>
        <p:spPr>
          <a:xfrm>
            <a:off x="4033639" y="3915292"/>
            <a:ext cx="1071632" cy="1336989"/>
          </a:xfrm>
          <a:prstGeom prst="rect">
            <a:avLst/>
          </a:prstGeom>
        </p:spPr>
      </p:pic>
      <p:sp>
        <p:nvSpPr>
          <p:cNvPr id="6" name="Rectangle 5"/>
          <p:cNvSpPr/>
          <p:nvPr userDrawn="1"/>
        </p:nvSpPr>
        <p:spPr>
          <a:xfrm>
            <a:off x="2286000" y="5433679"/>
            <a:ext cx="4572000" cy="1215718"/>
          </a:xfrm>
          <a:prstGeom prst="rect">
            <a:avLst/>
          </a:prstGeom>
        </p:spPr>
        <p:txBody>
          <a:bodyPr>
            <a:spAutoFit/>
          </a:bodyPr>
          <a:lstStyle/>
          <a:p>
            <a:pPr algn="ctr"/>
            <a:endParaRPr lang="en-US" sz="900">
              <a:latin typeface="Georgia"/>
              <a:cs typeface="Georgia"/>
            </a:endParaRPr>
          </a:p>
          <a:p>
            <a:pPr algn="ctr"/>
            <a:r>
              <a:rPr lang="en-US" sz="900">
                <a:solidFill>
                  <a:srgbClr val="999999"/>
                </a:solidFill>
                <a:latin typeface="Georgia"/>
                <a:cs typeface="Georgia"/>
              </a:rPr>
              <a:t>4 NEW SQUARE LINCOLN’S INN</a:t>
            </a:r>
          </a:p>
          <a:p>
            <a:pPr algn="ctr">
              <a:spcAft>
                <a:spcPts val="600"/>
              </a:spcAft>
            </a:pPr>
            <a:r>
              <a:rPr lang="en-US" sz="900">
                <a:solidFill>
                  <a:srgbClr val="999999"/>
                </a:solidFill>
                <a:latin typeface="Georgia"/>
                <a:cs typeface="Georgia"/>
              </a:rPr>
              <a:t>LONDON WC2A 3RJ</a:t>
            </a:r>
          </a:p>
          <a:p>
            <a:pPr algn="ctr">
              <a:spcAft>
                <a:spcPts val="600"/>
              </a:spcAft>
            </a:pPr>
            <a:r>
              <a:rPr lang="en-US" sz="900">
                <a:solidFill>
                  <a:srgbClr val="C2D52C"/>
                </a:solidFill>
                <a:latin typeface="Georgia"/>
                <a:cs typeface="Georgia"/>
              </a:rPr>
              <a:t>WWW</a:t>
            </a:r>
            <a:r>
              <a:rPr lang="en-US" sz="900">
                <a:solidFill>
                  <a:srgbClr val="999999"/>
                </a:solidFill>
                <a:latin typeface="Georgia"/>
                <a:cs typeface="Georgia"/>
              </a:rPr>
              <a:t>.4NEWSQUARE.COM</a:t>
            </a:r>
          </a:p>
          <a:p>
            <a:pPr algn="ctr"/>
            <a:r>
              <a:rPr lang="en-US" sz="900">
                <a:solidFill>
                  <a:srgbClr val="C2D52C"/>
                </a:solidFill>
                <a:latin typeface="Georgia"/>
                <a:cs typeface="Georgia"/>
              </a:rPr>
              <a:t>T: </a:t>
            </a:r>
            <a:r>
              <a:rPr lang="en-US" sz="900">
                <a:solidFill>
                  <a:srgbClr val="999999"/>
                </a:solidFill>
                <a:latin typeface="Georgia"/>
                <a:cs typeface="Georgia"/>
              </a:rPr>
              <a:t>+44 20 7822 2000</a:t>
            </a:r>
          </a:p>
          <a:p>
            <a:pPr algn="ctr"/>
            <a:r>
              <a:rPr lang="en-US" sz="900">
                <a:solidFill>
                  <a:srgbClr val="C2D52C"/>
                </a:solidFill>
                <a:latin typeface="Georgia"/>
                <a:cs typeface="Georgia"/>
              </a:rPr>
              <a:t>DX: </a:t>
            </a:r>
            <a:r>
              <a:rPr lang="en-US" sz="900">
                <a:solidFill>
                  <a:srgbClr val="999999"/>
                </a:solidFill>
                <a:latin typeface="Georgia"/>
                <a:cs typeface="Georgia"/>
              </a:rPr>
              <a:t>LDE 1041</a:t>
            </a:r>
          </a:p>
          <a:p>
            <a:pPr algn="ctr"/>
            <a:r>
              <a:rPr lang="en-US" sz="900">
                <a:solidFill>
                  <a:srgbClr val="C2D52C"/>
                </a:solidFill>
                <a:latin typeface="Georgia"/>
                <a:cs typeface="Georgia"/>
              </a:rPr>
              <a:t>E: </a:t>
            </a:r>
            <a:r>
              <a:rPr lang="en-US" sz="900">
                <a:solidFill>
                  <a:srgbClr val="999999"/>
                </a:solidFill>
                <a:latin typeface="Georgia"/>
                <a:cs typeface="Georgia"/>
              </a:rPr>
              <a:t>CLERKS@4NEWSQUARE.COM</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6_Title Slide">
    <p:bg>
      <p:bgPr>
        <a:solidFill>
          <a:srgbClr val="BFBFBF"/>
        </a:solidFill>
        <a:effectLst/>
      </p:bgPr>
    </p:bg>
    <p:spTree>
      <p:nvGrpSpPr>
        <p:cNvPr id="1" name=""/>
        <p:cNvGrpSpPr/>
        <p:nvPr/>
      </p:nvGrpSpPr>
      <p:grpSpPr>
        <a:xfrm>
          <a:off x="0" y="0"/>
          <a:ext cx="0" cy="0"/>
          <a:chOff x="0" y="0"/>
          <a:chExt cx="0" cy="0"/>
        </a:xfrm>
      </p:grpSpPr>
      <p:sp>
        <p:nvSpPr>
          <p:cNvPr id="9" name="Rectangle 8"/>
          <p:cNvSpPr/>
          <p:nvPr userDrawn="1"/>
        </p:nvSpPr>
        <p:spPr>
          <a:xfrm>
            <a:off x="685800" y="0"/>
            <a:ext cx="1036878" cy="12401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37872" y="1797218"/>
            <a:ext cx="7772400" cy="1470025"/>
          </a:xfrm>
        </p:spPr>
        <p:txBody>
          <a:bodyPr anchor="b">
            <a:noAutofit/>
          </a:bodyPr>
          <a:lstStyle>
            <a:lvl1pPr algn="l">
              <a:defRPr sz="6000"/>
            </a:lvl1pPr>
          </a:lstStyle>
          <a:p>
            <a:r>
              <a:rPr lang="en-GB"/>
              <a:t>Click to edit Master title style</a:t>
            </a:r>
            <a:endParaRPr lang="en-US"/>
          </a:p>
        </p:txBody>
      </p:sp>
      <p:sp>
        <p:nvSpPr>
          <p:cNvPr id="3" name="Subtitle 2"/>
          <p:cNvSpPr>
            <a:spLocks noGrp="1"/>
          </p:cNvSpPr>
          <p:nvPr>
            <p:ph type="subTitle" idx="1"/>
          </p:nvPr>
        </p:nvSpPr>
        <p:spPr>
          <a:xfrm>
            <a:off x="637872" y="3469047"/>
            <a:ext cx="6400800" cy="17526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Rectangle 6"/>
          <p:cNvSpPr/>
          <p:nvPr/>
        </p:nvSpPr>
        <p:spPr>
          <a:xfrm>
            <a:off x="685800" y="3309180"/>
            <a:ext cx="6904742"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pic>
        <p:nvPicPr>
          <p:cNvPr id="8" name="Picture 7" descr="4NS_LOGO.png"/>
          <p:cNvPicPr>
            <a:picLocks noChangeAspect="1"/>
          </p:cNvPicPr>
          <p:nvPr userDrawn="1"/>
        </p:nvPicPr>
        <p:blipFill>
          <a:blip r:embed="rId2"/>
          <a:srcRect/>
          <a:stretch>
            <a:fillRect/>
          </a:stretch>
        </p:blipFill>
        <p:spPr>
          <a:xfrm>
            <a:off x="823062" y="144486"/>
            <a:ext cx="762355" cy="951129"/>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4_Title Slide">
    <p:bg>
      <p:bgPr>
        <a:solidFill>
          <a:schemeClr val="bg1"/>
        </a:solidFill>
        <a:effectLst/>
      </p:bgPr>
    </p:bg>
    <p:spTree>
      <p:nvGrpSpPr>
        <p:cNvPr id="1" name=""/>
        <p:cNvGrpSpPr/>
        <p:nvPr/>
      </p:nvGrpSpPr>
      <p:grpSpPr>
        <a:xfrm>
          <a:off x="0" y="0"/>
          <a:ext cx="0" cy="0"/>
          <a:chOff x="0" y="0"/>
          <a:chExt cx="0" cy="0"/>
        </a:xfrm>
      </p:grpSpPr>
      <p:sp>
        <p:nvSpPr>
          <p:cNvPr id="9" name="Rectangle 8"/>
          <p:cNvSpPr/>
          <p:nvPr userDrawn="1"/>
        </p:nvSpPr>
        <p:spPr>
          <a:xfrm>
            <a:off x="685800" y="0"/>
            <a:ext cx="1036878" cy="12401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37872" y="1797218"/>
            <a:ext cx="7772400" cy="1470025"/>
          </a:xfrm>
        </p:spPr>
        <p:txBody>
          <a:bodyPr anchor="b">
            <a:noAutofit/>
          </a:bodyPr>
          <a:lstStyle>
            <a:lvl1pPr algn="l">
              <a:defRPr sz="6000">
                <a:solidFill>
                  <a:srgbClr val="444444"/>
                </a:solidFill>
              </a:defRPr>
            </a:lvl1pPr>
          </a:lstStyle>
          <a:p>
            <a:r>
              <a:rPr lang="en-GB"/>
              <a:t>Click to edit Master title style</a:t>
            </a:r>
            <a:endParaRPr lang="en-US"/>
          </a:p>
        </p:txBody>
      </p:sp>
      <p:sp>
        <p:nvSpPr>
          <p:cNvPr id="3" name="Subtitle 2"/>
          <p:cNvSpPr>
            <a:spLocks noGrp="1"/>
          </p:cNvSpPr>
          <p:nvPr>
            <p:ph type="subTitle" idx="1"/>
          </p:nvPr>
        </p:nvSpPr>
        <p:spPr>
          <a:xfrm>
            <a:off x="637872" y="3469047"/>
            <a:ext cx="6400800" cy="17526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Rectangle 6"/>
          <p:cNvSpPr/>
          <p:nvPr/>
        </p:nvSpPr>
        <p:spPr>
          <a:xfrm>
            <a:off x="685800" y="3309180"/>
            <a:ext cx="6904742" cy="117930"/>
          </a:xfrm>
          <a:prstGeom prst="rect">
            <a:avLst/>
          </a:prstGeom>
          <a:solidFill>
            <a:srgbClr val="C2D52C"/>
          </a:solidFill>
          <a:ln>
            <a:noFill/>
          </a:ln>
          <a:effectLst/>
        </p:spPr>
        <p:style>
          <a:lnRef idx="1">
            <a:schemeClr val="accent1"/>
          </a:lnRef>
          <a:fillRef idx="3">
            <a:schemeClr val="accent1"/>
          </a:fillRef>
          <a:effectRef idx="2">
            <a:schemeClr val="accent1"/>
          </a:effectRef>
          <a:fontRef idx="minor">
            <a:schemeClr val="lt1"/>
          </a:fontRef>
        </p:style>
      </p:sp>
      <p:pic>
        <p:nvPicPr>
          <p:cNvPr id="8" name="Picture 7" descr="4NS_LOGO.png"/>
          <p:cNvPicPr>
            <a:picLocks noChangeAspect="1"/>
          </p:cNvPicPr>
          <p:nvPr userDrawn="1"/>
        </p:nvPicPr>
        <p:blipFill>
          <a:blip r:embed="rId2"/>
          <a:srcRect/>
          <a:stretch>
            <a:fillRect/>
          </a:stretch>
        </p:blipFill>
        <p:spPr>
          <a:xfrm>
            <a:off x="823062" y="144486"/>
            <a:ext cx="762355" cy="951129"/>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5_Title Slide">
    <p:bg>
      <p:bgPr>
        <a:solidFill>
          <a:srgbClr val="444444"/>
        </a:solidFill>
        <a:effectLst/>
      </p:bgPr>
    </p:bg>
    <p:spTree>
      <p:nvGrpSpPr>
        <p:cNvPr id="1" name=""/>
        <p:cNvGrpSpPr/>
        <p:nvPr/>
      </p:nvGrpSpPr>
      <p:grpSpPr>
        <a:xfrm>
          <a:off x="0" y="0"/>
          <a:ext cx="0" cy="0"/>
          <a:chOff x="0" y="0"/>
          <a:chExt cx="0" cy="0"/>
        </a:xfrm>
      </p:grpSpPr>
      <p:sp>
        <p:nvSpPr>
          <p:cNvPr id="9" name="Rectangle 8"/>
          <p:cNvSpPr/>
          <p:nvPr userDrawn="1"/>
        </p:nvSpPr>
        <p:spPr>
          <a:xfrm>
            <a:off x="685800" y="0"/>
            <a:ext cx="1036878" cy="1240101"/>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637872" y="1797218"/>
            <a:ext cx="7772400" cy="1470025"/>
          </a:xfrm>
        </p:spPr>
        <p:txBody>
          <a:bodyPr anchor="b">
            <a:noAutofit/>
          </a:bodyPr>
          <a:lstStyle>
            <a:lvl1pPr algn="l">
              <a:defRPr sz="6000">
                <a:solidFill>
                  <a:srgbClr val="C2D52C"/>
                </a:solidFill>
              </a:defRPr>
            </a:lvl1pPr>
          </a:lstStyle>
          <a:p>
            <a:r>
              <a:rPr lang="en-GB"/>
              <a:t>Click to edit Master title style</a:t>
            </a:r>
            <a:endParaRPr lang="en-US"/>
          </a:p>
        </p:txBody>
      </p:sp>
      <p:sp>
        <p:nvSpPr>
          <p:cNvPr id="3" name="Subtitle 2"/>
          <p:cNvSpPr>
            <a:spLocks noGrp="1"/>
          </p:cNvSpPr>
          <p:nvPr>
            <p:ph type="subTitle" idx="1"/>
          </p:nvPr>
        </p:nvSpPr>
        <p:spPr>
          <a:xfrm>
            <a:off x="637872" y="3469047"/>
            <a:ext cx="6400800" cy="17526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Rectangle 6"/>
          <p:cNvSpPr/>
          <p:nvPr/>
        </p:nvSpPr>
        <p:spPr>
          <a:xfrm>
            <a:off x="685800" y="3309180"/>
            <a:ext cx="6904742"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pic>
        <p:nvPicPr>
          <p:cNvPr id="8" name="Picture 7" descr="4NS_LOGO.png"/>
          <p:cNvPicPr>
            <a:picLocks noChangeAspect="1"/>
          </p:cNvPicPr>
          <p:nvPr userDrawn="1"/>
        </p:nvPicPr>
        <p:blipFill>
          <a:blip r:embed="rId2"/>
          <a:srcRect/>
          <a:stretch>
            <a:fillRect/>
          </a:stretch>
        </p:blipFill>
        <p:spPr>
          <a:xfrm>
            <a:off x="823062" y="144486"/>
            <a:ext cx="762355" cy="951129"/>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3_Title Slide">
    <p:bg>
      <p:bgPr>
        <a:solidFill>
          <a:srgbClr val="C2D52C"/>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7872" y="1797218"/>
            <a:ext cx="7772400" cy="1470025"/>
          </a:xfrm>
        </p:spPr>
        <p:txBody>
          <a:bodyPr anchor="b"/>
          <a:lstStyle>
            <a:lvl1pPr algn="l">
              <a:defRPr/>
            </a:lvl1pPr>
          </a:lstStyle>
          <a:p>
            <a:r>
              <a:rPr lang="en-GB"/>
              <a:t>Click to edit Master title style</a:t>
            </a:r>
            <a:endParaRPr lang="en-US"/>
          </a:p>
        </p:txBody>
      </p:sp>
      <p:sp>
        <p:nvSpPr>
          <p:cNvPr id="3" name="Subtitle 2"/>
          <p:cNvSpPr>
            <a:spLocks noGrp="1"/>
          </p:cNvSpPr>
          <p:nvPr>
            <p:ph type="subTitle" idx="1"/>
          </p:nvPr>
        </p:nvSpPr>
        <p:spPr>
          <a:xfrm>
            <a:off x="637872" y="3469047"/>
            <a:ext cx="6400800" cy="17526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Rectangle 6"/>
          <p:cNvSpPr/>
          <p:nvPr/>
        </p:nvSpPr>
        <p:spPr>
          <a:xfrm>
            <a:off x="685800" y="3309180"/>
            <a:ext cx="6904742"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7_Title Slide">
    <p:bg>
      <p:bgPr>
        <a:solidFill>
          <a:srgbClr val="BFBFBF"/>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7872" y="1797218"/>
            <a:ext cx="7772400" cy="1470025"/>
          </a:xfrm>
        </p:spPr>
        <p:txBody>
          <a:bodyPr anchor="b"/>
          <a:lstStyle>
            <a:lvl1pPr algn="l">
              <a:defRPr/>
            </a:lvl1pPr>
          </a:lstStyle>
          <a:p>
            <a:r>
              <a:rPr lang="en-GB"/>
              <a:t>Click to edit Master title style</a:t>
            </a:r>
            <a:endParaRPr lang="en-US"/>
          </a:p>
        </p:txBody>
      </p:sp>
      <p:sp>
        <p:nvSpPr>
          <p:cNvPr id="3" name="Subtitle 2"/>
          <p:cNvSpPr>
            <a:spLocks noGrp="1"/>
          </p:cNvSpPr>
          <p:nvPr>
            <p:ph type="subTitle" idx="1"/>
          </p:nvPr>
        </p:nvSpPr>
        <p:spPr>
          <a:xfrm>
            <a:off x="637872" y="3469047"/>
            <a:ext cx="6400800" cy="17526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Rectangle 6"/>
          <p:cNvSpPr/>
          <p:nvPr/>
        </p:nvSpPr>
        <p:spPr>
          <a:xfrm>
            <a:off x="685800" y="3309180"/>
            <a:ext cx="6904742"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2_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7872" y="1791227"/>
            <a:ext cx="7772400" cy="1470025"/>
          </a:xfrm>
        </p:spPr>
        <p:txBody>
          <a:bodyPr tIns="46800" bIns="46800" anchor="b"/>
          <a:lstStyle>
            <a:lvl1pPr algn="l">
              <a:defRPr>
                <a:solidFill>
                  <a:srgbClr val="444444"/>
                </a:solidFill>
              </a:defRPr>
            </a:lvl1pPr>
          </a:lstStyle>
          <a:p>
            <a:r>
              <a:rPr lang="en-GB"/>
              <a:t>Click to edit Master title style</a:t>
            </a:r>
            <a:endParaRPr lang="en-US"/>
          </a:p>
        </p:txBody>
      </p:sp>
      <p:sp>
        <p:nvSpPr>
          <p:cNvPr id="3" name="Subtitle 2"/>
          <p:cNvSpPr>
            <a:spLocks noGrp="1"/>
          </p:cNvSpPr>
          <p:nvPr>
            <p:ph type="subTitle" idx="1"/>
          </p:nvPr>
        </p:nvSpPr>
        <p:spPr>
          <a:xfrm>
            <a:off x="637872" y="3463056"/>
            <a:ext cx="6400800" cy="17526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Rectangle 6"/>
          <p:cNvSpPr/>
          <p:nvPr/>
        </p:nvSpPr>
        <p:spPr>
          <a:xfrm>
            <a:off x="685800" y="3303189"/>
            <a:ext cx="6904742" cy="117930"/>
          </a:xfrm>
          <a:prstGeom prst="rect">
            <a:avLst/>
          </a:prstGeom>
          <a:solidFill>
            <a:srgbClr val="C2D52C"/>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1_Title Slide">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37872" y="1797218"/>
            <a:ext cx="7772400" cy="1470025"/>
          </a:xfrm>
        </p:spPr>
        <p:txBody>
          <a:bodyPr anchor="b"/>
          <a:lstStyle>
            <a:lvl1pPr algn="l">
              <a:defRPr>
                <a:solidFill>
                  <a:srgbClr val="C2D52C"/>
                </a:solidFill>
              </a:defRPr>
            </a:lvl1pPr>
          </a:lstStyle>
          <a:p>
            <a:r>
              <a:rPr lang="en-GB"/>
              <a:t>Click to edit Master title style</a:t>
            </a:r>
            <a:endParaRPr lang="en-US"/>
          </a:p>
        </p:txBody>
      </p:sp>
      <p:sp>
        <p:nvSpPr>
          <p:cNvPr id="3" name="Subtitle 2"/>
          <p:cNvSpPr>
            <a:spLocks noGrp="1"/>
          </p:cNvSpPr>
          <p:nvPr>
            <p:ph type="subTitle" idx="1"/>
          </p:nvPr>
        </p:nvSpPr>
        <p:spPr>
          <a:xfrm>
            <a:off x="637872" y="3469047"/>
            <a:ext cx="6400800" cy="1752600"/>
          </a:xfrm>
        </p:spPr>
        <p:txBody>
          <a:bodyPr>
            <a:normAutofit/>
          </a:bodyPr>
          <a:lstStyle>
            <a:lvl1pPr marL="0" indent="0" algn="l">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7" name="Rectangle 6"/>
          <p:cNvSpPr/>
          <p:nvPr/>
        </p:nvSpPr>
        <p:spPr>
          <a:xfrm>
            <a:off x="685800" y="3309180"/>
            <a:ext cx="6904742" cy="11793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226710"/>
            <a:ext cx="8001000" cy="528133"/>
          </a:xfrm>
        </p:spPr>
        <p:txBody>
          <a:bodyPr lIns="0" tIns="0" rIns="0" bIns="0" anchor="b">
            <a:normAutofit/>
          </a:bodyPr>
          <a:lstStyle>
            <a:lvl1pPr>
              <a:defRPr sz="2400"/>
            </a:lvl1pPr>
          </a:lstStyle>
          <a:p>
            <a:r>
              <a:rPr lang="en-GB"/>
              <a:t>Click to edit Master title style</a:t>
            </a:r>
            <a:endParaRPr lang="en-US"/>
          </a:p>
        </p:txBody>
      </p:sp>
      <p:sp>
        <p:nvSpPr>
          <p:cNvPr id="3" name="Content Placeholder 2"/>
          <p:cNvSpPr>
            <a:spLocks noGrp="1"/>
          </p:cNvSpPr>
          <p:nvPr>
            <p:ph sz="half" idx="1"/>
          </p:nvPr>
        </p:nvSpPr>
        <p:spPr>
          <a:xfrm>
            <a:off x="607916" y="1600200"/>
            <a:ext cx="8078883" cy="4525963"/>
          </a:xfrm>
        </p:spPr>
        <p:txBody>
          <a:bodyPr rIns="0" bIns="0">
            <a:normAutofit/>
          </a:bodyPr>
          <a:lstStyle>
            <a:lvl1pPr marL="0" indent="0">
              <a:buNone/>
              <a:defRPr sz="1400"/>
            </a:lvl1pPr>
            <a:lvl2pPr marL="0" indent="0">
              <a:buNone/>
              <a:defRPr sz="900"/>
            </a:lvl2pPr>
            <a:lvl3pPr marL="0" indent="0">
              <a:buNone/>
              <a:defRPr sz="900"/>
            </a:lvl3pPr>
            <a:lvl4pPr marL="0" indent="0">
              <a:buNone/>
              <a:defRPr sz="900"/>
            </a:lvl4pPr>
            <a:lvl5pPr marL="0" indent="0">
              <a:buNone/>
              <a:defRPr sz="9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8" name="Rectangle 7"/>
          <p:cNvSpPr/>
          <p:nvPr userDrawn="1"/>
        </p:nvSpPr>
        <p:spPr>
          <a:xfrm>
            <a:off x="685800" y="802771"/>
            <a:ext cx="7832926" cy="117930"/>
          </a:xfrm>
          <a:prstGeom prst="rect">
            <a:avLst/>
          </a:prstGeom>
          <a:solidFill>
            <a:srgbClr val="C2D52C"/>
          </a:solidFill>
          <a:ln>
            <a:noFill/>
          </a:ln>
          <a:effectLst/>
        </p:spPr>
        <p:style>
          <a:lnRef idx="1">
            <a:schemeClr val="accent1"/>
          </a:lnRef>
          <a:fillRef idx="3">
            <a:schemeClr val="accent1"/>
          </a:fillRef>
          <a:effectRef idx="2">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274638"/>
            <a:ext cx="8001000" cy="941500"/>
          </a:xfrm>
          <a:prstGeom prst="rect">
            <a:avLst/>
          </a:prstGeom>
        </p:spPr>
        <p:txBody>
          <a:bodyPr vert="horz" lIns="91440" tIns="45720" rIns="91440" bIns="45720" rtlCol="0" anchor="b">
            <a:normAutofit/>
          </a:bodyPr>
          <a:lstStyle/>
          <a:p>
            <a:r>
              <a:rPr lang="en-GB"/>
              <a:t>Click to edit Master title style</a:t>
            </a:r>
            <a:endParaRPr lang="en-US"/>
          </a:p>
        </p:txBody>
      </p:sp>
      <p:sp>
        <p:nvSpPr>
          <p:cNvPr id="3" name="Text Placeholder 2"/>
          <p:cNvSpPr>
            <a:spLocks noGrp="1"/>
          </p:cNvSpPr>
          <p:nvPr>
            <p:ph type="body" idx="1"/>
          </p:nvPr>
        </p:nvSpPr>
        <p:spPr>
          <a:xfrm>
            <a:off x="685800" y="1600200"/>
            <a:ext cx="80010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67" r:id="rId2"/>
    <p:sldLayoutId id="2147483663" r:id="rId3"/>
    <p:sldLayoutId id="2147483664" r:id="rId4"/>
    <p:sldLayoutId id="2147483662" r:id="rId5"/>
    <p:sldLayoutId id="2147483668" r:id="rId6"/>
    <p:sldLayoutId id="2147483661" r:id="rId7"/>
    <p:sldLayoutId id="2147483660" r:id="rId8"/>
    <p:sldLayoutId id="2147483652" r:id="rId9"/>
    <p:sldLayoutId id="2147483665" r:id="rId10"/>
    <p:sldLayoutId id="2147483669" r:id="rId11"/>
    <p:sldLayoutId id="2147483666" r:id="rId12"/>
    <p:sldLayoutId id="2147483655" r:id="rId13"/>
  </p:sldLayoutIdLst>
  <p:txStyles>
    <p:titleStyle>
      <a:lvl1pPr algn="l" defTabSz="457200" rtl="0" eaLnBrk="1" latinLnBrk="0" hangingPunct="1">
        <a:spcBef>
          <a:spcPct val="0"/>
        </a:spcBef>
        <a:buNone/>
        <a:defRPr sz="4400" kern="1200">
          <a:solidFill>
            <a:srgbClr val="444444"/>
          </a:solidFill>
          <a:latin typeface="Georgia"/>
          <a:ea typeface="+mj-ea"/>
          <a:cs typeface="Georgia"/>
        </a:defRPr>
      </a:lvl1pPr>
    </p:titleStyle>
    <p:bodyStyle>
      <a:lvl1pPr marL="342900" indent="-342900" algn="l" defTabSz="457200" rtl="0" eaLnBrk="1" latinLnBrk="0" hangingPunct="1">
        <a:spcBef>
          <a:spcPct val="20000"/>
        </a:spcBef>
        <a:buFont typeface="Arial"/>
        <a:buChar char="•"/>
        <a:defRPr sz="3200" kern="1200">
          <a:solidFill>
            <a:srgbClr val="444444"/>
          </a:solidFill>
          <a:latin typeface="Georgia"/>
          <a:ea typeface="+mn-ea"/>
          <a:cs typeface="Georgia"/>
        </a:defRPr>
      </a:lvl1pPr>
      <a:lvl2pPr marL="742950" indent="-285750" algn="l" defTabSz="457200" rtl="0" eaLnBrk="1" latinLnBrk="0" hangingPunct="1">
        <a:spcBef>
          <a:spcPct val="20000"/>
        </a:spcBef>
        <a:buFont typeface="Arial"/>
        <a:buChar char="–"/>
        <a:defRPr sz="2800" kern="1200">
          <a:solidFill>
            <a:srgbClr val="444444"/>
          </a:solidFill>
          <a:latin typeface="Georgia"/>
          <a:ea typeface="+mn-ea"/>
          <a:cs typeface="Georgia"/>
        </a:defRPr>
      </a:lvl2pPr>
      <a:lvl3pPr marL="1143000" indent="-228600" algn="l" defTabSz="457200" rtl="0" eaLnBrk="1" latinLnBrk="0" hangingPunct="1">
        <a:spcBef>
          <a:spcPct val="20000"/>
        </a:spcBef>
        <a:buFont typeface="Arial"/>
        <a:buChar char="•"/>
        <a:defRPr sz="2400" kern="1200">
          <a:solidFill>
            <a:srgbClr val="444444"/>
          </a:solidFill>
          <a:latin typeface="Georgia"/>
          <a:ea typeface="+mn-ea"/>
          <a:cs typeface="Georgia"/>
        </a:defRPr>
      </a:lvl3pPr>
      <a:lvl4pPr marL="1600200" indent="-228600" algn="l" defTabSz="457200" rtl="0" eaLnBrk="1" latinLnBrk="0" hangingPunct="1">
        <a:spcBef>
          <a:spcPct val="20000"/>
        </a:spcBef>
        <a:buFont typeface="Arial"/>
        <a:buChar char="–"/>
        <a:defRPr sz="2000" kern="1200">
          <a:solidFill>
            <a:srgbClr val="444444"/>
          </a:solidFill>
          <a:latin typeface="Georgia"/>
          <a:ea typeface="+mn-ea"/>
          <a:cs typeface="Georgia"/>
        </a:defRPr>
      </a:lvl4pPr>
      <a:lvl5pPr marL="2057400" indent="-228600" algn="l" defTabSz="457200" rtl="0" eaLnBrk="1" latinLnBrk="0" hangingPunct="1">
        <a:spcBef>
          <a:spcPct val="20000"/>
        </a:spcBef>
        <a:buFont typeface="Arial"/>
        <a:buChar char="»"/>
        <a:defRPr sz="2000" kern="1200">
          <a:solidFill>
            <a:srgbClr val="444444"/>
          </a:solidFill>
          <a:latin typeface="Georgia"/>
          <a:ea typeface="+mn-ea"/>
          <a:cs typeface="Georgi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0.xml"/><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37872" y="1758142"/>
            <a:ext cx="7772400" cy="1470025"/>
          </a:xfrm>
        </p:spPr>
        <p:txBody>
          <a:bodyPr/>
          <a:lstStyle/>
          <a:p>
            <a:r>
              <a:rPr lang="en-US" sz="2600"/>
              <a:t>BREXIT</a:t>
            </a:r>
          </a:p>
        </p:txBody>
      </p:sp>
      <p:sp>
        <p:nvSpPr>
          <p:cNvPr id="3" name="Subtitle 2"/>
          <p:cNvSpPr>
            <a:spLocks noGrp="1"/>
          </p:cNvSpPr>
          <p:nvPr>
            <p:ph type="subTitle" idx="1"/>
          </p:nvPr>
        </p:nvSpPr>
        <p:spPr>
          <a:xfrm>
            <a:off x="637872" y="3609723"/>
            <a:ext cx="8123174" cy="3056799"/>
          </a:xfrm>
        </p:spPr>
        <p:txBody>
          <a:bodyPr>
            <a:normAutofit/>
          </a:bodyPr>
          <a:lstStyle/>
          <a:p>
            <a:r>
              <a:rPr lang="en-US"/>
              <a:t>‘A Legal Matter: A Difficult Divorce’</a:t>
            </a:r>
          </a:p>
          <a:p>
            <a:endParaRPr lang="en-US"/>
          </a:p>
          <a:p>
            <a:r>
              <a:rPr lang="en-US"/>
              <a:t>Neil  Hext QC and Paul Fisher</a:t>
            </a: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07429-EA8E-3C4E-BAFC-9C80E8FD9536}"/>
              </a:ext>
            </a:extLst>
          </p:cNvPr>
          <p:cNvSpPr>
            <a:spLocks noGrp="1"/>
          </p:cNvSpPr>
          <p:nvPr>
            <p:ph type="title"/>
          </p:nvPr>
        </p:nvSpPr>
        <p:spPr/>
        <p:txBody>
          <a:bodyPr/>
          <a:lstStyle/>
          <a:p>
            <a:r>
              <a:rPr lang="en-US"/>
              <a:t>Post-Brexit – Withdrawal Agreement</a:t>
            </a:r>
          </a:p>
        </p:txBody>
      </p:sp>
      <p:sp>
        <p:nvSpPr>
          <p:cNvPr id="3" name="Content Placeholder 2">
            <a:extLst>
              <a:ext uri="{FF2B5EF4-FFF2-40B4-BE49-F238E27FC236}">
                <a16:creationId xmlns:a16="http://schemas.microsoft.com/office/drawing/2014/main" id="{7435FAD0-9D75-0348-BE3B-24B90FB31445}"/>
              </a:ext>
            </a:extLst>
          </p:cNvPr>
          <p:cNvSpPr>
            <a:spLocks noGrp="1"/>
          </p:cNvSpPr>
          <p:nvPr>
            <p:ph sz="half" idx="1"/>
          </p:nvPr>
        </p:nvSpPr>
        <p:spPr/>
        <p:txBody>
          <a:bodyPr>
            <a:normAutofit/>
          </a:bodyPr>
          <a:lstStyle/>
          <a:p>
            <a:pPr marL="285750" indent="-285750">
              <a:buFont typeface="Arial" panose="020B0604020202020204" pitchFamily="34" charset="0"/>
              <a:buChar char="•"/>
            </a:pPr>
            <a:r>
              <a:rPr lang="en-US" sz="2400"/>
              <a:t>Draft Agreement on the Withdrawal of the UK from the EU, 19 March 2018 (and see also update 19 June 2018), arts 62, 63, 64, 121; </a:t>
            </a:r>
          </a:p>
          <a:p>
            <a:pPr marL="285750" indent="-285750">
              <a:buFont typeface="Arial" panose="020B0604020202020204" pitchFamily="34" charset="0"/>
              <a:buChar char="•"/>
            </a:pPr>
            <a:r>
              <a:rPr lang="en-US" sz="2400"/>
              <a:t>Transition period from 30 March 2019 to 31 December 2020</a:t>
            </a:r>
          </a:p>
          <a:p>
            <a:pPr marL="285750" indent="-285750">
              <a:buFont typeface="Arial" panose="020B0604020202020204" pitchFamily="34" charset="0"/>
              <a:buChar char="•"/>
            </a:pPr>
            <a:r>
              <a:rPr lang="en-US" sz="2400"/>
              <a:t>All EU cross-border legal proceedings commenced before the end of the transition period will be governed by Recast Brussels Regulation</a:t>
            </a:r>
          </a:p>
          <a:p>
            <a:pPr marL="285750" indent="-285750">
              <a:buFont typeface="Arial" panose="020B0604020202020204" pitchFamily="34" charset="0"/>
              <a:buChar char="•"/>
            </a:pPr>
            <a:r>
              <a:rPr lang="en-US" sz="2400"/>
              <a:t>Recast Brussels Regulation also to govern judgments in such proceedings</a:t>
            </a:r>
          </a:p>
          <a:p>
            <a:pPr marL="285750" indent="-285750">
              <a:buFont typeface="Arial" panose="020B0604020202020204" pitchFamily="34" charset="0"/>
              <a:buChar char="•"/>
            </a:pPr>
            <a:endParaRPr lang="en-US" sz="2400"/>
          </a:p>
        </p:txBody>
      </p:sp>
    </p:spTree>
    <p:extLst>
      <p:ext uri="{BB962C8B-B14F-4D97-AF65-F5344CB8AC3E}">
        <p14:creationId xmlns:p14="http://schemas.microsoft.com/office/powerpoint/2010/main" val="25157858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A50BA-F295-B94B-8CE9-D9BF3A23BE3D}"/>
              </a:ext>
            </a:extLst>
          </p:cNvPr>
          <p:cNvSpPr>
            <a:spLocks noGrp="1"/>
          </p:cNvSpPr>
          <p:nvPr>
            <p:ph type="title"/>
          </p:nvPr>
        </p:nvSpPr>
        <p:spPr/>
        <p:txBody>
          <a:bodyPr/>
          <a:lstStyle/>
          <a:p>
            <a:r>
              <a:rPr lang="en-GB"/>
              <a:t>Post-Brexit – Withdrawal Agreement</a:t>
            </a:r>
          </a:p>
        </p:txBody>
      </p:sp>
      <p:sp>
        <p:nvSpPr>
          <p:cNvPr id="3" name="Content Placeholder 2">
            <a:extLst>
              <a:ext uri="{FF2B5EF4-FFF2-40B4-BE49-F238E27FC236}">
                <a16:creationId xmlns:a16="http://schemas.microsoft.com/office/drawing/2014/main" id="{319F1083-2CA3-304D-94C4-919E75CFE319}"/>
              </a:ext>
            </a:extLst>
          </p:cNvPr>
          <p:cNvSpPr>
            <a:spLocks noGrp="1"/>
          </p:cNvSpPr>
          <p:nvPr>
            <p:ph sz="half" idx="1"/>
          </p:nvPr>
        </p:nvSpPr>
        <p:spPr/>
        <p:txBody>
          <a:bodyPr/>
          <a:lstStyle/>
          <a:p>
            <a:pPr marL="285750" indent="-285750">
              <a:buFont typeface="Arial" panose="020B0604020202020204" pitchFamily="34" charset="0"/>
              <a:buChar char="•"/>
            </a:pPr>
            <a:r>
              <a:rPr lang="en-US" sz="2400"/>
              <a:t>Insolvency Regulation to continue to apply where main proceedings opened during transition period</a:t>
            </a:r>
          </a:p>
          <a:p>
            <a:pPr marL="285750" indent="-285750">
              <a:buFont typeface="Arial" panose="020B0604020202020204" pitchFamily="34" charset="0"/>
              <a:buChar char="•"/>
            </a:pPr>
            <a:r>
              <a:rPr lang="en-US" sz="2400"/>
              <a:t>Rome I and II applicable to contracts concluded before end of transition and to events giving rise to damage occurring before end of transition (respectively)</a:t>
            </a:r>
          </a:p>
          <a:p>
            <a:pPr marL="285750" indent="-285750">
              <a:buFont typeface="Arial" panose="020B0604020202020204" pitchFamily="34" charset="0"/>
              <a:buChar char="•"/>
            </a:pPr>
            <a:r>
              <a:rPr lang="en-US" sz="2400"/>
              <a:t>Service Regulation and Evidence Regulation continue in force in transition period</a:t>
            </a:r>
          </a:p>
          <a:p>
            <a:endParaRPr lang="en-GB"/>
          </a:p>
        </p:txBody>
      </p:sp>
    </p:spTree>
    <p:extLst>
      <p:ext uri="{BB962C8B-B14F-4D97-AF65-F5344CB8AC3E}">
        <p14:creationId xmlns:p14="http://schemas.microsoft.com/office/powerpoint/2010/main" val="35727807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4A45FA-AF42-D149-816C-DE332D542CC5}"/>
              </a:ext>
            </a:extLst>
          </p:cNvPr>
          <p:cNvSpPr>
            <a:spLocks noGrp="1"/>
          </p:cNvSpPr>
          <p:nvPr>
            <p:ph type="title"/>
          </p:nvPr>
        </p:nvSpPr>
        <p:spPr/>
        <p:txBody>
          <a:bodyPr/>
          <a:lstStyle/>
          <a:p>
            <a:r>
              <a:rPr lang="en-US"/>
              <a:t>Beyond Transition?</a:t>
            </a:r>
          </a:p>
        </p:txBody>
      </p:sp>
      <p:sp>
        <p:nvSpPr>
          <p:cNvPr id="3" name="Content Placeholder 2">
            <a:extLst>
              <a:ext uri="{FF2B5EF4-FFF2-40B4-BE49-F238E27FC236}">
                <a16:creationId xmlns:a16="http://schemas.microsoft.com/office/drawing/2014/main" id="{96DF2478-8BD5-DD46-AE5A-1D147FD6CE37}"/>
              </a:ext>
            </a:extLst>
          </p:cNvPr>
          <p:cNvSpPr>
            <a:spLocks noGrp="1"/>
          </p:cNvSpPr>
          <p:nvPr>
            <p:ph sz="half" idx="1"/>
          </p:nvPr>
        </p:nvSpPr>
        <p:spPr/>
        <p:txBody>
          <a:bodyPr>
            <a:normAutofit/>
          </a:bodyPr>
          <a:lstStyle/>
          <a:p>
            <a:pPr marL="342900" indent="-342900">
              <a:buFont typeface="Arial" panose="020B0604020202020204" pitchFamily="34" charset="0"/>
              <a:buChar char="•"/>
            </a:pPr>
            <a:r>
              <a:rPr lang="en-US" sz="2400"/>
              <a:t>After the Transition Period – a matter of negotiation</a:t>
            </a:r>
          </a:p>
          <a:p>
            <a:pPr marL="342900" indent="-342900">
              <a:buFont typeface="Arial" panose="020B0604020202020204" pitchFamily="34" charset="0"/>
              <a:buChar char="•"/>
            </a:pPr>
            <a:r>
              <a:rPr lang="en-US" sz="2400"/>
              <a:t>UK Government says that intends (Framework: Civil Judicial Cooperation, June 2018; White Paper, July 2018):</a:t>
            </a:r>
          </a:p>
          <a:p>
            <a:pPr marL="669925" indent="-342900">
              <a:buFont typeface="Arial" panose="020B0604020202020204" pitchFamily="34" charset="0"/>
              <a:buChar char="•"/>
            </a:pPr>
            <a:r>
              <a:rPr lang="en-US" sz="2400"/>
              <a:t>To (re)join the Lugano Convention</a:t>
            </a:r>
          </a:p>
          <a:p>
            <a:pPr marL="669925" indent="-342900">
              <a:buFont typeface="Arial" panose="020B0604020202020204" pitchFamily="34" charset="0"/>
              <a:buChar char="•"/>
            </a:pPr>
            <a:r>
              <a:rPr lang="en-US" sz="2400"/>
              <a:t>To explore “</a:t>
            </a:r>
            <a:r>
              <a:rPr lang="en-US" sz="2400" i="1"/>
              <a:t>a new bilateral agreement with the EU on civil judicial cooperation, covering a coherent package of rules on jurisdiction, choice of jurisdiction, applicable law and recognition and enforcement of judgments…</a:t>
            </a:r>
            <a:r>
              <a:rPr lang="en-US" sz="2400"/>
              <a:t>”</a:t>
            </a:r>
          </a:p>
          <a:p>
            <a:pPr marL="342900" lvl="1" indent="-342900">
              <a:buFont typeface="Arial" panose="020B0604020202020204" pitchFamily="34" charset="0"/>
              <a:buChar char="•"/>
            </a:pPr>
            <a:endParaRPr lang="en-US" sz="1900"/>
          </a:p>
        </p:txBody>
      </p:sp>
    </p:spTree>
    <p:extLst>
      <p:ext uri="{BB962C8B-B14F-4D97-AF65-F5344CB8AC3E}">
        <p14:creationId xmlns:p14="http://schemas.microsoft.com/office/powerpoint/2010/main" val="34456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B72E5-5D3D-874B-9F86-BEDE25EF5D50}"/>
              </a:ext>
            </a:extLst>
          </p:cNvPr>
          <p:cNvSpPr>
            <a:spLocks noGrp="1"/>
          </p:cNvSpPr>
          <p:nvPr>
            <p:ph type="title"/>
          </p:nvPr>
        </p:nvSpPr>
        <p:spPr/>
        <p:txBody>
          <a:bodyPr/>
          <a:lstStyle/>
          <a:p>
            <a:r>
              <a:rPr lang="en-GB"/>
              <a:t>“No Deal” Brexit</a:t>
            </a:r>
          </a:p>
        </p:txBody>
      </p:sp>
      <p:sp>
        <p:nvSpPr>
          <p:cNvPr id="3" name="Content Placeholder 2">
            <a:extLst>
              <a:ext uri="{FF2B5EF4-FFF2-40B4-BE49-F238E27FC236}">
                <a16:creationId xmlns:a16="http://schemas.microsoft.com/office/drawing/2014/main" id="{244FF35D-0A57-AE4F-B9DB-2CEE6FBA3AF4}"/>
              </a:ext>
            </a:extLst>
          </p:cNvPr>
          <p:cNvSpPr>
            <a:spLocks noGrp="1"/>
          </p:cNvSpPr>
          <p:nvPr>
            <p:ph sz="half" idx="1"/>
          </p:nvPr>
        </p:nvSpPr>
        <p:spPr/>
        <p:txBody>
          <a:bodyPr>
            <a:normAutofit/>
          </a:bodyPr>
          <a:lstStyle/>
          <a:p>
            <a:pPr marL="342900" indent="-342900">
              <a:buFont typeface="Arial" panose="020B0604020202020204" pitchFamily="34" charset="0"/>
              <a:buChar char="•"/>
            </a:pPr>
            <a:r>
              <a:rPr lang="en-GB" sz="2400"/>
              <a:t>“</a:t>
            </a:r>
            <a:r>
              <a:rPr lang="en-GB" sz="2400" i="1"/>
              <a:t>Handling civil legal cases that involve EU countries if there’s no Brexit deal</a:t>
            </a:r>
            <a:r>
              <a:rPr lang="en-GB" sz="2400"/>
              <a:t>,” 13 September 2018</a:t>
            </a:r>
          </a:p>
          <a:p>
            <a:pPr marL="342900" indent="-342900">
              <a:buFont typeface="Arial" panose="020B0604020202020204" pitchFamily="34" charset="0"/>
              <a:buChar char="•"/>
            </a:pPr>
            <a:r>
              <a:rPr lang="en-GB" sz="2400"/>
              <a:t>Much of EU jurisdiction and enforcement legislation operates on a reciprocal basis</a:t>
            </a:r>
          </a:p>
          <a:p>
            <a:pPr marL="342900" indent="-342900">
              <a:buFont typeface="Arial" panose="020B0604020202020204" pitchFamily="34" charset="0"/>
              <a:buChar char="•"/>
            </a:pPr>
            <a:r>
              <a:rPr lang="en-GB" sz="2400"/>
              <a:t>Government proposal: </a:t>
            </a:r>
          </a:p>
          <a:p>
            <a:pPr marL="669925" indent="-342900">
              <a:buFont typeface="Arial" panose="020B0604020202020204" pitchFamily="34" charset="0"/>
              <a:buChar char="•"/>
            </a:pPr>
            <a:r>
              <a:rPr lang="en-GB" sz="2400"/>
              <a:t>to repeal reciprocal measures that would otherwise remain part of our law</a:t>
            </a:r>
          </a:p>
          <a:p>
            <a:pPr marL="669925" indent="-342900">
              <a:buFont typeface="Arial" panose="020B0604020202020204" pitchFamily="34" charset="0"/>
              <a:buChar char="•"/>
            </a:pPr>
            <a:r>
              <a:rPr lang="en-GB" sz="2400"/>
              <a:t>to leave in force those measures that do not depend upon reciprocity</a:t>
            </a:r>
          </a:p>
          <a:p>
            <a:pPr marL="669925" indent="-342900">
              <a:buFont typeface="Arial" panose="020B0604020202020204" pitchFamily="34" charset="0"/>
              <a:buChar char="•"/>
            </a:pPr>
            <a:r>
              <a:rPr lang="en-GB" sz="2400"/>
              <a:t>to (re)join the 2005 Hague Convention on Choice of Court Agreements </a:t>
            </a:r>
          </a:p>
          <a:p>
            <a:endParaRPr lang="en-GB" sz="2400"/>
          </a:p>
        </p:txBody>
      </p:sp>
    </p:spTree>
    <p:extLst>
      <p:ext uri="{BB962C8B-B14F-4D97-AF65-F5344CB8AC3E}">
        <p14:creationId xmlns:p14="http://schemas.microsoft.com/office/powerpoint/2010/main" val="37264151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1C68E6-336F-2846-A460-A5CAF113EB24}"/>
              </a:ext>
            </a:extLst>
          </p:cNvPr>
          <p:cNvSpPr>
            <a:spLocks noGrp="1"/>
          </p:cNvSpPr>
          <p:nvPr>
            <p:ph type="title"/>
          </p:nvPr>
        </p:nvSpPr>
        <p:spPr/>
        <p:txBody>
          <a:bodyPr/>
          <a:lstStyle/>
          <a:p>
            <a:r>
              <a:rPr lang="en-GB"/>
              <a:t>“No Deal” Brexit</a:t>
            </a:r>
          </a:p>
        </p:txBody>
      </p:sp>
      <p:sp>
        <p:nvSpPr>
          <p:cNvPr id="3" name="Content Placeholder 2">
            <a:extLst>
              <a:ext uri="{FF2B5EF4-FFF2-40B4-BE49-F238E27FC236}">
                <a16:creationId xmlns:a16="http://schemas.microsoft.com/office/drawing/2014/main" id="{1C1AA617-7120-B142-8AE4-2BEDCBDEE7CC}"/>
              </a:ext>
            </a:extLst>
          </p:cNvPr>
          <p:cNvSpPr>
            <a:spLocks noGrp="1"/>
          </p:cNvSpPr>
          <p:nvPr>
            <p:ph sz="half" idx="1"/>
          </p:nvPr>
        </p:nvSpPr>
        <p:spPr/>
        <p:txBody>
          <a:bodyPr>
            <a:normAutofit/>
          </a:bodyPr>
          <a:lstStyle/>
          <a:p>
            <a:pPr marL="342900" indent="-342900">
              <a:buFont typeface="Arial" panose="020B0604020202020204" pitchFamily="34" charset="0"/>
              <a:buChar char="•"/>
            </a:pPr>
            <a:r>
              <a:rPr lang="en-GB" sz="2400"/>
              <a:t>The following would be repealed in the UK:</a:t>
            </a:r>
          </a:p>
          <a:p>
            <a:pPr marL="712788" indent="-342900">
              <a:buFont typeface="Arial" panose="020B0604020202020204" pitchFamily="34" charset="0"/>
              <a:buChar char="•"/>
            </a:pPr>
            <a:r>
              <a:rPr lang="en-GB" sz="2400"/>
              <a:t>The Recast Brussels Regulation (EU)</a:t>
            </a:r>
          </a:p>
          <a:p>
            <a:pPr marL="712788" indent="-342900">
              <a:buFont typeface="Arial" panose="020B0604020202020204" pitchFamily="34" charset="0"/>
              <a:buChar char="•"/>
            </a:pPr>
            <a:r>
              <a:rPr lang="en-GB" sz="2400"/>
              <a:t>The Lugano Convention (Norway, Iceland, Switzerland)</a:t>
            </a:r>
          </a:p>
          <a:p>
            <a:pPr marL="712788" indent="-342900">
              <a:buFont typeface="Arial" panose="020B0604020202020204" pitchFamily="34" charset="0"/>
              <a:buChar char="•"/>
            </a:pPr>
            <a:r>
              <a:rPr lang="en-GB" sz="2400"/>
              <a:t>The majority of the Insolvency Regulation</a:t>
            </a:r>
          </a:p>
          <a:p>
            <a:pPr marL="712788" indent="-342900">
              <a:buFont typeface="Arial" panose="020B0604020202020204" pitchFamily="34" charset="0"/>
              <a:buChar char="•"/>
            </a:pPr>
            <a:r>
              <a:rPr lang="en-GB" sz="2400"/>
              <a:t>The Service Regulation and the Taking of Evidence Regulation</a:t>
            </a:r>
          </a:p>
          <a:p>
            <a:pPr marL="355600" indent="-355600">
              <a:buFont typeface="Arial" panose="020B0604020202020204" pitchFamily="34" charset="0"/>
              <a:buChar char="•"/>
            </a:pPr>
            <a:r>
              <a:rPr lang="en-GB" sz="2400"/>
              <a:t>Rome I and Rome II Regulations on applicable law would remain in force</a:t>
            </a:r>
          </a:p>
          <a:p>
            <a:pPr marL="712788" indent="-342900">
              <a:buFont typeface="Arial" panose="020B0604020202020204" pitchFamily="34" charset="0"/>
              <a:buChar char="•"/>
            </a:pPr>
            <a:endParaRPr lang="en-GB" sz="2400"/>
          </a:p>
        </p:txBody>
      </p:sp>
    </p:spTree>
    <p:extLst>
      <p:ext uri="{BB962C8B-B14F-4D97-AF65-F5344CB8AC3E}">
        <p14:creationId xmlns:p14="http://schemas.microsoft.com/office/powerpoint/2010/main" val="33552915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894FD6-1021-AF47-A613-D57E5EAF4AAA}"/>
              </a:ext>
            </a:extLst>
          </p:cNvPr>
          <p:cNvSpPr>
            <a:spLocks noGrp="1"/>
          </p:cNvSpPr>
          <p:nvPr>
            <p:ph type="title"/>
          </p:nvPr>
        </p:nvSpPr>
        <p:spPr/>
        <p:txBody>
          <a:bodyPr/>
          <a:lstStyle/>
          <a:p>
            <a:r>
              <a:rPr lang="en-GB"/>
              <a:t>“No Deal” Brexit</a:t>
            </a:r>
          </a:p>
        </p:txBody>
      </p:sp>
      <p:sp>
        <p:nvSpPr>
          <p:cNvPr id="3" name="Content Placeholder 2">
            <a:extLst>
              <a:ext uri="{FF2B5EF4-FFF2-40B4-BE49-F238E27FC236}">
                <a16:creationId xmlns:a16="http://schemas.microsoft.com/office/drawing/2014/main" id="{A3828189-3E42-E541-BA48-A72657703FED}"/>
              </a:ext>
            </a:extLst>
          </p:cNvPr>
          <p:cNvSpPr>
            <a:spLocks noGrp="1"/>
          </p:cNvSpPr>
          <p:nvPr>
            <p:ph sz="half" idx="1"/>
          </p:nvPr>
        </p:nvSpPr>
        <p:spPr/>
        <p:txBody>
          <a:bodyPr>
            <a:normAutofit/>
          </a:bodyPr>
          <a:lstStyle/>
          <a:p>
            <a:pPr marL="342900" indent="-342900">
              <a:buFont typeface="Arial" panose="020B0604020202020204" pitchFamily="34" charset="0"/>
              <a:buChar char="•"/>
            </a:pPr>
            <a:r>
              <a:rPr lang="en-GB" sz="2000"/>
              <a:t>Hague Convention on Choice of Court Agreements 2005</a:t>
            </a:r>
          </a:p>
          <a:p>
            <a:pPr marL="342900" indent="-342900">
              <a:buFont typeface="Arial" panose="020B0604020202020204" pitchFamily="34" charset="0"/>
              <a:buChar char="•"/>
            </a:pPr>
            <a:r>
              <a:rPr lang="en-GB" sz="2000"/>
              <a:t>UK’s current membership through the EU will automatically cease on exit day</a:t>
            </a:r>
          </a:p>
          <a:p>
            <a:pPr marL="342900" indent="-342900">
              <a:buFont typeface="Arial" panose="020B0604020202020204" pitchFamily="34" charset="0"/>
              <a:buChar char="•"/>
            </a:pPr>
            <a:r>
              <a:rPr lang="en-GB" sz="2000"/>
              <a:t>UK will apply to become an independent contracting party to the Convention so that it again comes into force here</a:t>
            </a:r>
          </a:p>
          <a:p>
            <a:pPr marL="342900" indent="-342900">
              <a:buFont typeface="Arial" panose="020B0604020202020204" pitchFamily="34" charset="0"/>
              <a:buChar char="•"/>
            </a:pPr>
            <a:r>
              <a:rPr lang="en-GB" sz="2000" u="sng"/>
              <a:t>But</a:t>
            </a:r>
            <a:r>
              <a:rPr lang="en-GB" sz="2000"/>
              <a:t> this can only occur at the earliest by 1 April 2019 </a:t>
            </a:r>
            <a:r>
              <a:rPr lang="en-GB" sz="2000" u="sng"/>
              <a:t>and</a:t>
            </a:r>
            <a:r>
              <a:rPr lang="en-GB" sz="2000"/>
              <a:t> the Convention applies on its face to agreements entered into after it comes into force in the relevant jurisdiction</a:t>
            </a:r>
          </a:p>
          <a:p>
            <a:pPr marL="342900" indent="-342900">
              <a:buFont typeface="Arial" panose="020B0604020202020204" pitchFamily="34" charset="0"/>
              <a:buChar char="•"/>
            </a:pPr>
            <a:r>
              <a:rPr lang="en-GB" sz="2000"/>
              <a:t>UK says it will apply the Convention to pre-exit agreements and agreements entered into in the gap as if the  Convention had applied seamlessly (see draft SI “The Civil Jurisdiction and Judgments (Hague Convention…)(EU Exit) Regulations 2018”)</a:t>
            </a:r>
          </a:p>
          <a:p>
            <a:pPr marL="342900" indent="-342900">
              <a:buFont typeface="Arial" panose="020B0604020202020204" pitchFamily="34" charset="0"/>
              <a:buChar char="•"/>
            </a:pPr>
            <a:r>
              <a:rPr lang="en-GB" sz="2000"/>
              <a:t>However, position in other contracting states is uncertain</a:t>
            </a:r>
          </a:p>
        </p:txBody>
      </p:sp>
    </p:spTree>
    <p:extLst>
      <p:ext uri="{BB962C8B-B14F-4D97-AF65-F5344CB8AC3E}">
        <p14:creationId xmlns:p14="http://schemas.microsoft.com/office/powerpoint/2010/main" val="18809325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80E1B2-A7A0-3146-B4E1-9F892A1DD646}"/>
              </a:ext>
            </a:extLst>
          </p:cNvPr>
          <p:cNvSpPr>
            <a:spLocks noGrp="1"/>
          </p:cNvSpPr>
          <p:nvPr>
            <p:ph type="title"/>
          </p:nvPr>
        </p:nvSpPr>
        <p:spPr/>
        <p:txBody>
          <a:bodyPr/>
          <a:lstStyle/>
          <a:p>
            <a:r>
              <a:rPr lang="en-GB"/>
              <a:t>“No Deal” Brexit – Implications</a:t>
            </a:r>
          </a:p>
        </p:txBody>
      </p:sp>
      <p:sp>
        <p:nvSpPr>
          <p:cNvPr id="3" name="Content Placeholder 2">
            <a:extLst>
              <a:ext uri="{FF2B5EF4-FFF2-40B4-BE49-F238E27FC236}">
                <a16:creationId xmlns:a16="http://schemas.microsoft.com/office/drawing/2014/main" id="{9DBDF7E9-DDA0-3F43-BFBC-31753F7F87A8}"/>
              </a:ext>
            </a:extLst>
          </p:cNvPr>
          <p:cNvSpPr>
            <a:spLocks noGrp="1"/>
          </p:cNvSpPr>
          <p:nvPr>
            <p:ph sz="half" idx="1"/>
          </p:nvPr>
        </p:nvSpPr>
        <p:spPr/>
        <p:txBody>
          <a:bodyPr>
            <a:normAutofit lnSpcReduction="10000"/>
          </a:bodyPr>
          <a:lstStyle/>
          <a:p>
            <a:pPr marL="342900" indent="-342900">
              <a:buFont typeface="Arial" panose="020B0604020202020204" pitchFamily="34" charset="0"/>
              <a:buChar char="•"/>
            </a:pPr>
            <a:r>
              <a:rPr lang="en-GB" sz="2400"/>
              <a:t>Rome I/Rome II will probably remain in force</a:t>
            </a:r>
          </a:p>
          <a:p>
            <a:pPr marL="342900" indent="-342900">
              <a:buFont typeface="Arial" panose="020B0604020202020204" pitchFamily="34" charset="0"/>
              <a:buChar char="•"/>
            </a:pPr>
            <a:r>
              <a:rPr lang="en-GB" sz="2400"/>
              <a:t>New exclusive jurisdiction clauses will have benefit of 2005 Hague Convention</a:t>
            </a:r>
          </a:p>
          <a:p>
            <a:pPr marL="342900" indent="-342900">
              <a:buFont typeface="Arial" panose="020B0604020202020204" pitchFamily="34" charset="0"/>
              <a:buChar char="•"/>
            </a:pPr>
            <a:r>
              <a:rPr lang="en-GB" sz="2400"/>
              <a:t>Position in relation to existing such clauses is uncertain</a:t>
            </a:r>
          </a:p>
          <a:p>
            <a:pPr marL="342900" indent="-342900">
              <a:buFont typeface="Arial" panose="020B0604020202020204" pitchFamily="34" charset="0"/>
              <a:buChar char="•"/>
            </a:pPr>
            <a:r>
              <a:rPr lang="en-GB" sz="2400"/>
              <a:t>Where no exclusive jurisdiction clause, Government expects that domestic rules on jurisdiction would apply:</a:t>
            </a:r>
          </a:p>
          <a:p>
            <a:pPr marL="855663"/>
            <a:endParaRPr lang="en-GB" sz="1800"/>
          </a:p>
          <a:p>
            <a:pPr marL="855663"/>
            <a:r>
              <a:rPr lang="en-GB" sz="1800"/>
              <a:t>“</a:t>
            </a:r>
            <a:r>
              <a:rPr lang="en-GB" sz="1800" i="1"/>
              <a:t>Businesses, individuals and legal practitioners would need to consider how these rules interact with the domestic rules of relevant EU countries….  In certain cases, the interaction between these rules may not be clear and certain countries may not recognise judgments from UK courts….</a:t>
            </a:r>
            <a:r>
              <a:rPr lang="en-GB" sz="1800"/>
              <a:t>” </a:t>
            </a:r>
          </a:p>
          <a:p>
            <a:pPr marL="2938463"/>
            <a:r>
              <a:rPr lang="en-GB" sz="1200"/>
              <a:t>Government’s “</a:t>
            </a:r>
            <a:r>
              <a:rPr lang="en-GB" sz="1200" i="1"/>
              <a:t>Handling civil legal cases that involve EU countries if there’s no Brexit deal</a:t>
            </a:r>
            <a:r>
              <a:rPr lang="en-GB" sz="1200"/>
              <a:t>,” Sept 2018</a:t>
            </a:r>
          </a:p>
          <a:p>
            <a:pPr marL="342900" indent="-342900">
              <a:buFont typeface="Arial" panose="020B0604020202020204" pitchFamily="34" charset="0"/>
              <a:buChar char="•"/>
            </a:pPr>
            <a:endParaRPr lang="en-GB" sz="2200"/>
          </a:p>
          <a:p>
            <a:pPr marL="342900" indent="-342900">
              <a:buFont typeface="Arial" panose="020B0604020202020204" pitchFamily="34" charset="0"/>
              <a:buChar char="•"/>
            </a:pPr>
            <a:endParaRPr lang="en-GB" sz="2200"/>
          </a:p>
        </p:txBody>
      </p:sp>
    </p:spTree>
    <p:extLst>
      <p:ext uri="{BB962C8B-B14F-4D97-AF65-F5344CB8AC3E}">
        <p14:creationId xmlns:p14="http://schemas.microsoft.com/office/powerpoint/2010/main" val="41984021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313031-D4EE-BA4B-970E-CDA307EFFCB7}"/>
              </a:ext>
            </a:extLst>
          </p:cNvPr>
          <p:cNvSpPr>
            <a:spLocks noGrp="1"/>
          </p:cNvSpPr>
          <p:nvPr>
            <p:ph type="title"/>
          </p:nvPr>
        </p:nvSpPr>
        <p:spPr/>
        <p:txBody>
          <a:bodyPr/>
          <a:lstStyle/>
          <a:p>
            <a:r>
              <a:rPr lang="en-GB"/>
              <a:t>“No Deal” Brexit - Implications</a:t>
            </a:r>
          </a:p>
        </p:txBody>
      </p:sp>
      <p:sp>
        <p:nvSpPr>
          <p:cNvPr id="3" name="Content Placeholder 2">
            <a:extLst>
              <a:ext uri="{FF2B5EF4-FFF2-40B4-BE49-F238E27FC236}">
                <a16:creationId xmlns:a16="http://schemas.microsoft.com/office/drawing/2014/main" id="{6C737BAD-40BC-6643-9957-EAD3E3DB91E8}"/>
              </a:ext>
            </a:extLst>
          </p:cNvPr>
          <p:cNvSpPr>
            <a:spLocks noGrp="1"/>
          </p:cNvSpPr>
          <p:nvPr>
            <p:ph sz="half" idx="1"/>
          </p:nvPr>
        </p:nvSpPr>
        <p:spPr/>
        <p:txBody>
          <a:bodyPr/>
          <a:lstStyle/>
          <a:p>
            <a:pPr marL="285750" indent="-285750">
              <a:buFont typeface="Arial" panose="020B0604020202020204" pitchFamily="34" charset="0"/>
              <a:buChar char="•"/>
            </a:pPr>
            <a:r>
              <a:rPr lang="en-GB" sz="2400"/>
              <a:t>UK would revert to pre-existing conventions on service and evidence</a:t>
            </a:r>
          </a:p>
          <a:p>
            <a:pPr marL="285750" indent="-285750">
              <a:buFont typeface="Arial" panose="020B0604020202020204" pitchFamily="34" charset="0"/>
              <a:buChar char="•"/>
            </a:pPr>
            <a:r>
              <a:rPr lang="en-GB" sz="2400"/>
              <a:t>Effect on ongoing civil cases:</a:t>
            </a:r>
          </a:p>
          <a:p>
            <a:pPr marL="812800"/>
            <a:endParaRPr lang="en-GB" sz="1800"/>
          </a:p>
          <a:p>
            <a:pPr marL="812800"/>
            <a:r>
              <a:rPr lang="en-GB" sz="1800"/>
              <a:t>“</a:t>
            </a:r>
            <a:r>
              <a:rPr lang="en-GB" sz="1800" i="1"/>
              <a:t>Broadly speaking, cases ongoing on exit day will continue to proceed under the current rules.  However, we cannot guarantee that EU courts will follow the same principle, nor that EU courts will accept or recognise any judgments stemming from these cases.</a:t>
            </a:r>
            <a:r>
              <a:rPr lang="en-GB" sz="1800"/>
              <a:t>”</a:t>
            </a:r>
          </a:p>
          <a:p>
            <a:pPr marL="3295650"/>
            <a:endParaRPr lang="en-GB" sz="1200"/>
          </a:p>
          <a:p>
            <a:pPr marL="3295650"/>
            <a:r>
              <a:rPr lang="en-GB" sz="1200"/>
              <a:t>Government’s “</a:t>
            </a:r>
            <a:r>
              <a:rPr lang="en-GB" sz="1200" i="1"/>
              <a:t>Handling civil legal cases that involve EU countries if there’s no Brexit deal,”</a:t>
            </a:r>
            <a:r>
              <a:rPr lang="en-GB" sz="1200"/>
              <a:t> September 2018</a:t>
            </a:r>
          </a:p>
          <a:p>
            <a:endParaRPr lang="en-GB"/>
          </a:p>
        </p:txBody>
      </p:sp>
    </p:spTree>
    <p:extLst>
      <p:ext uri="{BB962C8B-B14F-4D97-AF65-F5344CB8AC3E}">
        <p14:creationId xmlns:p14="http://schemas.microsoft.com/office/powerpoint/2010/main" val="39317154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Voluntarily Accepted</a:t>
            </a:r>
          </a:p>
        </p:txBody>
      </p:sp>
      <p:sp>
        <p:nvSpPr>
          <p:cNvPr id="3" name="Content Placeholder 2"/>
          <p:cNvSpPr>
            <a:spLocks noGrp="1"/>
          </p:cNvSpPr>
          <p:nvPr>
            <p:ph sz="half" idx="1"/>
          </p:nvPr>
        </p:nvSpPr>
        <p:spPr>
          <a:xfrm>
            <a:off x="607916" y="1194486"/>
            <a:ext cx="3527479" cy="4931677"/>
          </a:xfrm>
        </p:spPr>
        <p:txBody>
          <a:bodyPr>
            <a:normAutofit fontScale="92500"/>
          </a:bodyPr>
          <a:lstStyle/>
          <a:p>
            <a:r>
              <a:rPr lang="en-GB" sz="1600" b="1"/>
              <a:t>Regina v Secretary of State for Transport, Ex parte Factortame Ltd. and Others (No. 2) [1990] 3 W.L.R. 818</a:t>
            </a:r>
          </a:p>
          <a:p>
            <a:pPr marL="1079500"/>
            <a:endParaRPr lang="en-US" sz="1600"/>
          </a:p>
          <a:p>
            <a:r>
              <a:rPr lang="en-GB" sz="1600"/>
              <a:t>‘…whatever limitation of its sovereignty Parliament accepted when it enacted </a:t>
            </a:r>
            <a:r>
              <a:rPr lang="en-GB" sz="1600">
                <a:solidFill>
                  <a:schemeClr val="tx1"/>
                </a:solidFill>
              </a:rPr>
              <a:t>the European Communities Act 1972 </a:t>
            </a:r>
            <a:r>
              <a:rPr lang="en-GB" sz="1600"/>
              <a:t>was entirely voluntary.’</a:t>
            </a:r>
          </a:p>
          <a:p>
            <a:endParaRPr lang="en-GB" sz="1600" b="1"/>
          </a:p>
          <a:p>
            <a:r>
              <a:rPr lang="en-GB" sz="1600" b="1"/>
              <a:t>1972 – UK was NOT a member of the EU</a:t>
            </a:r>
          </a:p>
          <a:p>
            <a:pPr marL="1079500"/>
            <a:endParaRPr lang="en-GB" sz="1600" b="1"/>
          </a:p>
          <a:p>
            <a:r>
              <a:rPr lang="en-GB" sz="1600"/>
              <a:t>‘An Act to make provision </a:t>
            </a:r>
            <a:r>
              <a:rPr lang="en-GB" sz="1600" u="sng"/>
              <a:t>in connection with </a:t>
            </a:r>
            <a:r>
              <a:rPr lang="en-GB" sz="1600"/>
              <a:t>the enlargement of the European Communities to include the United Kingdom, together with (for certain purposes) the Channel Islands, the Isle of Man and Gibraltar.’</a:t>
            </a:r>
            <a:endParaRPr lang="en-GB" sz="1600" b="1"/>
          </a:p>
          <a:p>
            <a:endParaRPr lang="en-GB" sz="1600" b="1"/>
          </a:p>
        </p:txBody>
      </p:sp>
      <p:pic>
        <p:nvPicPr>
          <p:cNvPr id="6" name="Picture 5"/>
          <p:cNvPicPr>
            <a:picLocks noChangeAspect="1"/>
          </p:cNvPicPr>
          <p:nvPr/>
        </p:nvPicPr>
        <p:blipFill>
          <a:blip r:embed="rId2"/>
          <a:srcRect/>
          <a:stretch>
            <a:fillRect/>
          </a:stretch>
        </p:blipFill>
        <p:spPr>
          <a:xfrm>
            <a:off x="4234249" y="1428750"/>
            <a:ext cx="4637902" cy="3505715"/>
          </a:xfrm>
          <a:prstGeom prst="rect">
            <a:avLst/>
          </a:prstGeom>
        </p:spPr>
      </p:pic>
    </p:spTree>
    <p:extLst>
      <p:ext uri="{BB962C8B-B14F-4D97-AF65-F5344CB8AC3E}">
        <p14:creationId xmlns:p14="http://schemas.microsoft.com/office/powerpoint/2010/main" val="1019011792"/>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Voluntarily Rescinded</a:t>
            </a:r>
          </a:p>
        </p:txBody>
      </p:sp>
      <p:sp>
        <p:nvSpPr>
          <p:cNvPr id="3" name="Content Placeholder 2"/>
          <p:cNvSpPr>
            <a:spLocks noGrp="1"/>
          </p:cNvSpPr>
          <p:nvPr>
            <p:ph sz="half" idx="1"/>
          </p:nvPr>
        </p:nvSpPr>
        <p:spPr>
          <a:xfrm>
            <a:off x="4094205" y="1062682"/>
            <a:ext cx="4592594" cy="5063482"/>
          </a:xfrm>
        </p:spPr>
        <p:txBody>
          <a:bodyPr>
            <a:normAutofit/>
          </a:bodyPr>
          <a:lstStyle/>
          <a:p>
            <a:pPr marL="342900" indent="-342900">
              <a:buFont typeface="Wingdings" panose="05000000000000000000" pitchFamily="2" charset="2"/>
              <a:buChar char="Ø"/>
            </a:pPr>
            <a:r>
              <a:rPr lang="en-US" sz="2000"/>
              <a:t>EU Constitution 2005 – French and Dutch Referendums (UK was due to have its own)</a:t>
            </a:r>
          </a:p>
          <a:p>
            <a:pPr marL="342900" indent="-342900">
              <a:buFont typeface="Wingdings" panose="05000000000000000000" pitchFamily="2" charset="2"/>
              <a:buChar char="Ø"/>
            </a:pPr>
            <a:endParaRPr lang="en-US" sz="2000"/>
          </a:p>
          <a:p>
            <a:pPr marL="342900" indent="-342900">
              <a:buFont typeface="Wingdings" panose="05000000000000000000" pitchFamily="2" charset="2"/>
              <a:buChar char="Ø"/>
            </a:pPr>
            <a:r>
              <a:rPr lang="en-US" sz="2000"/>
              <a:t>‘Lisbon Treaty’ 2007 – entered into force on 1 December 2009</a:t>
            </a:r>
          </a:p>
          <a:p>
            <a:endParaRPr lang="en-US" sz="2000"/>
          </a:p>
          <a:p>
            <a:pPr marL="342900" indent="-342900">
              <a:buFont typeface="Wingdings" panose="05000000000000000000" pitchFamily="2" charset="2"/>
              <a:buChar char="Ø"/>
            </a:pPr>
            <a:r>
              <a:rPr lang="en-US" sz="2000"/>
              <a:t>Article 50 of the TEU –  the Amato Admission</a:t>
            </a:r>
          </a:p>
          <a:p>
            <a:endParaRPr lang="en-US" sz="2000"/>
          </a:p>
          <a:p>
            <a:pPr marL="342900" indent="-342900">
              <a:buFont typeface="Wingdings" panose="05000000000000000000" pitchFamily="2" charset="2"/>
              <a:buChar char="Ø"/>
            </a:pPr>
            <a:r>
              <a:rPr lang="en-US" sz="2000"/>
              <a:t>Two important questions left unasked and unanswered</a:t>
            </a:r>
          </a:p>
          <a:p>
            <a:endParaRPr lang="en-US" sz="2000"/>
          </a:p>
          <a:p>
            <a:pPr marL="342900" indent="-342900">
              <a:buFont typeface="Wingdings" panose="05000000000000000000" pitchFamily="2" charset="2"/>
              <a:buChar char="Ø"/>
            </a:pPr>
            <a:r>
              <a:rPr lang="en-US" sz="2000"/>
              <a:t>23 June 2016</a:t>
            </a:r>
          </a:p>
          <a:p>
            <a:pPr marL="285750" indent="-285750">
              <a:buFont typeface="Arial" panose="020B0604020202020204" pitchFamily="34" charset="0"/>
              <a:buChar char="•"/>
            </a:pPr>
            <a:endParaRPr lang="en-US" sz="2000"/>
          </a:p>
        </p:txBody>
      </p:sp>
      <p:pic>
        <p:nvPicPr>
          <p:cNvPr id="1025" name="Picture 1" descr="Print"/>
          <p:cNvPicPr>
            <a:picLocks noChangeAspect="1" noChangeArrowheads="1"/>
          </p:cNvPicPr>
          <p:nvPr/>
        </p:nvPicPr>
        <p:blipFill>
          <a:blip r:embed="rId2"/>
          <a:srcRect/>
          <a:stretch>
            <a:fillRect/>
          </a:stretch>
        </p:blipFill>
        <p:spPr>
          <a:xfrm>
            <a:off x="1906588" y="1600200"/>
            <a:ext cx="152400" cy="152400"/>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C:\Users\pfisher\Desktop\Brexit Talk\France says Non.jpg"/>
          <p:cNvPicPr>
            <a:picLocks noChangeAspect="1" noChangeArrowheads="1"/>
          </p:cNvPicPr>
          <p:nvPr/>
        </p:nvPicPr>
        <p:blipFill>
          <a:blip r:embed="rId3"/>
          <a:srcRect/>
          <a:stretch>
            <a:fillRect/>
          </a:stretch>
        </p:blipFill>
        <p:spPr>
          <a:xfrm>
            <a:off x="627427" y="1062682"/>
            <a:ext cx="3347180" cy="2784389"/>
          </a:xfrm>
          <a:prstGeom prst="rect">
            <a:avLst/>
          </a:prstGeom>
          <a:noFill/>
          <a:extLst>
            <a:ext uri="{909E8E84-426E-40DD-AFC4-6F175D3DCCD1}">
              <a14:hiddenFill xmlns:a14="http://schemas.microsoft.com/office/drawing/2010/main">
                <a:solidFill>
                  <a:srgbClr val="FFFFFF"/>
                </a:solidFill>
              </a14:hiddenFill>
            </a:ext>
          </a:extLst>
        </p:spPr>
      </p:pic>
      <p:pic>
        <p:nvPicPr>
          <p:cNvPr id="2051" name="Picture 3" descr="C:\Users\pfisher\Desktop\Brexit Talk\ClviAP5WYAE0Q_L.jpg"/>
          <p:cNvPicPr>
            <a:picLocks noChangeAspect="1" noChangeArrowheads="1"/>
          </p:cNvPicPr>
          <p:nvPr/>
        </p:nvPicPr>
        <p:blipFill>
          <a:blip r:embed="rId4"/>
          <a:srcRect/>
          <a:stretch>
            <a:fillRect/>
          </a:stretch>
        </p:blipFill>
        <p:spPr>
          <a:xfrm>
            <a:off x="627427" y="3978877"/>
            <a:ext cx="2395859" cy="27597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44567314"/>
      </p:ext>
    </p:extLst>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Royal Prerogative: Miller</a:t>
            </a:r>
          </a:p>
        </p:txBody>
      </p:sp>
      <p:sp>
        <p:nvSpPr>
          <p:cNvPr id="3" name="Content Placeholder 2"/>
          <p:cNvSpPr>
            <a:spLocks noGrp="1"/>
          </p:cNvSpPr>
          <p:nvPr>
            <p:ph sz="half" idx="1"/>
          </p:nvPr>
        </p:nvSpPr>
        <p:spPr>
          <a:xfrm>
            <a:off x="607916" y="1186250"/>
            <a:ext cx="4614873" cy="4939914"/>
          </a:xfrm>
        </p:spPr>
        <p:txBody>
          <a:bodyPr>
            <a:normAutofit fontScale="62500" lnSpcReduction="20000"/>
          </a:bodyPr>
          <a:lstStyle/>
          <a:p>
            <a:r>
              <a:rPr lang="en-GB" sz="1600" b="1"/>
              <a:t>R. (on the application of Miller) v Secretary of State for Exiting the European Union [2016] EWHC 2768</a:t>
            </a:r>
          </a:p>
          <a:p>
            <a:endParaRPr lang="en-GB" sz="1600" b="1"/>
          </a:p>
          <a:p>
            <a:endParaRPr lang="en-GB" sz="1600" b="1"/>
          </a:p>
          <a:p>
            <a:r>
              <a:rPr lang="en-GB" sz="1600"/>
              <a:t>Limits of the prerogative: </a:t>
            </a:r>
            <a:r>
              <a:rPr lang="en-GB" sz="1600" i="1"/>
              <a:t>‘By making and unmaking treaties the Crown…. cannot without the intervention of Parliament confer rights on individuals or deprive individuals of rights’ (at [32])</a:t>
            </a:r>
          </a:p>
          <a:p>
            <a:endParaRPr lang="en-GB" sz="1600" i="1"/>
          </a:p>
          <a:p>
            <a:r>
              <a:rPr lang="en-GB" sz="1600" i="1"/>
              <a:t>‘…intended to legislate by that Act so as to introduce EU law into domestic law…in such a way that this could not be undone by exercise of Crown prerogative power. (at [92])</a:t>
            </a:r>
          </a:p>
          <a:p>
            <a:endParaRPr lang="en-GB" sz="1600" b="1"/>
          </a:p>
          <a:p>
            <a:endParaRPr lang="en-GB" sz="1600" b="1"/>
          </a:p>
          <a:p>
            <a:endParaRPr lang="en-GB" sz="1600" b="1"/>
          </a:p>
          <a:p>
            <a:r>
              <a:rPr lang="en-GB" sz="1600" b="1"/>
              <a:t>R (on the application of Miller) v Secretary of State for Exiting the European Union [2018] A.C. 61</a:t>
            </a:r>
          </a:p>
          <a:p>
            <a:endParaRPr lang="en-GB" sz="1600" b="1"/>
          </a:p>
          <a:p>
            <a:endParaRPr lang="en-GB" sz="1600" b="1"/>
          </a:p>
          <a:p>
            <a:r>
              <a:rPr lang="en-GB" sz="1600"/>
              <a:t>Section 2(1) ECA 1972: all directly applicable EU law is UK law and enforceable as such</a:t>
            </a:r>
          </a:p>
          <a:p>
            <a:endParaRPr lang="en-GB" sz="1600"/>
          </a:p>
          <a:p>
            <a:r>
              <a:rPr lang="en-GB" sz="1600"/>
              <a:t>‘</a:t>
            </a:r>
            <a:r>
              <a:rPr lang="en-GB" sz="1600" i="1"/>
              <a:t>It is common ground that if the UK withdraws from the Treaties pursuant to a notice given under article 50EU , there will no longer be any enforceable EU rights in relation to which this provision will have any application. Section 2(1) would be stripped of any practical effect.’ </a:t>
            </a:r>
            <a:r>
              <a:rPr lang="en-GB" sz="1600"/>
              <a:t>(para 51)</a:t>
            </a:r>
          </a:p>
          <a:p>
            <a:endParaRPr lang="en-GB" sz="1600"/>
          </a:p>
          <a:p>
            <a:r>
              <a:rPr lang="en-GB" sz="1600"/>
              <a:t>Section 2(2) of ECA 1972: Ministers of the Crown empowered to give effect to non-directly applicable EU law.</a:t>
            </a:r>
          </a:p>
          <a:p>
            <a:r>
              <a:rPr lang="en-GB" sz="1600"/>
              <a:t>‘This provides for subordinate legislation to be promulgated to address those parts of EU law that are not directly applicable in domestic law, in particular to satisfy the requirements of Directives that are intended to be implemented by national measures. If the UK withdraws from the Treaties pursuant to a notice given under article 50EU , this provision would in due course inevitably be deprived of any practical application.'</a:t>
            </a:r>
          </a:p>
          <a:p>
            <a:endParaRPr lang="en-GB"/>
          </a:p>
        </p:txBody>
      </p:sp>
      <p:pic>
        <p:nvPicPr>
          <p:cNvPr id="1026" name="Picture 2" descr="C:\Users\pfisher\Desktop\Brexit Talk\Enemies.jpg"/>
          <p:cNvPicPr>
            <a:picLocks noChangeAspect="1" noChangeArrowheads="1"/>
          </p:cNvPicPr>
          <p:nvPr/>
        </p:nvPicPr>
        <p:blipFill>
          <a:blip r:embed="rId2"/>
          <a:srcRect/>
          <a:stretch>
            <a:fillRect/>
          </a:stretch>
        </p:blipFill>
        <p:spPr>
          <a:xfrm>
            <a:off x="5478163" y="1046204"/>
            <a:ext cx="3505886" cy="49015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2313955"/>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FINNIS’ POSITION</a:t>
            </a:r>
          </a:p>
        </p:txBody>
      </p:sp>
      <p:sp>
        <p:nvSpPr>
          <p:cNvPr id="3" name="Content Placeholder 2"/>
          <p:cNvSpPr>
            <a:spLocks noGrp="1"/>
          </p:cNvSpPr>
          <p:nvPr>
            <p:ph sz="half" idx="1"/>
          </p:nvPr>
        </p:nvSpPr>
        <p:spPr>
          <a:xfrm>
            <a:off x="607916" y="1153298"/>
            <a:ext cx="8078883" cy="4972866"/>
          </a:xfrm>
        </p:spPr>
        <p:txBody>
          <a:bodyPr>
            <a:normAutofit/>
          </a:bodyPr>
          <a:lstStyle/>
          <a:p>
            <a:r>
              <a:rPr lang="en-GB" sz="1600"/>
              <a:t>The 1972 Act does not create rights or obligations. </a:t>
            </a:r>
          </a:p>
          <a:p>
            <a:endParaRPr lang="en-GB" sz="1600" b="1"/>
          </a:p>
          <a:p>
            <a:r>
              <a:rPr lang="en-GB" sz="1600" b="1"/>
              <a:t>Section 2(1)</a:t>
            </a:r>
          </a:p>
          <a:p>
            <a:endParaRPr lang="en-GB" sz="1600" b="1"/>
          </a:p>
          <a:p>
            <a:r>
              <a:rPr lang="en-GB" sz="1600"/>
              <a:t>‘All such rights, powers, liabilities, obligations and restrictions </a:t>
            </a:r>
            <a:r>
              <a:rPr lang="en-GB" sz="1600" u="sng"/>
              <a:t>from time to time </a:t>
            </a:r>
            <a:r>
              <a:rPr lang="en-GB" sz="1600"/>
              <a:t>created or arising </a:t>
            </a:r>
            <a:r>
              <a:rPr lang="en-GB" sz="1600" u="sng"/>
              <a:t>by or under the Treaties</a:t>
            </a:r>
            <a:r>
              <a:rPr lang="en-GB" sz="1600"/>
              <a:t>, and all such remedies and procedures from time to time provided for by or under the Treaties, </a:t>
            </a:r>
            <a:r>
              <a:rPr lang="en-GB" sz="1600" u="sng"/>
              <a:t>as in accordance with the Treaties </a:t>
            </a:r>
            <a:r>
              <a:rPr lang="en-GB" sz="1600"/>
              <a:t>are </a:t>
            </a:r>
            <a:r>
              <a:rPr lang="en-GB" sz="1600" u="sng"/>
              <a:t>without further enactment </a:t>
            </a:r>
            <a:r>
              <a:rPr lang="en-GB" sz="1600"/>
              <a:t>to be given legal effect or used in the United Kingdom shall be recognised and available in law, and be enforced, allowed and followed accordingly; and the expression ‘enforceable EU right’ and similar expressions shall be read as referring to one to which this subsection applies.’</a:t>
            </a:r>
          </a:p>
          <a:p>
            <a:endParaRPr lang="en-GB" sz="1600" b="1"/>
          </a:p>
        </p:txBody>
      </p:sp>
      <p:pic>
        <p:nvPicPr>
          <p:cNvPr id="2050" name="Picture 2" descr="C:\Users\pfisher\Desktop\Brexit Talk\John_Finnis.jpg"/>
          <p:cNvPicPr>
            <a:picLocks noChangeAspect="1" noChangeArrowheads="1"/>
          </p:cNvPicPr>
          <p:nvPr/>
        </p:nvPicPr>
        <p:blipFill>
          <a:blip r:embed="rId2"/>
          <a:srcRect/>
          <a:stretch>
            <a:fillRect/>
          </a:stretch>
        </p:blipFill>
        <p:spPr>
          <a:xfrm>
            <a:off x="5148649" y="4275436"/>
            <a:ext cx="2314832" cy="220774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8517201"/>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Lord Reed</a:t>
            </a:r>
          </a:p>
        </p:txBody>
      </p:sp>
      <p:sp>
        <p:nvSpPr>
          <p:cNvPr id="3" name="Content Placeholder 2"/>
          <p:cNvSpPr>
            <a:spLocks noGrp="1"/>
          </p:cNvSpPr>
          <p:nvPr>
            <p:ph sz="half" idx="1"/>
          </p:nvPr>
        </p:nvSpPr>
        <p:spPr>
          <a:xfrm>
            <a:off x="607916" y="1194486"/>
            <a:ext cx="8078883" cy="4931677"/>
          </a:xfrm>
        </p:spPr>
        <p:txBody>
          <a:bodyPr/>
          <a:lstStyle/>
          <a:p>
            <a:endParaRPr lang="en-GB"/>
          </a:p>
          <a:p>
            <a:r>
              <a:rPr lang="en-GB"/>
              <a:t>‘</a:t>
            </a:r>
            <a:r>
              <a:rPr lang="en-GB" i="1"/>
              <a:t>Withdrawal under article 50EU alters the application of the 1972 Act, but is not inconsistent with it. The application of the 1972 Act after a withdrawal agreement has entered into force (or the applicable time limit has expired) is the same as it was before the Treaty of Accession entered into force.’</a:t>
            </a:r>
          </a:p>
          <a:p>
            <a:endParaRPr lang="en-GB"/>
          </a:p>
          <a:p>
            <a:r>
              <a:rPr lang="en-GB"/>
              <a:t>(Lord Reed at [204])</a:t>
            </a:r>
          </a:p>
          <a:p>
            <a:endParaRPr lang="en-GB"/>
          </a:p>
          <a:p>
            <a:r>
              <a:rPr lang="en-GB"/>
              <a:t>Treaty of Lisbon in the European Union  (Amendment )Act 2008 included Treaty of Lisbon (and Article 50) to the list of treaties included within Section 1(2) of the European Communities Act 1972.</a:t>
            </a:r>
          </a:p>
          <a:p>
            <a:endParaRPr lang="en-GB"/>
          </a:p>
          <a:p>
            <a:r>
              <a:rPr lang="en-GB"/>
              <a:t>‘</a:t>
            </a:r>
            <a:r>
              <a:rPr lang="en-GB" i="1"/>
              <a:t>If Parliament chooses to give domestic effect to a Treaty containing a power of termination, it does not follow that Parliament must have stripped the Crown of its authority to exercise that power.’ </a:t>
            </a:r>
            <a:r>
              <a:rPr lang="en-GB"/>
              <a:t>(Lord Reed at [204])</a:t>
            </a:r>
          </a:p>
          <a:p>
            <a:endParaRPr lang="en-GB"/>
          </a:p>
        </p:txBody>
      </p:sp>
    </p:spTree>
    <p:extLst>
      <p:ext uri="{BB962C8B-B14F-4D97-AF65-F5344CB8AC3E}">
        <p14:creationId xmlns:p14="http://schemas.microsoft.com/office/powerpoint/2010/main" val="177229636"/>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Withdrawal Agreement: The End in Sight?</a:t>
            </a:r>
          </a:p>
        </p:txBody>
      </p:sp>
      <p:sp>
        <p:nvSpPr>
          <p:cNvPr id="3" name="Content Placeholder 2"/>
          <p:cNvSpPr>
            <a:spLocks noGrp="1"/>
          </p:cNvSpPr>
          <p:nvPr>
            <p:ph sz="half" idx="1"/>
          </p:nvPr>
        </p:nvSpPr>
        <p:spPr>
          <a:xfrm>
            <a:off x="607916" y="1095632"/>
            <a:ext cx="8078883" cy="5030531"/>
          </a:xfrm>
        </p:spPr>
        <p:txBody>
          <a:bodyPr>
            <a:normAutofit/>
          </a:bodyPr>
          <a:lstStyle/>
          <a:p>
            <a:pPr marL="285750" indent="-285750">
              <a:buFont typeface="Wingdings" panose="05000000000000000000" pitchFamily="2" charset="2"/>
              <a:buChar char="Ø"/>
            </a:pPr>
            <a:r>
              <a:rPr lang="en-US" sz="1600"/>
              <a:t>ECA Repealed: Section 1</a:t>
            </a:r>
          </a:p>
          <a:p>
            <a:pPr marL="285750" indent="-285750">
              <a:buFont typeface="Wingdings" panose="05000000000000000000" pitchFamily="2" charset="2"/>
              <a:buChar char="Ø"/>
            </a:pPr>
            <a:endParaRPr lang="en-US" sz="1600"/>
          </a:p>
          <a:p>
            <a:pPr marL="285750" indent="-285750">
              <a:buFont typeface="Wingdings" panose="05000000000000000000" pitchFamily="2" charset="2"/>
              <a:buChar char="Ø"/>
            </a:pPr>
            <a:r>
              <a:rPr lang="en-US" sz="1600"/>
              <a:t>‘Exit Day’ Defined: Section 20(1) (subject to Section 20(4))</a:t>
            </a:r>
          </a:p>
          <a:p>
            <a:pPr marL="285750" indent="-285750">
              <a:buFont typeface="Wingdings" panose="05000000000000000000" pitchFamily="2" charset="2"/>
              <a:buChar char="Ø"/>
            </a:pPr>
            <a:endParaRPr lang="en-US" sz="1600"/>
          </a:p>
          <a:p>
            <a:pPr marL="285750" indent="-285750">
              <a:buFont typeface="Wingdings" panose="05000000000000000000" pitchFamily="2" charset="2"/>
              <a:buChar char="Ø"/>
            </a:pPr>
            <a:r>
              <a:rPr lang="en-US" sz="1600"/>
              <a:t>End to supremacy of EU Law (section 5)?</a:t>
            </a:r>
          </a:p>
          <a:p>
            <a:pPr marL="285750" indent="-285750">
              <a:buFont typeface="Wingdings" panose="05000000000000000000" pitchFamily="2" charset="2"/>
              <a:buChar char="Ø"/>
            </a:pPr>
            <a:endParaRPr lang="en-US" sz="1600"/>
          </a:p>
          <a:p>
            <a:pPr marL="285750" indent="-285750">
              <a:buFont typeface="Wingdings" panose="05000000000000000000" pitchFamily="2" charset="2"/>
              <a:buChar char="Ø"/>
            </a:pPr>
            <a:r>
              <a:rPr lang="en-US" sz="1600"/>
              <a:t>Future CJEU decisions not binding on English Courts.</a:t>
            </a:r>
          </a:p>
          <a:p>
            <a:pPr marL="285750" indent="-285750">
              <a:buFont typeface="Wingdings" panose="05000000000000000000" pitchFamily="2" charset="2"/>
              <a:buChar char="Ø"/>
            </a:pPr>
            <a:endParaRPr lang="en-US" sz="1600"/>
          </a:p>
          <a:p>
            <a:pPr marL="285750" indent="-285750">
              <a:buFont typeface="Wingdings" panose="05000000000000000000" pitchFamily="2" charset="2"/>
              <a:buChar char="Ø"/>
            </a:pPr>
            <a:r>
              <a:rPr lang="en-US" sz="1600"/>
              <a:t>No references – section 6(1)(b)</a:t>
            </a:r>
          </a:p>
          <a:p>
            <a:pPr marL="285750" indent="-285750">
              <a:buFont typeface="Wingdings" panose="05000000000000000000" pitchFamily="2" charset="2"/>
              <a:buChar char="Ø"/>
            </a:pPr>
            <a:endParaRPr lang="en-US" sz="1600"/>
          </a:p>
          <a:p>
            <a:pPr marL="285750" indent="-285750">
              <a:buFont typeface="Wingdings" panose="05000000000000000000" pitchFamily="2" charset="2"/>
              <a:buChar char="Ø"/>
            </a:pPr>
            <a:r>
              <a:rPr lang="en-US" sz="1600"/>
              <a:t>Directives – end of direct effect on Exit Day (section 4(2)(b))</a:t>
            </a:r>
          </a:p>
          <a:p>
            <a:endParaRPr lang="en-US" sz="1600"/>
          </a:p>
          <a:p>
            <a:pPr marL="285750" indent="-285750">
              <a:buFont typeface="Wingdings" panose="05000000000000000000" pitchFamily="2" charset="2"/>
              <a:buChar char="Ø"/>
            </a:pPr>
            <a:r>
              <a:rPr lang="en-US" sz="1600"/>
              <a:t>Validity Challenges</a:t>
            </a:r>
          </a:p>
          <a:p>
            <a:pPr marL="285750" indent="-285750">
              <a:buFont typeface="Wingdings" panose="05000000000000000000" pitchFamily="2" charset="2"/>
              <a:buChar char="Ø"/>
            </a:pPr>
            <a:endParaRPr lang="en-US" sz="1600"/>
          </a:p>
          <a:p>
            <a:pPr marL="285750" indent="-285750">
              <a:buFont typeface="Wingdings" panose="05000000000000000000" pitchFamily="2" charset="2"/>
              <a:buChar char="Ø"/>
            </a:pPr>
            <a:r>
              <a:rPr lang="en-US" sz="1600"/>
              <a:t>End to Francovich Damages</a:t>
            </a:r>
          </a:p>
          <a:p>
            <a:endParaRPr lang="en-US" sz="1600"/>
          </a:p>
          <a:p>
            <a:endParaRPr lang="en-US" sz="1600"/>
          </a:p>
        </p:txBody>
      </p:sp>
    </p:spTree>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‘Freeze Frame’</a:t>
            </a:r>
          </a:p>
        </p:txBody>
      </p:sp>
      <p:sp>
        <p:nvSpPr>
          <p:cNvPr id="3" name="Content Placeholder 2"/>
          <p:cNvSpPr>
            <a:spLocks noGrp="1"/>
          </p:cNvSpPr>
          <p:nvPr>
            <p:ph sz="half" idx="1"/>
          </p:nvPr>
        </p:nvSpPr>
        <p:spPr>
          <a:xfrm>
            <a:off x="607916" y="1062682"/>
            <a:ext cx="3939369" cy="5063482"/>
          </a:xfrm>
        </p:spPr>
        <p:txBody>
          <a:bodyPr>
            <a:normAutofit/>
          </a:bodyPr>
          <a:lstStyle/>
          <a:p>
            <a:endParaRPr lang="en-US"/>
          </a:p>
          <a:p>
            <a:pPr marL="285750" indent="-285750">
              <a:buFont typeface="Wingdings" panose="05000000000000000000" pitchFamily="2" charset="2"/>
              <a:buChar char="Ø"/>
              <a:tabLst>
                <a:tab pos="3673475" algn="l"/>
              </a:tabLst>
            </a:pPr>
            <a:r>
              <a:rPr lang="en-US"/>
              <a:t>EU Law still ‘supreme’ after exit day in relation to any rule of law passed before exit day (section 5(2)) and modifications thereto (section 5(3)). Section 5(3) is rather vague.</a:t>
            </a:r>
          </a:p>
          <a:p>
            <a:pPr>
              <a:tabLst>
                <a:tab pos="3673475" algn="l"/>
              </a:tabLst>
            </a:pPr>
            <a:endParaRPr lang="en-US"/>
          </a:p>
          <a:p>
            <a:pPr marL="285750" indent="-285750">
              <a:buFont typeface="Wingdings" panose="05000000000000000000" pitchFamily="2" charset="2"/>
              <a:buChar char="Ø"/>
              <a:tabLst>
                <a:tab pos="3673475" algn="l"/>
              </a:tabLst>
            </a:pPr>
            <a:r>
              <a:rPr lang="en-US"/>
              <a:t>CJEU Jurisprudence: </a:t>
            </a:r>
            <a:r>
              <a:rPr lang="en-US" u="sng"/>
              <a:t>Past </a:t>
            </a:r>
            <a:r>
              <a:rPr lang="en-US"/>
              <a:t>CJEU/ECJ decisions are binding (albeit not for SC and HCJ)</a:t>
            </a:r>
          </a:p>
          <a:p>
            <a:pPr marL="285750" indent="-285750">
              <a:buFont typeface="Wingdings" panose="05000000000000000000" pitchFamily="2" charset="2"/>
              <a:buChar char="Ø"/>
              <a:tabLst>
                <a:tab pos="3673475" algn="l"/>
              </a:tabLst>
            </a:pPr>
            <a:endParaRPr lang="en-US"/>
          </a:p>
          <a:p>
            <a:pPr marL="285750" indent="-285750">
              <a:buFont typeface="Wingdings" panose="05000000000000000000" pitchFamily="2" charset="2"/>
              <a:buChar char="Ø"/>
              <a:tabLst>
                <a:tab pos="3673475" algn="l"/>
              </a:tabLst>
            </a:pPr>
            <a:r>
              <a:rPr lang="en-US"/>
              <a:t>SC and HCJ tests apply.</a:t>
            </a:r>
          </a:p>
          <a:p>
            <a:pPr marL="285750" indent="-285750">
              <a:buFont typeface="Wingdings" panose="05000000000000000000" pitchFamily="2" charset="2"/>
              <a:buChar char="Ø"/>
              <a:tabLst>
                <a:tab pos="3673475" algn="l"/>
              </a:tabLst>
            </a:pPr>
            <a:endParaRPr lang="en-US"/>
          </a:p>
          <a:p>
            <a:pPr marL="285750" indent="-285750">
              <a:buFont typeface="Wingdings" panose="05000000000000000000" pitchFamily="2" charset="2"/>
              <a:buChar char="Ø"/>
              <a:tabLst>
                <a:tab pos="3673475" algn="l"/>
              </a:tabLst>
            </a:pPr>
            <a:r>
              <a:rPr lang="en-US"/>
              <a:t>May have regard to CJEU jurisprudence after Exit Day ‘so far as relevant’ (section 6(2)).</a:t>
            </a:r>
          </a:p>
          <a:p>
            <a:pPr>
              <a:tabLst>
                <a:tab pos="3673475" algn="l"/>
              </a:tabLst>
            </a:pPr>
            <a:endParaRPr lang="en-US"/>
          </a:p>
          <a:p>
            <a:pPr marL="285750" indent="-285750">
              <a:buFont typeface="Wingdings" panose="05000000000000000000" pitchFamily="2" charset="2"/>
              <a:buChar char="Ø"/>
              <a:tabLst>
                <a:tab pos="3673475" algn="l"/>
              </a:tabLst>
            </a:pPr>
            <a:r>
              <a:rPr lang="en-US"/>
              <a:t>Some aspects of the Act are in need of very careful interpretation: Section 4(1) of the Act preserves many fundamental EU Treaty rights.</a:t>
            </a:r>
          </a:p>
          <a:p>
            <a:pPr>
              <a:tabLst>
                <a:tab pos="3673475" algn="l"/>
              </a:tabLst>
            </a:pPr>
            <a:endParaRPr lang="en-US"/>
          </a:p>
          <a:p>
            <a:pPr marL="285750" indent="-285750">
              <a:buFont typeface="Wingdings" panose="05000000000000000000" pitchFamily="2" charset="2"/>
              <a:buChar char="Ø"/>
              <a:tabLst>
                <a:tab pos="3673475" algn="l"/>
              </a:tabLst>
            </a:pPr>
            <a:r>
              <a:rPr lang="en-US"/>
              <a:t>Section 8 pressure valve</a:t>
            </a:r>
          </a:p>
          <a:p>
            <a:pPr marL="285750" indent="-285750">
              <a:buFont typeface="Wingdings" panose="05000000000000000000" pitchFamily="2" charset="2"/>
              <a:buChar char="Ø"/>
            </a:pPr>
            <a:endParaRPr lang="en-US"/>
          </a:p>
          <a:p>
            <a:endParaRPr lang="en-US"/>
          </a:p>
          <a:p>
            <a:pPr marL="285750" indent="-285750">
              <a:buFont typeface="Arial" panose="020B0604020202020204" pitchFamily="34" charset="0"/>
              <a:buChar char="•"/>
            </a:pPr>
            <a:endParaRPr lang="en-US"/>
          </a:p>
        </p:txBody>
      </p:sp>
      <p:pic>
        <p:nvPicPr>
          <p:cNvPr id="4" name="Picture 3"/>
          <p:cNvPicPr>
            <a:picLocks noChangeAspect="1"/>
          </p:cNvPicPr>
          <p:nvPr/>
        </p:nvPicPr>
        <p:blipFill>
          <a:blip r:embed="rId2"/>
          <a:srcRect/>
          <a:stretch>
            <a:fillRect/>
          </a:stretch>
        </p:blipFill>
        <p:spPr>
          <a:xfrm>
            <a:off x="4753233" y="1907444"/>
            <a:ext cx="4250724" cy="4048125"/>
          </a:xfrm>
          <a:prstGeom prst="rect">
            <a:avLst/>
          </a:prstGeom>
        </p:spPr>
      </p:pic>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080E6-2375-C84C-9FFA-D42928E27E08}"/>
              </a:ext>
            </a:extLst>
          </p:cNvPr>
          <p:cNvSpPr>
            <a:spLocks noGrp="1"/>
          </p:cNvSpPr>
          <p:nvPr>
            <p:ph type="title"/>
          </p:nvPr>
        </p:nvSpPr>
        <p:spPr/>
        <p:txBody>
          <a:bodyPr/>
          <a:lstStyle/>
          <a:p>
            <a:r>
              <a:rPr lang="en-US"/>
              <a:t>Cross-Border Litigation within Europe</a:t>
            </a:r>
          </a:p>
        </p:txBody>
      </p:sp>
      <p:sp>
        <p:nvSpPr>
          <p:cNvPr id="3" name="Content Placeholder 2">
            <a:extLst>
              <a:ext uri="{FF2B5EF4-FFF2-40B4-BE49-F238E27FC236}">
                <a16:creationId xmlns:a16="http://schemas.microsoft.com/office/drawing/2014/main" id="{1B9290EE-158F-2B49-83FF-2C1089CDA72D}"/>
              </a:ext>
            </a:extLst>
          </p:cNvPr>
          <p:cNvSpPr>
            <a:spLocks noGrp="1"/>
          </p:cNvSpPr>
          <p:nvPr>
            <p:ph sz="half" idx="1"/>
          </p:nvPr>
        </p:nvSpPr>
        <p:spPr/>
        <p:txBody>
          <a:bodyPr>
            <a:normAutofit/>
          </a:bodyPr>
          <a:lstStyle/>
          <a:p>
            <a:pPr marL="342900" indent="-342900">
              <a:buFont typeface="Arial" panose="020B0604020202020204" pitchFamily="34" charset="0"/>
              <a:buChar char="•"/>
            </a:pPr>
            <a:r>
              <a:rPr lang="en-US" sz="2400"/>
              <a:t>EU legislation directly applicable</a:t>
            </a:r>
          </a:p>
          <a:p>
            <a:pPr marL="342900" indent="-342900">
              <a:buFont typeface="Arial" panose="020B0604020202020204" pitchFamily="34" charset="0"/>
              <a:buChar char="•"/>
            </a:pPr>
            <a:r>
              <a:rPr lang="en-US" sz="2400"/>
              <a:t>Jurisdiction and recognition/enforcement of judgments: Recast Brussels Regulation (EU) and Lugano Convention (Iceland, Norway, Switzerland)</a:t>
            </a:r>
          </a:p>
          <a:p>
            <a:pPr marL="342900" indent="-342900">
              <a:buFont typeface="Arial" panose="020B0604020202020204" pitchFamily="34" charset="0"/>
              <a:buChar char="•"/>
            </a:pPr>
            <a:r>
              <a:rPr lang="en-US" sz="2400"/>
              <a:t>Choice of law: Rome I (contractual obligations) and Rome II (non-contractual obligations)</a:t>
            </a:r>
          </a:p>
          <a:p>
            <a:pPr marL="342900" indent="-342900">
              <a:buFont typeface="Arial" panose="020B0604020202020204" pitchFamily="34" charset="0"/>
              <a:buChar char="•"/>
            </a:pPr>
            <a:r>
              <a:rPr lang="en-US" sz="2400"/>
              <a:t>Insolvency Regulation</a:t>
            </a:r>
          </a:p>
          <a:p>
            <a:pPr marL="342900" indent="-342900">
              <a:buFont typeface="Arial" panose="020B0604020202020204" pitchFamily="34" charset="0"/>
              <a:buChar char="•"/>
            </a:pPr>
            <a:r>
              <a:rPr lang="en-US" sz="2400"/>
              <a:t>Service Regulation and Evidence Regulation</a:t>
            </a:r>
          </a:p>
        </p:txBody>
      </p:sp>
    </p:spTree>
    <p:extLst>
      <p:ext uri="{BB962C8B-B14F-4D97-AF65-F5344CB8AC3E}">
        <p14:creationId xmlns:p14="http://schemas.microsoft.com/office/powerpoint/2010/main" val="21226754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tint val="100000"/>
                <a:shade val="100000"/>
                <a:satMod val="130000"/>
              </a:schemeClr>
            </a:gs>
            <a:gs pos="100000">
              <a:schemeClr val="phClr">
                <a:tint val="50000"/>
                <a:shade val="100000"/>
                <a:satMod val="350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Uigh" typeface="Microsoft Uighur"/>
        <a:font script="Beng" typeface="Vrinda"/>
        <a:font script="Thai" typeface="Angsana New"/>
        <a:font script="Mlym" typeface="Kartika"/>
        <a:font script="Yiii" typeface="Microsoft Yi Baiti"/>
        <a:font script="Cher" typeface="Plantagenet Cherokee"/>
        <a:font script="Orya" typeface="Kalinga"/>
        <a:font script="Geor" typeface="Sylfaen"/>
        <a:font script="Gujr" typeface="Shruti"/>
        <a:font script="Viet" typeface="Times New Roman"/>
        <a:font script="Arab" typeface="Times New Roman"/>
        <a:font script="Hebr" typeface="Times New Roman"/>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MoolBoran"/>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ajorFont>
      <a:minorFont>
        <a:latin typeface="Calibri"/>
        <a:ea typeface=""/>
        <a:cs typeface=""/>
        <a:font script="Uigh" typeface="Microsoft Uighur"/>
        <a:font script="Beng" typeface="Vrinda"/>
        <a:font script="Thai" typeface="Cordia New"/>
        <a:font script="Mlym" typeface="Kartika"/>
        <a:font script="Yiii" typeface="Microsoft Yi Baiti"/>
        <a:font script="Cher" typeface="Plantagenet Cherokee"/>
        <a:font script="Orya" typeface="Kalinga"/>
        <a:font script="Geor" typeface="Sylfaen"/>
        <a:font script="Gujr" typeface="Shruti"/>
        <a:font script="Viet" typeface="Arial"/>
        <a:font script="Arab" typeface="Arial"/>
        <a:font script="Hebr" typeface="Arial"/>
        <a:font script="Telu" typeface="Gautami"/>
        <a:font script="Ethi" typeface="Nyala"/>
        <a:font script="Jpan" typeface="ＭＳ Ｐゴシック"/>
        <a:font script="Sinh" typeface="Iskoola Pota"/>
        <a:font script="Taml" typeface="Latha"/>
        <a:font script="Deva" typeface="Mangal"/>
        <a:font script="Knda" typeface="Tunga"/>
        <a:font script="Tibt" typeface="Microsoft Himalaya"/>
        <a:font script="Khmr" typeface="DaunPenh"/>
        <a:font script="Hant" typeface="新細明體"/>
        <a:font script="Laoo" typeface="DokChampa"/>
        <a:font script="Mong" typeface="Mongolian Baiti"/>
        <a:font script="Hans" typeface="宋体"/>
        <a:font script="Guru" typeface="Raavi"/>
        <a:font script="Thaa" typeface="MV Boli"/>
        <a:font script="Cans" typeface="Euphemia"/>
        <a:font script="Hang" typeface="맑은 고딕"/>
        <a:font script="Syrc" typeface="Estrangelo Edess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tileRect/>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tileRect/>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tileRect/>
        </a:gradFill>
        <a:gradFill rotWithShape="1">
          <a:gsLst>
            <a:gs pos="0">
              <a:schemeClr val="phClr">
                <a:tint val="80000"/>
                <a:satMod val="300000"/>
              </a:schemeClr>
            </a:gs>
            <a:gs pos="100000">
              <a:schemeClr val="phClr">
                <a:shade val="30000"/>
                <a:satMod val="2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Angles</Template>
  <TotalTime>0</TotalTime>
  <Words>1671</Words>
  <Application>Microsoft Office PowerPoint</Application>
  <PresentationFormat>On-screen Show (4:3)</PresentationFormat>
  <Paragraphs>152</Paragraphs>
  <Slides>18</Slides>
  <Notes>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Georgia</vt:lpstr>
      <vt:lpstr>Wingdings</vt:lpstr>
      <vt:lpstr>Office Theme</vt:lpstr>
      <vt:lpstr>BREXIT</vt:lpstr>
      <vt:lpstr>Voluntarily Accepted</vt:lpstr>
      <vt:lpstr>Voluntarily Rescinded</vt:lpstr>
      <vt:lpstr>Royal Prerogative: Miller</vt:lpstr>
      <vt:lpstr>FINNIS’ POSITION</vt:lpstr>
      <vt:lpstr>Lord Reed</vt:lpstr>
      <vt:lpstr>Withdrawal Agreement: The End in Sight?</vt:lpstr>
      <vt:lpstr>‘Freeze Frame’</vt:lpstr>
      <vt:lpstr>Cross-Border Litigation within Europe</vt:lpstr>
      <vt:lpstr>Post-Brexit – Withdrawal Agreement</vt:lpstr>
      <vt:lpstr>Post-Brexit – Withdrawal Agreement</vt:lpstr>
      <vt:lpstr>Beyond Transition?</vt:lpstr>
      <vt:lpstr>“No Deal” Brexit</vt:lpstr>
      <vt:lpstr>“No Deal” Brexit</vt:lpstr>
      <vt:lpstr>“No Deal” Brexit</vt:lpstr>
      <vt:lpstr>“No Deal” Brexit – Implications</vt:lpstr>
      <vt:lpstr>“No Deal” Brexit - Implications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BREXIT</dc:title>
  <dc:creator>Jo Davies</dc:creator>
  <cp:lastModifiedBy>Jo Davies</cp:lastModifiedBy>
  <cp:revision>2</cp:revision>
  <cp:lastPrinted>2018-11-14T10:52:03Z</cp:lastPrinted>
  <dcterms:created xsi:type="dcterms:W3CDTF">2018-11-14T10:52:03Z</dcterms:created>
  <dcterms:modified xsi:type="dcterms:W3CDTF">2018-11-14T11:39:24Z</dcterms:modified>
</cp:coreProperties>
</file>