
<file path=[Content_Types].xml><?xml version="1.0" encoding="utf-8"?>
<Types xmlns="http://schemas.openxmlformats.org/package/2006/content-types">
  <Override PartName="/docProps/core.xml" ContentType="application/vnd.openxmlformats-package.core-properties+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14.xml" ContentType="application/vnd.openxmlformats-officedocument.presentationml.slideLayout+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Default Extension="jpeg" ContentType="image/jpeg"/>
  <Default Extension="rels" ContentType="application/vnd.openxmlformats-package.relationships+xml"/>
  <Default Extension="xml" ContentType="application/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4"/>
  </p:notesMasterIdLst>
  <p:sldIdLst>
    <p:sldId id="256" r:id="rId2"/>
    <p:sldId id="264" r:id="rId3"/>
    <p:sldId id="257" r:id="rId4"/>
    <p:sldId id="258" r:id="rId5"/>
    <p:sldId id="259" r:id="rId6"/>
    <p:sldId id="260" r:id="rId7"/>
    <p:sldId id="261" r:id="rId8"/>
    <p:sldId id="265" r:id="rId9"/>
    <p:sldId id="266" r:id="rId10"/>
    <p:sldId id="267" r:id="rId11"/>
    <p:sldId id="269" r:id="rId12"/>
    <p:sldId id="270" r:id="rId13"/>
    <p:sldId id="271" r:id="rId14"/>
    <p:sldId id="272" r:id="rId15"/>
    <p:sldId id="273" r:id="rId16"/>
    <p:sldId id="274" r:id="rId17"/>
    <p:sldId id="275" r:id="rId18"/>
    <p:sldId id="276" r:id="rId19"/>
    <p:sldId id="277" r:id="rId20"/>
    <p:sldId id="262" r:id="rId21"/>
    <p:sldId id="263" r:id="rId22"/>
    <p:sldId id="268" r:id="rId2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7" d="100"/>
          <a:sy n="67" d="100"/>
        </p:scale>
        <p:origin x="-216" y="-72"/>
      </p:cViewPr>
      <p:guideLst>
        <p:guide orient="horz" pos="2160"/>
        <p:guide pos="384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2" Type="http://schemas.openxmlformats.org/officeDocument/2006/relationships/slide" Target="slides/slide1.xml" />
  <Relationship Id="rId3" Type="http://schemas.openxmlformats.org/officeDocument/2006/relationships/slide" Target="slides/slide2.xml" />
  <Relationship Id="rId4" Type="http://schemas.openxmlformats.org/officeDocument/2006/relationships/slide" Target="slides/slide3.xml" />
  <Relationship Id="rId5" Type="http://schemas.openxmlformats.org/officeDocument/2006/relationships/slide" Target="slides/slide4.xml" />
  <Relationship Id="rId6" Type="http://schemas.openxmlformats.org/officeDocument/2006/relationships/slide" Target="slides/slide5.xml" />
  <Relationship Id="rId7" Type="http://schemas.openxmlformats.org/officeDocument/2006/relationships/slide" Target="slides/slide6.xml" />
  <Relationship Id="rId8" Type="http://schemas.openxmlformats.org/officeDocument/2006/relationships/slide" Target="slides/slide7.xml" />
  <Relationship Id="rId9" Type="http://schemas.openxmlformats.org/officeDocument/2006/relationships/slide" Target="slides/slide8.xml" />
  <Relationship Id="rId10" Type="http://schemas.openxmlformats.org/officeDocument/2006/relationships/slide" Target="slides/slide9.xml" />
  <Relationship Id="rId11" Type="http://schemas.openxmlformats.org/officeDocument/2006/relationships/slide" Target="slides/slide10.xml" />
  <Relationship Id="rId12" Type="http://schemas.openxmlformats.org/officeDocument/2006/relationships/slide" Target="slides/slide11.xml" />
  <Relationship Id="rId13" Type="http://schemas.openxmlformats.org/officeDocument/2006/relationships/slide" Target="slides/slide12.xml" />
  <Relationship Id="rId14" Type="http://schemas.openxmlformats.org/officeDocument/2006/relationships/slide" Target="slides/slide13.xml" />
  <Relationship Id="rId15" Type="http://schemas.openxmlformats.org/officeDocument/2006/relationships/slide" Target="slides/slide14.xml" />
  <Relationship Id="rId16" Type="http://schemas.openxmlformats.org/officeDocument/2006/relationships/slide" Target="slides/slide15.xml" />
  <Relationship Id="rId17" Type="http://schemas.openxmlformats.org/officeDocument/2006/relationships/slide" Target="slides/slide16.xml" />
  <Relationship Id="rId18" Type="http://schemas.openxmlformats.org/officeDocument/2006/relationships/slide" Target="slides/slide17.xml" />
  <Relationship Id="rId19" Type="http://schemas.openxmlformats.org/officeDocument/2006/relationships/slide" Target="slides/slide18.xml" />
  <Relationship Id="rId20" Type="http://schemas.openxmlformats.org/officeDocument/2006/relationships/slide" Target="slides/slide19.xml" />
  <Relationship Id="rId21" Type="http://schemas.openxmlformats.org/officeDocument/2006/relationships/slide" Target="slides/slide20.xml" />
  <Relationship Id="rId22" Type="http://schemas.openxmlformats.org/officeDocument/2006/relationships/slide" Target="slides/slide21.xml" />
  <Relationship Id="rId23" Type="http://schemas.openxmlformats.org/officeDocument/2006/relationships/slide" Target="slides/slide22.xml" />
  <Relationship Id="rId26" Type="http://schemas.openxmlformats.org/officeDocument/2006/relationships/viewProps" Target="viewProps.xml" />
  <Relationship Id="rId25" Type="http://schemas.openxmlformats.org/officeDocument/2006/relationships/presProps" Target="presProps.xml" />
  <Relationship Id="rId1" Type="http://schemas.openxmlformats.org/officeDocument/2006/relationships/slideMaster" Target="slideMasters/slideMaster1.xml" />
  <Relationship Id="rId24" Type="http://schemas.openxmlformats.org/officeDocument/2006/relationships/notesMaster" Target="notesMasters/notesMaster1.xml" />
  <Relationship Id="rId28" Type="http://schemas.openxmlformats.org/officeDocument/2006/relationships/tableStyles" Target="tableStyles.xml" />
  <Relationship Id="rId27" Type="http://schemas.openxmlformats.org/officeDocument/2006/relationships/theme" Target="theme/theme1.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39DE68A-5685-4E95-9E22-C53F6B7843E8}" type="datetimeFigureOut">
              <a:rPr lang="en-GB" smtClean="0"/>
              <a:t>22/02/2016</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A8F29D15-BE18-40DF-B3E2-A4CEEA51A193}" type="slidenum">
              <a:rPr lang="en-GB" smtClean="0"/>
              <a:t>‹#›</a:t>
            </a:fld>
            <a:endParaRPr lang="en-GB"/>
          </a:p>
        </p:txBody>
      </p:sp>
    </p:spTree>
    <p:extLst>
      <p:ext uri="{BB962C8B-B14F-4D97-AF65-F5344CB8AC3E}">
        <p14:creationId xmlns:p14="http://schemas.microsoft.com/office/powerpoint/2010/main" val="1531596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22.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8F29D15-BE18-40DF-B3E2-A4CEEA51A193}" type="slidenum">
              <a:rPr lang="en-GB" smtClean="0"/>
              <a:t>22</a:t>
            </a:fld>
            <a:endParaRPr lang="en-GB"/>
          </a:p>
        </p:txBody>
      </p:sp>
    </p:spTree>
    <p:extLst>
      <p:ext uri="{BB962C8B-B14F-4D97-AF65-F5344CB8AC3E}">
        <p14:creationId xmlns:p14="http://schemas.microsoft.com/office/powerpoint/2010/main" val="326715758"/>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DFF06E-4A63-4711-A497-20817373E1CE}"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3281239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46F51F-7DDD-4258-AF0C-B8ADD1EF3FA3}"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3286332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520677-CA7E-4797-AE58-726CEB10E519}"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31016C-3703-43CD-BB81-A5BE866FB2F5}"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94654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63F65173-FBD3-4EBA-A6C9-166BD61908EA}"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1398294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D960FA7-DE42-4230-8228-9104EB13F772}"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31016C-3703-43CD-BB81-A5BE866FB2F5}"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2837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D02D67E-E9C2-47BF-AFD3-6AF3525E1616}"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643146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240ABA-3487-47FA-9BA7-79A78E3928B6}"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1533272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5879A8-1F39-467C-90E3-9143B41C4B82}"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2792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9B6AD74-3BB5-4F4F-84F7-11BD388B0078}"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137171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C639D6-B15B-4A43-A765-4B549B731621}" type="datetime1">
              <a:rPr lang="en-GB" smtClean="0"/>
              <a:t>22/02/2016</a:t>
            </a:fld>
            <a:endParaRPr lang="en-GB"/>
          </a:p>
        </p:txBody>
      </p:sp>
      <p:sp>
        <p:nvSpPr>
          <p:cNvPr id="5" name="Footer Placeholder 4"/>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3538393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B0F4893-CE12-4866-B3E1-E2F3B5664286}"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1270186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6EC8D9-34F5-4D7E-950D-C510B971768C}" type="datetime1">
              <a:rPr lang="en-GB" smtClean="0"/>
              <a:t>22/02/2016</a:t>
            </a:fld>
            <a:endParaRPr lang="en-GB"/>
          </a:p>
        </p:txBody>
      </p:sp>
      <p:sp>
        <p:nvSpPr>
          <p:cNvPr id="8" name="Footer Placeholder 7"/>
          <p:cNvSpPr>
            <a:spLocks noGrp="1"/>
          </p:cNvSpPr>
          <p:nvPr>
            <p:ph type="ftr" sz="quarter" idx="11"/>
          </p:nvPr>
        </p:nvSpPr>
        <p:spPr/>
        <p:txBody>
          <a:bodyPr/>
          <a:lstStyle/>
          <a:p>
            <a:r>
              <a:rPr lang="en-GB" smtClean="0"/>
              <a:t>P McGrath Q,.C.  Essex Court Chambers October 2015</a:t>
            </a:r>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4116105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7EEC5B2-0682-4399-B394-B194839E44BC}" type="datetime1">
              <a:rPr lang="en-GB" smtClean="0"/>
              <a:t>22/02/2016</a:t>
            </a:fld>
            <a:endParaRPr lang="en-GB"/>
          </a:p>
        </p:txBody>
      </p:sp>
      <p:sp>
        <p:nvSpPr>
          <p:cNvPr id="4" name="Footer Placeholder 3"/>
          <p:cNvSpPr>
            <a:spLocks noGrp="1"/>
          </p:cNvSpPr>
          <p:nvPr>
            <p:ph type="ftr" sz="quarter" idx="11"/>
          </p:nvPr>
        </p:nvSpPr>
        <p:spPr/>
        <p:txBody>
          <a:bodyPr/>
          <a:lstStyle/>
          <a:p>
            <a:r>
              <a:rPr lang="en-GB" smtClean="0"/>
              <a:t>P McGrath Q,.C.  Essex Court Chambers October 2015</a:t>
            </a:r>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758633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1023D-5B3F-4C11-BF1B-3AB859DC050F}" type="datetime1">
              <a:rPr lang="en-GB" smtClean="0"/>
              <a:t>22/02/2016</a:t>
            </a:fld>
            <a:endParaRPr lang="en-GB"/>
          </a:p>
        </p:txBody>
      </p:sp>
      <p:sp>
        <p:nvSpPr>
          <p:cNvPr id="3" name="Footer Placeholder 2"/>
          <p:cNvSpPr>
            <a:spLocks noGrp="1"/>
          </p:cNvSpPr>
          <p:nvPr>
            <p:ph type="ftr" sz="quarter" idx="11"/>
          </p:nvPr>
        </p:nvSpPr>
        <p:spPr/>
        <p:txBody>
          <a:bodyPr/>
          <a:lstStyle/>
          <a:p>
            <a:r>
              <a:rPr lang="en-GB" smtClean="0"/>
              <a:t>P McGrath Q,.C.  Essex Court Chambers October 2015</a:t>
            </a:r>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504015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77E2CB-7CC5-4D27-85D2-B1E3C26CC1D9}"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34827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6A4AD5-79B9-464B-9BB3-CCECE0D66699}" type="datetime1">
              <a:rPr lang="en-GB" smtClean="0"/>
              <a:t>22/02/2016</a:t>
            </a:fld>
            <a:endParaRPr lang="en-GB"/>
          </a:p>
        </p:txBody>
      </p:sp>
      <p:sp>
        <p:nvSpPr>
          <p:cNvPr id="6" name="Footer Placeholder 5"/>
          <p:cNvSpPr>
            <a:spLocks noGrp="1"/>
          </p:cNvSpPr>
          <p:nvPr>
            <p:ph type="ftr" sz="quarter" idx="11"/>
          </p:nvPr>
        </p:nvSpPr>
        <p:spPr/>
        <p:txBody>
          <a:bodyPr/>
          <a:lstStyle/>
          <a:p>
            <a:r>
              <a:rPr lang="en-GB" smtClean="0"/>
              <a:t>P McGrath Q,.C.  Essex Court Chambers October 2015</a:t>
            </a:r>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31016C-3703-43CD-BB81-A5BE866FB2F5}" type="slidenum">
              <a:rPr lang="en-GB" smtClean="0"/>
              <a:t>‹#›</a:t>
            </a:fld>
            <a:endParaRPr lang="en-GB"/>
          </a:p>
        </p:txBody>
      </p:sp>
    </p:spTree>
    <p:extLst>
      <p:ext uri="{BB962C8B-B14F-4D97-AF65-F5344CB8AC3E}">
        <p14:creationId xmlns:p14="http://schemas.microsoft.com/office/powerpoint/2010/main" val="368039768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13" Type="http://schemas.openxmlformats.org/officeDocument/2006/relationships/slideLayout" Target="../slideLayouts/slideLayout13.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slideLayout" Target="../slideLayouts/slideLayout12.xml" />
  <Relationship Id="rId17" Type="http://schemas.openxmlformats.org/officeDocument/2006/relationships/theme" Target="../theme/theme1.xml" />
  <Relationship Id="rId2" Type="http://schemas.openxmlformats.org/officeDocument/2006/relationships/slideLayout" Target="../slideLayouts/slideLayout2.xml" />
  <Relationship Id="rId16" Type="http://schemas.openxmlformats.org/officeDocument/2006/relationships/slideLayout" Target="../slideLayouts/slideLayout16.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5" Type="http://schemas.openxmlformats.org/officeDocument/2006/relationships/slideLayout" Target="../slideLayouts/slideLayout1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 Id="rId14" Type="http://schemas.openxmlformats.org/officeDocument/2006/relationships/slideLayout" Target="../slideLayouts/slideLayout14.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AFD96B5-B6DD-4330-BE17-E8AF17D30CDD}" type="datetime1">
              <a:rPr lang="en-GB" smtClean="0"/>
              <a:t>22/02/2016</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P McGrath Q,.C.  Essex Court Chambers October 2015</a:t>
            </a:r>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31016C-3703-43CD-BB81-A5BE866FB2F5}" type="slidenum">
              <a:rPr lang="en-GB" smtClean="0"/>
              <a:t>‹#›</a:t>
            </a:fld>
            <a:endParaRPr lang="en-GB"/>
          </a:p>
        </p:txBody>
      </p:sp>
    </p:spTree>
    <p:extLst>
      <p:ext uri="{BB962C8B-B14F-4D97-AF65-F5344CB8AC3E}">
        <p14:creationId xmlns:p14="http://schemas.microsoft.com/office/powerpoint/2010/main" val="3598676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1"/>
            <a:ext cx="8915399" cy="1484906"/>
          </a:xfrm>
        </p:spPr>
        <p:txBody>
          <a:bodyPr>
            <a:normAutofit fontScale="90000"/>
          </a:bodyPr>
          <a:lstStyle/>
          <a:p>
            <a:r>
              <a:rPr lang="en-GB" dirty="0" smtClean="0"/>
              <a:t>Commercial Fraud Litigation: 6 Developments</a:t>
            </a:r>
            <a:endParaRPr lang="en-GB" dirty="0"/>
          </a:p>
        </p:txBody>
      </p:sp>
      <p:sp>
        <p:nvSpPr>
          <p:cNvPr id="3" name="Subtitle 2"/>
          <p:cNvSpPr>
            <a:spLocks noGrp="1"/>
          </p:cNvSpPr>
          <p:nvPr>
            <p:ph type="subTitle" idx="1"/>
          </p:nvPr>
        </p:nvSpPr>
        <p:spPr>
          <a:xfrm>
            <a:off x="2711395" y="4508390"/>
            <a:ext cx="8793217" cy="1395272"/>
          </a:xfrm>
        </p:spPr>
        <p:txBody>
          <a:bodyPr>
            <a:normAutofit/>
          </a:bodyPr>
          <a:lstStyle/>
          <a:p>
            <a:r>
              <a:rPr lang="en-GB" dirty="0" smtClean="0"/>
              <a:t>Paul McGrath Q.C.  </a:t>
            </a:r>
            <a:r>
              <a:rPr lang="en-GB" dirty="0" smtClean="0">
                <a:hlinkClick r:id=""/>
              </a:rPr>
              <a:t>pmcgrath@essexcourt.net</a:t>
            </a:r>
            <a:r>
              <a:rPr lang="en-GB" dirty="0" smtClean="0"/>
              <a:t> </a:t>
            </a:r>
          </a:p>
          <a:p>
            <a:endParaRPr lang="en-GB" dirty="0"/>
          </a:p>
          <a:p>
            <a:r>
              <a:rPr lang="en-GB" dirty="0" smtClean="0"/>
              <a:t>Essex Court Chambers 2016</a:t>
            </a:r>
            <a:endParaRPr lang="en-GB" dirty="0"/>
          </a:p>
        </p:txBody>
      </p:sp>
    </p:spTree>
    <p:extLst>
      <p:ext uri="{BB962C8B-B14F-4D97-AF65-F5344CB8AC3E}">
        <p14:creationId xmlns:p14="http://schemas.microsoft.com/office/powerpoint/2010/main" val="3917757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Freezing orders and Loans (3)</a:t>
            </a:r>
            <a:endParaRPr lang="en-GB" dirty="0"/>
          </a:p>
        </p:txBody>
      </p:sp>
      <p:sp>
        <p:nvSpPr>
          <p:cNvPr id="3" name="Content Placeholder 2"/>
          <p:cNvSpPr>
            <a:spLocks noGrp="1"/>
          </p:cNvSpPr>
          <p:nvPr>
            <p:ph idx="1"/>
          </p:nvPr>
        </p:nvSpPr>
        <p:spPr/>
        <p:txBody>
          <a:bodyPr/>
          <a:lstStyle/>
          <a:p>
            <a:r>
              <a:rPr lang="en-GB" dirty="0" smtClean="0"/>
              <a:t>D had that level of control under the terms of the loan agreements and “an instruction to pay the lender’s money…to a third party is dealing with the lender’s assets as if they were his own.”</a:t>
            </a:r>
          </a:p>
          <a:p>
            <a:r>
              <a:rPr lang="en-GB" dirty="0" smtClean="0"/>
              <a:t>Importance? Elevates “control” alone as a criteria for qualification as an asset. </a:t>
            </a:r>
            <a:r>
              <a:rPr lang="en-GB" i="1" dirty="0" err="1" smtClean="0"/>
              <a:t>Cf</a:t>
            </a:r>
            <a:r>
              <a:rPr lang="en-GB" i="1" dirty="0" smtClean="0"/>
              <a:t> </a:t>
            </a:r>
            <a:r>
              <a:rPr lang="en-GB" u="sng" dirty="0" err="1" smtClean="0"/>
              <a:t>Lakatamia</a:t>
            </a:r>
            <a:r>
              <a:rPr lang="en-GB" u="sng" dirty="0" smtClean="0"/>
              <a:t> – inconsistent?</a:t>
            </a:r>
            <a:endParaRPr lang="en-GB" i="1" u="sng" dirty="0" smtClean="0"/>
          </a:p>
          <a:p>
            <a:pPr lvl="1"/>
            <a:r>
              <a:rPr lang="en-GB" dirty="0" smtClean="0"/>
              <a:t>What type of control? Legal or actual/de facto?</a:t>
            </a:r>
          </a:p>
          <a:p>
            <a:pPr lvl="1"/>
            <a:r>
              <a:rPr lang="en-GB" dirty="0" smtClean="0"/>
              <a:t>Open door to circumvent need to satisfy criteria for sham trusts if can show level of actual control?</a:t>
            </a:r>
          </a:p>
          <a:p>
            <a:pPr lvl="1"/>
            <a:r>
              <a:rPr lang="en-GB" dirty="0" smtClean="0"/>
              <a:t>Some offshore DTs will afford settlor considerable control over the assets. Will that suffice for the purposes of bringing those assets within a WFO? Perhaps under the </a:t>
            </a:r>
            <a:r>
              <a:rPr lang="en-GB" u="sng" dirty="0" smtClean="0"/>
              <a:t>TSM v Merrill Lynch </a:t>
            </a:r>
            <a:r>
              <a:rPr lang="en-GB" dirty="0" err="1" smtClean="0"/>
              <a:t>jurisidiction</a:t>
            </a:r>
            <a:r>
              <a:rPr lang="en-GB" dirty="0" smtClean="0"/>
              <a:t>?</a:t>
            </a:r>
          </a:p>
          <a:p>
            <a:pPr lvl="1"/>
            <a:endParaRPr lang="en-GB" dirty="0"/>
          </a:p>
        </p:txBody>
      </p:sp>
    </p:spTree>
    <p:extLst>
      <p:ext uri="{BB962C8B-B14F-4D97-AF65-F5344CB8AC3E}">
        <p14:creationId xmlns:p14="http://schemas.microsoft.com/office/powerpoint/2010/main" val="32891857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Piercing the Corporate Veil</a:t>
            </a:r>
            <a:br>
              <a:rPr lang="en-GB" dirty="0" smtClean="0"/>
            </a:br>
            <a:r>
              <a:rPr lang="en-GB" dirty="0" smtClean="0"/>
              <a:t>after </a:t>
            </a:r>
            <a:r>
              <a:rPr lang="en-GB" u="sng" dirty="0" err="1" smtClean="0"/>
              <a:t>Prest</a:t>
            </a:r>
            <a:r>
              <a:rPr lang="en-GB" u="sng" dirty="0" smtClean="0"/>
              <a:t> v </a:t>
            </a:r>
            <a:r>
              <a:rPr lang="en-GB" u="sng" dirty="0" err="1" smtClean="0"/>
              <a:t>Petrodel</a:t>
            </a:r>
            <a:r>
              <a:rPr lang="en-GB" u="sng" dirty="0" smtClean="0"/>
              <a:t/>
            </a:r>
            <a:br>
              <a:rPr lang="en-GB" u="sng" dirty="0" smtClean="0"/>
            </a:br>
            <a:endParaRPr lang="en-GB" dirty="0"/>
          </a:p>
        </p:txBody>
      </p:sp>
      <p:sp>
        <p:nvSpPr>
          <p:cNvPr id="3" name="Content Placeholder 2"/>
          <p:cNvSpPr>
            <a:spLocks noGrp="1"/>
          </p:cNvSpPr>
          <p:nvPr>
            <p:ph idx="1"/>
          </p:nvPr>
        </p:nvSpPr>
        <p:spPr/>
        <p:txBody>
          <a:bodyPr/>
          <a:lstStyle/>
          <a:p>
            <a:r>
              <a:rPr lang="en-GB" dirty="0">
                <a:solidFill>
                  <a:srgbClr val="FF0000"/>
                </a:solidFill>
              </a:rPr>
              <a:t>Not </a:t>
            </a:r>
            <a:r>
              <a:rPr lang="en-GB" i="1" dirty="0">
                <a:solidFill>
                  <a:srgbClr val="FF0000"/>
                </a:solidFill>
              </a:rPr>
              <a:t>ratio</a:t>
            </a:r>
            <a:endParaRPr lang="en-GB" dirty="0"/>
          </a:p>
          <a:p>
            <a:endParaRPr lang="en-GB" dirty="0" smtClean="0">
              <a:solidFill>
                <a:srgbClr val="FF0000"/>
              </a:solidFill>
            </a:endParaRPr>
          </a:p>
          <a:p>
            <a:r>
              <a:rPr lang="en-GB" dirty="0" smtClean="0">
                <a:solidFill>
                  <a:srgbClr val="FF0000"/>
                </a:solidFill>
              </a:rPr>
              <a:t>Theory </a:t>
            </a:r>
            <a:r>
              <a:rPr lang="en-GB" dirty="0">
                <a:solidFill>
                  <a:srgbClr val="FF0000"/>
                </a:solidFill>
              </a:rPr>
              <a:t>of a limited doctrine  </a:t>
            </a:r>
            <a:r>
              <a:rPr lang="en-GB" dirty="0"/>
              <a:t>not command majority in </a:t>
            </a:r>
            <a:r>
              <a:rPr lang="en-GB" u="sng" dirty="0" err="1"/>
              <a:t>Prest</a:t>
            </a:r>
            <a:endParaRPr lang="en-GB" dirty="0">
              <a:solidFill>
                <a:srgbClr val="FF0000"/>
              </a:solidFill>
            </a:endParaRPr>
          </a:p>
          <a:p>
            <a:endParaRPr lang="en-GB" dirty="0" smtClean="0">
              <a:solidFill>
                <a:srgbClr val="FF0000"/>
              </a:solidFill>
            </a:endParaRPr>
          </a:p>
          <a:p>
            <a:r>
              <a:rPr lang="en-GB" dirty="0" smtClean="0">
                <a:solidFill>
                  <a:srgbClr val="FF0000"/>
                </a:solidFill>
              </a:rPr>
              <a:t>Important </a:t>
            </a:r>
            <a:r>
              <a:rPr lang="en-GB" dirty="0">
                <a:solidFill>
                  <a:srgbClr val="FF0000"/>
                </a:solidFill>
              </a:rPr>
              <a:t>contribution and influential</a:t>
            </a:r>
            <a:r>
              <a:rPr lang="en-GB" dirty="0"/>
              <a:t> to </a:t>
            </a:r>
            <a:r>
              <a:rPr lang="en-GB" i="1" dirty="0"/>
              <a:t>future </a:t>
            </a:r>
            <a:r>
              <a:rPr lang="en-GB" dirty="0"/>
              <a:t>direction </a:t>
            </a:r>
          </a:p>
          <a:p>
            <a:endParaRPr lang="en-GB" dirty="0" smtClean="0">
              <a:solidFill>
                <a:srgbClr val="FF0000"/>
              </a:solidFill>
            </a:endParaRPr>
          </a:p>
          <a:p>
            <a:r>
              <a:rPr lang="en-GB" dirty="0" smtClean="0">
                <a:solidFill>
                  <a:srgbClr val="FF0000"/>
                </a:solidFill>
              </a:rPr>
              <a:t>Older </a:t>
            </a:r>
            <a:r>
              <a:rPr lang="en-GB" dirty="0">
                <a:solidFill>
                  <a:srgbClr val="FF0000"/>
                </a:solidFill>
              </a:rPr>
              <a:t>authorities </a:t>
            </a:r>
            <a:r>
              <a:rPr lang="en-GB" dirty="0"/>
              <a:t>still hold true</a:t>
            </a:r>
          </a:p>
          <a:p>
            <a:endParaRPr lang="en-GB" dirty="0"/>
          </a:p>
        </p:txBody>
      </p:sp>
      <p:sp>
        <p:nvSpPr>
          <p:cNvPr id="4" name="Footer Placeholder 3"/>
          <p:cNvSpPr>
            <a:spLocks noGrp="1"/>
          </p:cNvSpPr>
          <p:nvPr>
            <p:ph type="ftr" sz="quarter" idx="11"/>
          </p:nvPr>
        </p:nvSpPr>
        <p:spPr/>
        <p:txBody>
          <a:bodyPr/>
          <a:lstStyle/>
          <a:p>
            <a:r>
              <a:rPr lang="en-GB" dirty="0" smtClean="0"/>
              <a:t>P McGrath Q,.C.  Essex Court Chambers </a:t>
            </a:r>
            <a:r>
              <a:rPr lang="en-GB" dirty="0"/>
              <a:t> </a:t>
            </a:r>
            <a:r>
              <a:rPr lang="en-GB" dirty="0" smtClean="0"/>
              <a:t>2016</a:t>
            </a:r>
          </a:p>
          <a:p>
            <a:endParaRPr lang="en-GB" dirty="0"/>
          </a:p>
        </p:txBody>
      </p:sp>
    </p:spTree>
    <p:extLst>
      <p:ext uri="{BB962C8B-B14F-4D97-AF65-F5344CB8AC3E}">
        <p14:creationId xmlns:p14="http://schemas.microsoft.com/office/powerpoint/2010/main" val="1436349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2670" y="676576"/>
            <a:ext cx="8911687" cy="1280890"/>
          </a:xfrm>
        </p:spPr>
        <p:txBody>
          <a:bodyPr>
            <a:normAutofit/>
          </a:bodyPr>
          <a:lstStyle/>
          <a:p>
            <a:pPr algn="ctr"/>
            <a:r>
              <a:rPr lang="en-GB" dirty="0" smtClean="0">
                <a:solidFill>
                  <a:schemeClr val="tx1"/>
                </a:solidFill>
              </a:rPr>
              <a:t>Need for an effective </a:t>
            </a:r>
            <a:br>
              <a:rPr lang="en-GB" dirty="0" smtClean="0">
                <a:solidFill>
                  <a:schemeClr val="tx1"/>
                </a:solidFill>
              </a:rPr>
            </a:br>
            <a:r>
              <a:rPr lang="en-GB" dirty="0" smtClean="0">
                <a:solidFill>
                  <a:schemeClr val="tx1"/>
                </a:solidFill>
              </a:rPr>
              <a:t>doctrine of lifting the veil</a:t>
            </a:r>
            <a:endParaRPr lang="en-GB" dirty="0">
              <a:solidFill>
                <a:schemeClr val="tx1"/>
              </a:solidFill>
            </a:endParaRPr>
          </a:p>
        </p:txBody>
      </p:sp>
      <p:sp>
        <p:nvSpPr>
          <p:cNvPr id="3" name="Content Placeholder 2"/>
          <p:cNvSpPr>
            <a:spLocks noGrp="1"/>
          </p:cNvSpPr>
          <p:nvPr>
            <p:ph idx="1"/>
          </p:nvPr>
        </p:nvSpPr>
        <p:spPr/>
        <p:txBody>
          <a:bodyPr>
            <a:normAutofit fontScale="85000" lnSpcReduction="20000"/>
          </a:bodyPr>
          <a:lstStyle/>
          <a:p>
            <a:r>
              <a:rPr lang="en-GB" dirty="0" smtClean="0"/>
              <a:t>Increasingly complex structures used to:</a:t>
            </a:r>
          </a:p>
          <a:p>
            <a:pPr lvl="1"/>
            <a:r>
              <a:rPr lang="en-GB" dirty="0" smtClean="0"/>
              <a:t>perpetrate fraud whilst disguising individuals involvement</a:t>
            </a:r>
          </a:p>
          <a:p>
            <a:pPr lvl="1"/>
            <a:r>
              <a:rPr lang="en-GB" dirty="0" smtClean="0"/>
              <a:t>launder the proceeds of the fraud</a:t>
            </a:r>
          </a:p>
          <a:p>
            <a:pPr lvl="1"/>
            <a:r>
              <a:rPr lang="en-GB" dirty="0"/>
              <a:t>h</a:t>
            </a:r>
            <a:r>
              <a:rPr lang="en-GB" dirty="0" smtClean="0"/>
              <a:t>old the assets</a:t>
            </a:r>
          </a:p>
          <a:p>
            <a:endParaRPr lang="en-GB" dirty="0" smtClean="0"/>
          </a:p>
          <a:p>
            <a:r>
              <a:rPr lang="en-GB" dirty="0" smtClean="0"/>
              <a:t>English law must be capable of meeting and adapting to these demands</a:t>
            </a:r>
          </a:p>
          <a:p>
            <a:pPr marL="0" indent="0">
              <a:buNone/>
            </a:pPr>
            <a:endParaRPr lang="en-GB" dirty="0" smtClean="0"/>
          </a:p>
          <a:p>
            <a:r>
              <a:rPr lang="en-GB" dirty="0" smtClean="0"/>
              <a:t>Lord </a:t>
            </a:r>
            <a:r>
              <a:rPr lang="en-GB" dirty="0" err="1" smtClean="0"/>
              <a:t>Sumption</a:t>
            </a:r>
            <a:r>
              <a:rPr lang="en-GB" dirty="0" smtClean="0"/>
              <a:t>:</a:t>
            </a:r>
          </a:p>
          <a:p>
            <a:pPr lvl="1"/>
            <a:r>
              <a:rPr lang="en-GB" dirty="0" smtClean="0"/>
              <a:t>recognised this need: </a:t>
            </a:r>
          </a:p>
          <a:p>
            <a:pPr lvl="1"/>
            <a:r>
              <a:rPr lang="en-GB" dirty="0" smtClean="0"/>
              <a:t>but his answer was </a:t>
            </a:r>
            <a:r>
              <a:rPr lang="en-GB" u="sng" dirty="0" smtClean="0"/>
              <a:t>not </a:t>
            </a:r>
            <a:r>
              <a:rPr lang="en-GB" dirty="0" smtClean="0"/>
              <a:t> to emphasise a strong flexible doctrine</a:t>
            </a:r>
          </a:p>
          <a:p>
            <a:pPr lvl="1"/>
            <a:r>
              <a:rPr lang="en-GB" dirty="0" smtClean="0"/>
              <a:t>it was to suggest greater use of less controversial arguments e.g. agency/nominee </a:t>
            </a:r>
            <a:r>
              <a:rPr lang="en-GB" u="sng" dirty="0" smtClean="0"/>
              <a:t>coupled</a:t>
            </a:r>
            <a:r>
              <a:rPr lang="en-GB" dirty="0" smtClean="0"/>
              <a:t> with limited residual category </a:t>
            </a:r>
          </a:p>
          <a:p>
            <a:pPr lvl="1"/>
            <a:r>
              <a:rPr lang="en-GB" dirty="0" smtClean="0"/>
              <a:t>No reason why cant have both</a:t>
            </a:r>
          </a:p>
          <a:p>
            <a:endParaRPr lang="en-GB" dirty="0" smtClean="0"/>
          </a:p>
          <a:p>
            <a:endParaRPr lang="en-GB" dirty="0"/>
          </a:p>
        </p:txBody>
      </p:sp>
    </p:spTree>
    <p:extLst>
      <p:ext uri="{BB962C8B-B14F-4D97-AF65-F5344CB8AC3E}">
        <p14:creationId xmlns:p14="http://schemas.microsoft.com/office/powerpoint/2010/main" val="3788118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1544" y="260648"/>
            <a:ext cx="8229600" cy="1143000"/>
          </a:xfrm>
        </p:spPr>
        <p:txBody>
          <a:bodyPr>
            <a:normAutofit fontScale="90000"/>
          </a:bodyPr>
          <a:lstStyle/>
          <a:p>
            <a:pPr algn="ctr"/>
            <a:r>
              <a:rPr lang="en-GB" dirty="0" smtClean="0">
                <a:solidFill>
                  <a:schemeClr val="tx1"/>
                </a:solidFill>
              </a:rPr>
              <a:t>EVASION V CONCEALMENT</a:t>
            </a:r>
            <a:br>
              <a:rPr lang="en-GB" dirty="0" smtClean="0">
                <a:solidFill>
                  <a:schemeClr val="tx1"/>
                </a:solidFill>
              </a:rPr>
            </a:br>
            <a:r>
              <a:rPr lang="en-GB" dirty="0" smtClean="0">
                <a:solidFill>
                  <a:schemeClr val="tx1"/>
                </a:solidFill>
              </a:rPr>
              <a:t>Core Distinction</a:t>
            </a:r>
            <a:endParaRPr lang="en-GB" dirty="0">
              <a:solidFill>
                <a:schemeClr val="tx1"/>
              </a:solidFill>
            </a:endParaRPr>
          </a:p>
        </p:txBody>
      </p:sp>
      <p:sp>
        <p:nvSpPr>
          <p:cNvPr id="3" name="Content Placeholder 2"/>
          <p:cNvSpPr>
            <a:spLocks noGrp="1"/>
          </p:cNvSpPr>
          <p:nvPr>
            <p:ph idx="1"/>
          </p:nvPr>
        </p:nvSpPr>
        <p:spPr/>
        <p:txBody>
          <a:bodyPr>
            <a:normAutofit/>
          </a:bodyPr>
          <a:lstStyle/>
          <a:p>
            <a:r>
              <a:rPr lang="en-GB" dirty="0" smtClean="0">
                <a:solidFill>
                  <a:srgbClr val="FF0000"/>
                </a:solidFill>
              </a:rPr>
              <a:t>CONCEALMENT:</a:t>
            </a:r>
            <a:r>
              <a:rPr lang="en-GB" dirty="0" smtClean="0"/>
              <a:t> </a:t>
            </a:r>
          </a:p>
          <a:p>
            <a:pPr lvl="1"/>
            <a:r>
              <a:rPr lang="en-GB" dirty="0" smtClean="0"/>
              <a:t>involves the interposition of a company so as to conceal the identity of the real actors. </a:t>
            </a:r>
          </a:p>
          <a:p>
            <a:pPr lvl="1"/>
            <a:r>
              <a:rPr lang="en-GB" dirty="0" smtClean="0"/>
              <a:t>Court </a:t>
            </a:r>
            <a:r>
              <a:rPr lang="en-GB" u="sng" dirty="0" smtClean="0"/>
              <a:t>not disregarding the veil</a:t>
            </a:r>
            <a:r>
              <a:rPr lang="en-GB" dirty="0" smtClean="0"/>
              <a:t>, </a:t>
            </a:r>
            <a:r>
              <a:rPr lang="en-GB" u="sng" dirty="0" smtClean="0"/>
              <a:t>simply looking behind </a:t>
            </a:r>
            <a:r>
              <a:rPr lang="en-GB" dirty="0" smtClean="0"/>
              <a:t>it to discover the facts which the corporate structure is concealing.</a:t>
            </a:r>
          </a:p>
          <a:p>
            <a:r>
              <a:rPr lang="en-GB" dirty="0" smtClean="0">
                <a:solidFill>
                  <a:srgbClr val="FF0000"/>
                </a:solidFill>
              </a:rPr>
              <a:t>EVASION</a:t>
            </a:r>
            <a:r>
              <a:rPr lang="en-GB" dirty="0" smtClean="0"/>
              <a:t>: Court may disregard the veil if there is:</a:t>
            </a:r>
          </a:p>
          <a:p>
            <a:pPr lvl="1"/>
            <a:r>
              <a:rPr lang="en-GB" dirty="0" smtClean="0"/>
              <a:t>a legal right against the person in control of it which exists independently of the company’s involvement, and </a:t>
            </a:r>
          </a:p>
          <a:p>
            <a:pPr lvl="1"/>
            <a:r>
              <a:rPr lang="en-GB" dirty="0" smtClean="0"/>
              <a:t>a company is interposed so that the separate legal personality of company will defeat the right or frustrate its enforcement. </a:t>
            </a:r>
            <a:endParaRPr lang="en-GB" dirty="0"/>
          </a:p>
        </p:txBody>
      </p:sp>
    </p:spTree>
    <p:extLst>
      <p:ext uri="{BB962C8B-B14F-4D97-AF65-F5344CB8AC3E}">
        <p14:creationId xmlns:p14="http://schemas.microsoft.com/office/powerpoint/2010/main" val="359125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solidFill>
                  <a:schemeClr val="tx1"/>
                </a:solidFill>
              </a:rPr>
              <a:t>Evasion v Concealment:</a:t>
            </a:r>
            <a:br>
              <a:rPr lang="en-GB" dirty="0" smtClean="0">
                <a:solidFill>
                  <a:schemeClr val="tx1"/>
                </a:solidFill>
              </a:rPr>
            </a:br>
            <a:r>
              <a:rPr lang="en-GB" sz="3100" dirty="0">
                <a:solidFill>
                  <a:schemeClr val="tx1"/>
                </a:solidFill>
              </a:rPr>
              <a:t>Two Sides of the Same Coin?</a:t>
            </a:r>
          </a:p>
        </p:txBody>
      </p:sp>
      <p:sp>
        <p:nvSpPr>
          <p:cNvPr id="3" name="Content Placeholder 2"/>
          <p:cNvSpPr>
            <a:spLocks noGrp="1"/>
          </p:cNvSpPr>
          <p:nvPr>
            <p:ph idx="1"/>
          </p:nvPr>
        </p:nvSpPr>
        <p:spPr/>
        <p:txBody>
          <a:bodyPr>
            <a:normAutofit/>
          </a:bodyPr>
          <a:lstStyle/>
          <a:p>
            <a:r>
              <a:rPr lang="en-GB" dirty="0" smtClean="0"/>
              <a:t>Concealment:</a:t>
            </a:r>
          </a:p>
          <a:p>
            <a:pPr lvl="1"/>
            <a:r>
              <a:rPr lang="en-GB" dirty="0" smtClean="0"/>
              <a:t>Defining feature of doctrine</a:t>
            </a:r>
          </a:p>
          <a:p>
            <a:pPr lvl="1"/>
            <a:r>
              <a:rPr lang="en-GB" dirty="0" smtClean="0"/>
              <a:t>Central to concept of (ab)use of </a:t>
            </a:r>
            <a:r>
              <a:rPr lang="en-GB" dirty="0" err="1" smtClean="0"/>
              <a:t>corp</a:t>
            </a:r>
            <a:r>
              <a:rPr lang="en-GB" dirty="0" smtClean="0"/>
              <a:t> structure</a:t>
            </a:r>
          </a:p>
          <a:p>
            <a:pPr lvl="1"/>
            <a:endParaRPr lang="en-GB" dirty="0" smtClean="0"/>
          </a:p>
          <a:p>
            <a:r>
              <a:rPr lang="en-GB" dirty="0" smtClean="0"/>
              <a:t>Both Concealment and Evasion involve:</a:t>
            </a:r>
          </a:p>
          <a:p>
            <a:pPr lvl="1"/>
            <a:r>
              <a:rPr lang="en-GB" dirty="0" smtClean="0"/>
              <a:t>Search for true actors – those truly responsible</a:t>
            </a:r>
          </a:p>
          <a:p>
            <a:r>
              <a:rPr lang="en-GB" dirty="0" smtClean="0"/>
              <a:t>corp. structure dishonestly (ab)used to disguise involvement of true actor in order to </a:t>
            </a:r>
            <a:r>
              <a:rPr lang="en-GB" i="1" dirty="0" smtClean="0"/>
              <a:t>evade</a:t>
            </a:r>
            <a:r>
              <a:rPr lang="en-GB" dirty="0" smtClean="0"/>
              <a:t> liability for the relevant wrongdoing</a:t>
            </a:r>
          </a:p>
          <a:p>
            <a:r>
              <a:rPr lang="en-GB" dirty="0" smtClean="0"/>
              <a:t>No (obvious) material distinction</a:t>
            </a:r>
            <a:endParaRPr lang="en-GB" dirty="0"/>
          </a:p>
        </p:txBody>
      </p:sp>
    </p:spTree>
    <p:extLst>
      <p:ext uri="{BB962C8B-B14F-4D97-AF65-F5344CB8AC3E}">
        <p14:creationId xmlns:p14="http://schemas.microsoft.com/office/powerpoint/2010/main" val="3195335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5803" y="254833"/>
            <a:ext cx="8918810" cy="1446551"/>
          </a:xfrm>
        </p:spPr>
        <p:txBody>
          <a:bodyPr>
            <a:normAutofit/>
          </a:bodyPr>
          <a:lstStyle/>
          <a:p>
            <a:pPr algn="ctr"/>
            <a:r>
              <a:rPr lang="en-GB" dirty="0" smtClean="0">
                <a:solidFill>
                  <a:schemeClr val="tx1"/>
                </a:solidFill>
              </a:rPr>
              <a:t>EVASION V CONCEALMENT</a:t>
            </a:r>
            <a:r>
              <a:rPr lang="en-GB" dirty="0">
                <a:solidFill>
                  <a:schemeClr val="tx1"/>
                </a:solidFill>
              </a:rPr>
              <a:t/>
            </a:r>
            <a:br>
              <a:rPr lang="en-GB" dirty="0">
                <a:solidFill>
                  <a:schemeClr val="tx1"/>
                </a:solidFill>
              </a:rPr>
            </a:br>
            <a:r>
              <a:rPr lang="en-GB" dirty="0" smtClean="0">
                <a:solidFill>
                  <a:schemeClr val="tx1"/>
                </a:solidFill>
              </a:rPr>
              <a:t>Existing v Future Liability?</a:t>
            </a:r>
            <a:endParaRPr lang="en-GB" dirty="0">
              <a:solidFill>
                <a:schemeClr val="tx1"/>
              </a:solidFill>
            </a:endParaRPr>
          </a:p>
        </p:txBody>
      </p:sp>
      <p:sp>
        <p:nvSpPr>
          <p:cNvPr id="3" name="Content Placeholder 2"/>
          <p:cNvSpPr>
            <a:spLocks noGrp="1"/>
          </p:cNvSpPr>
          <p:nvPr>
            <p:ph idx="1"/>
          </p:nvPr>
        </p:nvSpPr>
        <p:spPr>
          <a:xfrm>
            <a:off x="1991544" y="1628801"/>
            <a:ext cx="8229600" cy="4525963"/>
          </a:xfrm>
        </p:spPr>
        <p:txBody>
          <a:bodyPr>
            <a:normAutofit/>
          </a:bodyPr>
          <a:lstStyle/>
          <a:p>
            <a:endParaRPr lang="en-GB" i="1" dirty="0" smtClean="0">
              <a:solidFill>
                <a:srgbClr val="FF0000"/>
              </a:solidFill>
            </a:endParaRPr>
          </a:p>
          <a:p>
            <a:r>
              <a:rPr lang="en-GB" i="1" dirty="0" smtClean="0">
                <a:solidFill>
                  <a:srgbClr val="FF0000"/>
                </a:solidFill>
              </a:rPr>
              <a:t>Evasion</a:t>
            </a:r>
            <a:r>
              <a:rPr lang="en-GB" dirty="0" smtClean="0"/>
              <a:t>: liability which is existing and arises independently of involvement of company</a:t>
            </a:r>
          </a:p>
          <a:p>
            <a:r>
              <a:rPr lang="en-GB" i="1" dirty="0" smtClean="0">
                <a:solidFill>
                  <a:srgbClr val="FF0000"/>
                </a:solidFill>
              </a:rPr>
              <a:t>Concealment</a:t>
            </a:r>
            <a:r>
              <a:rPr lang="en-GB" dirty="0" smtClean="0"/>
              <a:t>: sub-</a:t>
            </a:r>
            <a:r>
              <a:rPr lang="en-GB" dirty="0" err="1" smtClean="0"/>
              <a:t>silentio</a:t>
            </a:r>
            <a:r>
              <a:rPr lang="en-GB" dirty="0" smtClean="0"/>
              <a:t>: future liability created by the involvement of the company</a:t>
            </a:r>
            <a:endParaRPr lang="en-GB" i="1" dirty="0" smtClean="0"/>
          </a:p>
          <a:p>
            <a:r>
              <a:rPr lang="en-GB" dirty="0" smtClean="0"/>
              <a:t>Is doctrine really dependent upon:</a:t>
            </a:r>
          </a:p>
          <a:p>
            <a:pPr lvl="1"/>
            <a:r>
              <a:rPr lang="en-GB" dirty="0" smtClean="0"/>
              <a:t>Issues of timing of impropriety</a:t>
            </a:r>
          </a:p>
          <a:p>
            <a:pPr lvl="1"/>
            <a:r>
              <a:rPr lang="en-GB" dirty="0" smtClean="0"/>
              <a:t>A distinction between (ab)use of a </a:t>
            </a:r>
            <a:r>
              <a:rPr lang="en-GB" dirty="0" err="1" smtClean="0"/>
              <a:t>cpy</a:t>
            </a:r>
            <a:r>
              <a:rPr lang="en-GB" dirty="0" smtClean="0"/>
              <a:t> in carrying out a wrong and in disguising a wrong already committed?</a:t>
            </a:r>
          </a:p>
          <a:p>
            <a:pPr lvl="1"/>
            <a:r>
              <a:rPr lang="en-GB" dirty="0" smtClean="0"/>
              <a:t>Such fine distinctions sit uncomfortably with wide juridical basis/public policy</a:t>
            </a:r>
          </a:p>
          <a:p>
            <a:r>
              <a:rPr lang="en-GB" dirty="0" smtClean="0"/>
              <a:t>As a matter of application,  distinction not evident between </a:t>
            </a:r>
            <a:r>
              <a:rPr lang="en-GB" u="sng" dirty="0" smtClean="0"/>
              <a:t>Gilford v Horne</a:t>
            </a:r>
            <a:r>
              <a:rPr lang="en-GB" dirty="0" smtClean="0"/>
              <a:t> and </a:t>
            </a:r>
            <a:r>
              <a:rPr lang="en-GB" u="sng" dirty="0" smtClean="0"/>
              <a:t>Trustor/</a:t>
            </a:r>
            <a:r>
              <a:rPr lang="en-GB" u="sng" dirty="0" err="1" smtClean="0"/>
              <a:t>Gencor</a:t>
            </a:r>
            <a:endParaRPr lang="en-GB" dirty="0" smtClean="0"/>
          </a:p>
        </p:txBody>
      </p:sp>
    </p:spTree>
    <p:extLst>
      <p:ext uri="{BB962C8B-B14F-4D97-AF65-F5344CB8AC3E}">
        <p14:creationId xmlns:p14="http://schemas.microsoft.com/office/powerpoint/2010/main" val="3860724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u="sng" dirty="0" smtClean="0">
                <a:solidFill>
                  <a:schemeClr val="tx1"/>
                </a:solidFill>
              </a:rPr>
              <a:t>Gilford v Horne</a:t>
            </a:r>
            <a:r>
              <a:rPr lang="en-GB" dirty="0" smtClean="0">
                <a:solidFill>
                  <a:schemeClr val="tx1"/>
                </a:solidFill>
              </a:rPr>
              <a:t>: </a:t>
            </a:r>
            <a:br>
              <a:rPr lang="en-GB" dirty="0" smtClean="0">
                <a:solidFill>
                  <a:schemeClr val="tx1"/>
                </a:solidFill>
              </a:rPr>
            </a:br>
            <a:r>
              <a:rPr lang="en-GB" dirty="0" smtClean="0">
                <a:solidFill>
                  <a:schemeClr val="tx1"/>
                </a:solidFill>
              </a:rPr>
              <a:t>Lord </a:t>
            </a:r>
            <a:r>
              <a:rPr lang="en-GB" dirty="0" err="1" smtClean="0">
                <a:solidFill>
                  <a:schemeClr val="tx1"/>
                </a:solidFill>
              </a:rPr>
              <a:t>Sumption’s</a:t>
            </a:r>
            <a:r>
              <a:rPr lang="en-GB" dirty="0" smtClean="0">
                <a:solidFill>
                  <a:schemeClr val="tx1"/>
                </a:solidFill>
              </a:rPr>
              <a:t> evasion example</a:t>
            </a:r>
            <a:endParaRPr lang="en-GB" u="sng" dirty="0">
              <a:solidFill>
                <a:schemeClr val="tx1"/>
              </a:solidFill>
            </a:endParaRPr>
          </a:p>
        </p:txBody>
      </p:sp>
      <p:sp>
        <p:nvSpPr>
          <p:cNvPr id="3" name="Content Placeholder 2"/>
          <p:cNvSpPr>
            <a:spLocks noGrp="1"/>
          </p:cNvSpPr>
          <p:nvPr>
            <p:ph idx="1"/>
          </p:nvPr>
        </p:nvSpPr>
        <p:spPr/>
        <p:txBody>
          <a:bodyPr>
            <a:normAutofit/>
          </a:bodyPr>
          <a:lstStyle/>
          <a:p>
            <a:r>
              <a:rPr lang="en-GB" dirty="0" smtClean="0"/>
              <a:t>Lord </a:t>
            </a:r>
            <a:r>
              <a:rPr lang="en-GB" dirty="0" err="1" smtClean="0"/>
              <a:t>Sumption</a:t>
            </a:r>
            <a:r>
              <a:rPr lang="en-GB" dirty="0" smtClean="0"/>
              <a:t> says:</a:t>
            </a:r>
          </a:p>
          <a:p>
            <a:pPr lvl="1"/>
            <a:r>
              <a:rPr lang="en-GB" dirty="0" smtClean="0"/>
              <a:t>Mr H’s liability existed independent of involvement of the company; AND</a:t>
            </a:r>
          </a:p>
          <a:p>
            <a:pPr lvl="1"/>
            <a:r>
              <a:rPr lang="en-GB" dirty="0" smtClean="0"/>
              <a:t>Mr H had interposed the company so as to evade his own liability for the garage business</a:t>
            </a:r>
          </a:p>
          <a:p>
            <a:r>
              <a:rPr lang="en-GB" dirty="0" smtClean="0"/>
              <a:t>Accept had an existing </a:t>
            </a:r>
            <a:r>
              <a:rPr lang="en-GB" i="1" dirty="0" smtClean="0"/>
              <a:t>obligation </a:t>
            </a:r>
            <a:r>
              <a:rPr lang="en-GB" dirty="0" smtClean="0"/>
              <a:t> but his </a:t>
            </a:r>
            <a:r>
              <a:rPr lang="en-GB" i="1" dirty="0" smtClean="0"/>
              <a:t>liability </a:t>
            </a:r>
            <a:r>
              <a:rPr lang="en-GB" dirty="0" smtClean="0"/>
              <a:t>required </a:t>
            </a:r>
            <a:r>
              <a:rPr lang="en-GB" i="1" dirty="0" smtClean="0"/>
              <a:t>breach </a:t>
            </a:r>
            <a:r>
              <a:rPr lang="en-GB" dirty="0" smtClean="0"/>
              <a:t>of that obligation which was dependent</a:t>
            </a:r>
          </a:p>
          <a:p>
            <a:pPr lvl="1"/>
            <a:r>
              <a:rPr lang="en-GB" dirty="0" smtClean="0"/>
              <a:t>(</a:t>
            </a:r>
            <a:r>
              <a:rPr lang="en-GB" dirty="0" err="1" smtClean="0"/>
              <a:t>i</a:t>
            </a:r>
            <a:r>
              <a:rPr lang="en-GB" dirty="0" smtClean="0"/>
              <a:t>)	on the conduct of the company (operating garage)</a:t>
            </a:r>
          </a:p>
          <a:p>
            <a:pPr lvl="1"/>
            <a:r>
              <a:rPr lang="en-GB" dirty="0" smtClean="0"/>
              <a:t>(ii)	Mr being responsible for that conduct</a:t>
            </a:r>
          </a:p>
          <a:p>
            <a:r>
              <a:rPr lang="en-GB" dirty="0" smtClean="0"/>
              <a:t>Difficult to see how Mr H’s liability truly independent of the company on these facts</a:t>
            </a:r>
          </a:p>
        </p:txBody>
      </p:sp>
    </p:spTree>
    <p:extLst>
      <p:ext uri="{BB962C8B-B14F-4D97-AF65-F5344CB8AC3E}">
        <p14:creationId xmlns:p14="http://schemas.microsoft.com/office/powerpoint/2010/main" val="708318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u="sng" dirty="0" smtClean="0">
                <a:solidFill>
                  <a:schemeClr val="tx1"/>
                </a:solidFill>
              </a:rPr>
              <a:t>Trustor/</a:t>
            </a:r>
            <a:r>
              <a:rPr lang="en-GB" u="sng" dirty="0" err="1" smtClean="0">
                <a:solidFill>
                  <a:schemeClr val="tx1"/>
                </a:solidFill>
              </a:rPr>
              <a:t>Gencor</a:t>
            </a:r>
            <a:r>
              <a:rPr lang="en-GB" dirty="0" smtClean="0">
                <a:solidFill>
                  <a:schemeClr val="tx1"/>
                </a:solidFill>
              </a:rPr>
              <a:t>: examples of evasion?</a:t>
            </a:r>
            <a:endParaRPr lang="en-GB" u="sng" dirty="0">
              <a:solidFill>
                <a:schemeClr val="tx1"/>
              </a:solidFill>
            </a:endParaRPr>
          </a:p>
        </p:txBody>
      </p:sp>
      <p:sp>
        <p:nvSpPr>
          <p:cNvPr id="3" name="Content Placeholder 2"/>
          <p:cNvSpPr>
            <a:spLocks noGrp="1"/>
          </p:cNvSpPr>
          <p:nvPr>
            <p:ph idx="1"/>
          </p:nvPr>
        </p:nvSpPr>
        <p:spPr/>
        <p:txBody>
          <a:bodyPr>
            <a:normAutofit fontScale="47500" lnSpcReduction="20000"/>
          </a:bodyPr>
          <a:lstStyle/>
          <a:p>
            <a:r>
              <a:rPr lang="en-GB" dirty="0" smtClean="0"/>
              <a:t>But what is the material and clear distinction between:-</a:t>
            </a:r>
          </a:p>
          <a:p>
            <a:pPr lvl="1"/>
            <a:r>
              <a:rPr lang="en-GB" dirty="0" err="1" smtClean="0"/>
              <a:t>Cpy</a:t>
            </a:r>
            <a:r>
              <a:rPr lang="en-GB" dirty="0" smtClean="0"/>
              <a:t> operating the garage business in </a:t>
            </a:r>
            <a:r>
              <a:rPr lang="en-GB" u="sng" dirty="0" smtClean="0"/>
              <a:t>G v H</a:t>
            </a:r>
            <a:r>
              <a:rPr lang="en-GB" dirty="0" smtClean="0"/>
              <a:t>; and</a:t>
            </a:r>
          </a:p>
          <a:p>
            <a:pPr marL="457200" lvl="1" indent="0">
              <a:buNone/>
            </a:pPr>
            <a:r>
              <a:rPr lang="en-GB" dirty="0" smtClean="0"/>
              <a:t> </a:t>
            </a:r>
          </a:p>
          <a:p>
            <a:pPr lvl="1"/>
            <a:r>
              <a:rPr lang="en-GB" dirty="0" err="1" smtClean="0"/>
              <a:t>Cpy</a:t>
            </a:r>
            <a:r>
              <a:rPr lang="en-GB" dirty="0" smtClean="0"/>
              <a:t> receiving the misappropriated funds in </a:t>
            </a:r>
            <a:r>
              <a:rPr lang="en-GB" u="sng" dirty="0" smtClean="0"/>
              <a:t>Trustor</a:t>
            </a:r>
            <a:r>
              <a:rPr lang="en-GB" dirty="0" smtClean="0"/>
              <a:t> ? </a:t>
            </a:r>
          </a:p>
          <a:p>
            <a:endParaRPr lang="en-GB" dirty="0" smtClean="0"/>
          </a:p>
          <a:p>
            <a:r>
              <a:rPr lang="en-GB" dirty="0" smtClean="0"/>
              <a:t>In both, the wrongdoing conduct (garage operation/receipt of funds) was being perpetrated by a corporate entity</a:t>
            </a:r>
          </a:p>
          <a:p>
            <a:endParaRPr lang="en-GB" dirty="0"/>
          </a:p>
          <a:p>
            <a:r>
              <a:rPr lang="en-GB" dirty="0" smtClean="0"/>
              <a:t>In both, </a:t>
            </a:r>
            <a:r>
              <a:rPr lang="en-GB" dirty="0" err="1" smtClean="0"/>
              <a:t>cpy</a:t>
            </a:r>
            <a:r>
              <a:rPr lang="en-GB" dirty="0" smtClean="0"/>
              <a:t> used so as to disguise the involvement of the individuals </a:t>
            </a:r>
          </a:p>
          <a:p>
            <a:pPr marL="0" indent="0">
              <a:buNone/>
            </a:pPr>
            <a:r>
              <a:rPr lang="en-GB" dirty="0" smtClean="0"/>
              <a:t>  </a:t>
            </a:r>
          </a:p>
          <a:p>
            <a:r>
              <a:rPr lang="en-GB" dirty="0" smtClean="0"/>
              <a:t>In both, answer would be the same if the </a:t>
            </a:r>
            <a:r>
              <a:rPr lang="en-GB" dirty="0" err="1" smtClean="0"/>
              <a:t>cpy</a:t>
            </a:r>
            <a:r>
              <a:rPr lang="en-GB" dirty="0" smtClean="0"/>
              <a:t> operated as agent for Mr H or the Ds</a:t>
            </a:r>
          </a:p>
          <a:p>
            <a:pPr marL="0" indent="0">
              <a:buNone/>
            </a:pPr>
            <a:r>
              <a:rPr lang="en-GB" dirty="0" smtClean="0"/>
              <a:t> </a:t>
            </a:r>
          </a:p>
          <a:p>
            <a:r>
              <a:rPr lang="en-GB" dirty="0" smtClean="0"/>
              <a:t>Concerned that Lord </a:t>
            </a:r>
            <a:r>
              <a:rPr lang="en-GB" dirty="0" err="1" smtClean="0"/>
              <a:t>Sumption’s</a:t>
            </a:r>
            <a:r>
              <a:rPr lang="en-GB" dirty="0" smtClean="0"/>
              <a:t> theory jettisons such established cases on lifting the veil and in an unconvincing manner </a:t>
            </a:r>
          </a:p>
          <a:p>
            <a:endParaRPr lang="en-GB" dirty="0" smtClean="0"/>
          </a:p>
          <a:p>
            <a:r>
              <a:rPr lang="en-GB" dirty="0" smtClean="0"/>
              <a:t>Even </a:t>
            </a:r>
            <a:r>
              <a:rPr lang="en-GB" dirty="0"/>
              <a:t>Lord Neuberger (Lord </a:t>
            </a:r>
            <a:r>
              <a:rPr lang="en-GB" dirty="0" err="1"/>
              <a:t>Sumption’s</a:t>
            </a:r>
            <a:r>
              <a:rPr lang="en-GB" dirty="0"/>
              <a:t> strongest supporter in </a:t>
            </a:r>
            <a:r>
              <a:rPr lang="en-GB" u="sng" dirty="0" err="1"/>
              <a:t>Prest</a:t>
            </a:r>
            <a:r>
              <a:rPr lang="en-GB" dirty="0"/>
              <a:t>) considers </a:t>
            </a:r>
            <a:r>
              <a:rPr lang="en-GB" u="sng" dirty="0"/>
              <a:t>Gilford</a:t>
            </a:r>
            <a:r>
              <a:rPr lang="en-GB" dirty="0"/>
              <a:t> to be a case of concealment not evasion.</a:t>
            </a:r>
          </a:p>
          <a:p>
            <a:endParaRPr lang="en-GB" dirty="0"/>
          </a:p>
          <a:p>
            <a:r>
              <a:rPr lang="en-GB" dirty="0"/>
              <a:t>What hope for the distinction?</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3517576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solidFill>
                  <a:schemeClr val="tx1"/>
                </a:solidFill>
              </a:rPr>
              <a:t>Jones v </a:t>
            </a:r>
            <a:r>
              <a:rPr lang="en-GB" u="sng" dirty="0" err="1" smtClean="0">
                <a:solidFill>
                  <a:schemeClr val="tx1"/>
                </a:solidFill>
              </a:rPr>
              <a:t>Lipman</a:t>
            </a:r>
            <a:r>
              <a:rPr lang="en-GB" dirty="0">
                <a:solidFill>
                  <a:schemeClr val="tx1"/>
                </a:solidFill>
              </a:rPr>
              <a:t> </a:t>
            </a:r>
            <a:endParaRPr lang="en-GB" u="sng" dirty="0">
              <a:solidFill>
                <a:schemeClr val="tx1"/>
              </a:solidFill>
            </a:endParaRPr>
          </a:p>
        </p:txBody>
      </p:sp>
      <p:sp>
        <p:nvSpPr>
          <p:cNvPr id="3" name="Content Placeholder 2"/>
          <p:cNvSpPr>
            <a:spLocks noGrp="1"/>
          </p:cNvSpPr>
          <p:nvPr>
            <p:ph idx="1"/>
          </p:nvPr>
        </p:nvSpPr>
        <p:spPr/>
        <p:txBody>
          <a:bodyPr>
            <a:normAutofit/>
          </a:bodyPr>
          <a:lstStyle/>
          <a:p>
            <a:r>
              <a:rPr lang="en-GB" u="sng" dirty="0" smtClean="0"/>
              <a:t>VTB v </a:t>
            </a:r>
            <a:r>
              <a:rPr lang="en-GB" u="sng" dirty="0" err="1" smtClean="0"/>
              <a:t>Nutritek</a:t>
            </a:r>
            <a:r>
              <a:rPr lang="en-GB" dirty="0" smtClean="0"/>
              <a:t>: no piercing of the veil to impose a contractual jurisdiction clause on a non-party.</a:t>
            </a:r>
          </a:p>
          <a:p>
            <a:r>
              <a:rPr lang="en-GB" u="sng" dirty="0" smtClean="0"/>
              <a:t>Jones v </a:t>
            </a:r>
            <a:r>
              <a:rPr lang="en-GB" u="sng" dirty="0" err="1" smtClean="0"/>
              <a:t>Lipman</a:t>
            </a:r>
            <a:r>
              <a:rPr lang="en-GB" dirty="0" smtClean="0"/>
              <a:t>: injunction to enforce the contractual obligation to transfer imposed on the company (not party to contract).</a:t>
            </a:r>
          </a:p>
          <a:p>
            <a:r>
              <a:rPr lang="en-GB" dirty="0" smtClean="0"/>
              <a:t>Lord </a:t>
            </a:r>
            <a:r>
              <a:rPr lang="en-GB" dirty="0" err="1" smtClean="0"/>
              <a:t>Sumption</a:t>
            </a:r>
            <a:r>
              <a:rPr lang="en-GB" dirty="0" smtClean="0"/>
              <a:t> in </a:t>
            </a:r>
            <a:r>
              <a:rPr lang="en-GB" u="sng" dirty="0" err="1" smtClean="0"/>
              <a:t>Prest</a:t>
            </a:r>
            <a:r>
              <a:rPr lang="en-GB" dirty="0" smtClean="0"/>
              <a:t>: “The judge must have thought that in the circumstances the company should be treated as having the same obligation to convey the property to the plaintiff as Mr </a:t>
            </a:r>
            <a:r>
              <a:rPr lang="en-GB" dirty="0" err="1" smtClean="0"/>
              <a:t>Lipman</a:t>
            </a:r>
            <a:r>
              <a:rPr lang="en-GB" dirty="0" smtClean="0"/>
              <a:t> had even though it was not party to the contract of sale.” [30]</a:t>
            </a:r>
          </a:p>
          <a:p>
            <a:r>
              <a:rPr lang="en-GB" dirty="0" smtClean="0"/>
              <a:t>Consistent with prohibition in </a:t>
            </a:r>
            <a:r>
              <a:rPr lang="en-GB" u="sng" dirty="0" smtClean="0"/>
              <a:t>VTB</a:t>
            </a:r>
            <a:r>
              <a:rPr lang="en-GB" dirty="0" smtClean="0"/>
              <a:t>?</a:t>
            </a:r>
          </a:p>
        </p:txBody>
      </p:sp>
    </p:spTree>
    <p:extLst>
      <p:ext uri="{BB962C8B-B14F-4D97-AF65-F5344CB8AC3E}">
        <p14:creationId xmlns:p14="http://schemas.microsoft.com/office/powerpoint/2010/main" val="3342931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1"/>
                </a:solidFill>
              </a:rPr>
              <a:t>Concluding Observations</a:t>
            </a:r>
            <a:endParaRPr lang="en-GB" dirty="0">
              <a:solidFill>
                <a:schemeClr val="tx1"/>
              </a:solidFill>
            </a:endParaRPr>
          </a:p>
        </p:txBody>
      </p:sp>
      <p:sp>
        <p:nvSpPr>
          <p:cNvPr id="3" name="Content Placeholder 2"/>
          <p:cNvSpPr>
            <a:spLocks noGrp="1"/>
          </p:cNvSpPr>
          <p:nvPr>
            <p:ph idx="1"/>
          </p:nvPr>
        </p:nvSpPr>
        <p:spPr/>
        <p:txBody>
          <a:bodyPr>
            <a:normAutofit lnSpcReduction="10000"/>
          </a:bodyPr>
          <a:lstStyle/>
          <a:p>
            <a:r>
              <a:rPr lang="en-GB" dirty="0" smtClean="0"/>
              <a:t>Principle of </a:t>
            </a:r>
            <a:r>
              <a:rPr lang="en-GB" i="1" dirty="0" smtClean="0"/>
              <a:t>Salomon v Salomon</a:t>
            </a:r>
            <a:r>
              <a:rPr lang="en-GB" dirty="0" smtClean="0"/>
              <a:t> nothing to fear from a strong flexible doctrine</a:t>
            </a:r>
          </a:p>
          <a:p>
            <a:pPr marL="0" indent="0">
              <a:buNone/>
            </a:pPr>
            <a:r>
              <a:rPr lang="en-GB" dirty="0" smtClean="0"/>
              <a:t> </a:t>
            </a:r>
          </a:p>
          <a:p>
            <a:r>
              <a:rPr lang="en-GB" dirty="0" smtClean="0"/>
              <a:t>Only operates against an individual against whom a good arguable case of impropriety has been established</a:t>
            </a:r>
          </a:p>
          <a:p>
            <a:pPr marL="0" indent="0">
              <a:buNone/>
            </a:pPr>
            <a:endParaRPr lang="en-GB" dirty="0" smtClean="0"/>
          </a:p>
          <a:p>
            <a:r>
              <a:rPr lang="en-GB" dirty="0" smtClean="0"/>
              <a:t>Only </a:t>
            </a:r>
            <a:r>
              <a:rPr lang="en-GB" dirty="0"/>
              <a:t>uncertainty that arises with a </a:t>
            </a:r>
            <a:r>
              <a:rPr lang="en-GB" dirty="0" smtClean="0"/>
              <a:t>strong flexible </a:t>
            </a:r>
            <a:r>
              <a:rPr lang="en-GB" dirty="0"/>
              <a:t>doctrine is on the part of the fraudster’s entitlement </a:t>
            </a:r>
            <a:r>
              <a:rPr lang="en-GB" b="1" u="sng" dirty="0" smtClean="0"/>
              <a:t>to rely upon</a:t>
            </a:r>
            <a:r>
              <a:rPr lang="en-GB" dirty="0" smtClean="0"/>
              <a:t> and </a:t>
            </a:r>
            <a:r>
              <a:rPr lang="en-GB" b="1" u="sng" dirty="0"/>
              <a:t>benefit from </a:t>
            </a:r>
            <a:r>
              <a:rPr lang="en-GB" dirty="0"/>
              <a:t>the separate legal personality of the </a:t>
            </a:r>
            <a:r>
              <a:rPr lang="en-GB" dirty="0" smtClean="0"/>
              <a:t>company</a:t>
            </a:r>
          </a:p>
          <a:p>
            <a:endParaRPr lang="en-GB" dirty="0"/>
          </a:p>
          <a:p>
            <a:r>
              <a:rPr lang="en-GB" dirty="0" smtClean="0"/>
              <a:t>Acceptable uncertainty</a:t>
            </a:r>
          </a:p>
        </p:txBody>
      </p:sp>
    </p:spTree>
    <p:extLst>
      <p:ext uri="{BB962C8B-B14F-4D97-AF65-F5344CB8AC3E}">
        <p14:creationId xmlns:p14="http://schemas.microsoft.com/office/powerpoint/2010/main" val="329658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Overview</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Freezing Orders and Discretionary Trusts</a:t>
            </a:r>
          </a:p>
          <a:p>
            <a:pPr marL="0" indent="0">
              <a:buNone/>
            </a:pPr>
            <a:endParaRPr lang="en-GB" dirty="0" smtClean="0"/>
          </a:p>
          <a:p>
            <a:r>
              <a:rPr lang="en-GB" dirty="0" smtClean="0"/>
              <a:t>Freezing Orders and Assets by a Company</a:t>
            </a:r>
          </a:p>
          <a:p>
            <a:pPr marL="0" indent="0">
              <a:buNone/>
            </a:pPr>
            <a:r>
              <a:rPr lang="en-GB" dirty="0" smtClean="0"/>
              <a:t> </a:t>
            </a:r>
          </a:p>
          <a:p>
            <a:r>
              <a:rPr lang="en-GB" dirty="0" smtClean="0"/>
              <a:t>Freezing Orders and Loans </a:t>
            </a:r>
          </a:p>
          <a:p>
            <a:endParaRPr lang="en-GB" dirty="0" smtClean="0"/>
          </a:p>
          <a:p>
            <a:r>
              <a:rPr lang="en-GB" dirty="0" smtClean="0"/>
              <a:t>Piercing the Corporate Veil after </a:t>
            </a:r>
            <a:r>
              <a:rPr lang="en-GB" u="sng" dirty="0" err="1" smtClean="0"/>
              <a:t>Prest</a:t>
            </a:r>
            <a:r>
              <a:rPr lang="en-GB" u="sng" dirty="0" smtClean="0"/>
              <a:t> v </a:t>
            </a:r>
            <a:r>
              <a:rPr lang="en-GB" u="sng" dirty="0" err="1" smtClean="0"/>
              <a:t>Petrodel</a:t>
            </a:r>
            <a:endParaRPr lang="en-GB" dirty="0" smtClean="0"/>
          </a:p>
          <a:p>
            <a:pPr marL="0" indent="0">
              <a:buNone/>
            </a:pPr>
            <a:endParaRPr lang="en-GB" dirty="0" smtClean="0"/>
          </a:p>
          <a:p>
            <a:r>
              <a:rPr lang="en-GB" dirty="0" smtClean="0"/>
              <a:t>Enforcement: Hague Convention on Choice of Court Agreements</a:t>
            </a:r>
          </a:p>
          <a:p>
            <a:pPr marL="0" indent="0">
              <a:buNone/>
            </a:pPr>
            <a:endParaRPr lang="en-GB" dirty="0" smtClean="0"/>
          </a:p>
          <a:p>
            <a:r>
              <a:rPr lang="en-GB" dirty="0" smtClean="0"/>
              <a:t>Enforcement: DIFC Practice Direction No 2 of 2015</a:t>
            </a:r>
            <a:endParaRPr lang="en-GB" dirty="0"/>
          </a:p>
        </p:txBody>
      </p:sp>
    </p:spTree>
    <p:extLst>
      <p:ext uri="{BB962C8B-B14F-4D97-AF65-F5344CB8AC3E}">
        <p14:creationId xmlns:p14="http://schemas.microsoft.com/office/powerpoint/2010/main" val="268569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Enforcement: Hague Convention on choice of court</a:t>
            </a:r>
            <a:endParaRPr lang="en-GB" dirty="0"/>
          </a:p>
        </p:txBody>
      </p:sp>
      <p:sp>
        <p:nvSpPr>
          <p:cNvPr id="3" name="Content Placeholder 2"/>
          <p:cNvSpPr>
            <a:spLocks noGrp="1"/>
          </p:cNvSpPr>
          <p:nvPr>
            <p:ph idx="1"/>
          </p:nvPr>
        </p:nvSpPr>
        <p:spPr/>
        <p:txBody>
          <a:bodyPr>
            <a:normAutofit lnSpcReduction="10000"/>
          </a:bodyPr>
          <a:lstStyle/>
          <a:p>
            <a:r>
              <a:rPr lang="en-GB" dirty="0" smtClean="0"/>
              <a:t>Art 3: Concerns jurisdiction taken under an exclusive jurisdiction clause</a:t>
            </a:r>
          </a:p>
          <a:p>
            <a:r>
              <a:rPr lang="en-GB" dirty="0" smtClean="0"/>
              <a:t>Art 5: chosen court must hear the case (limited exceptions) – no forum </a:t>
            </a:r>
            <a:r>
              <a:rPr lang="en-GB" dirty="0" err="1" smtClean="0"/>
              <a:t>conveniens</a:t>
            </a:r>
            <a:endParaRPr lang="en-GB" dirty="0" smtClean="0"/>
          </a:p>
          <a:p>
            <a:r>
              <a:rPr lang="en-GB" dirty="0" smtClean="0"/>
              <a:t>Art 6: a court other than that chosen in </a:t>
            </a:r>
            <a:r>
              <a:rPr lang="en-GB" dirty="0" err="1" smtClean="0"/>
              <a:t>excl</a:t>
            </a:r>
            <a:r>
              <a:rPr lang="en-GB" dirty="0" smtClean="0"/>
              <a:t> jurisdiction clause must stay matter: no parallel proceedings/inconsistent judgments</a:t>
            </a:r>
          </a:p>
          <a:p>
            <a:r>
              <a:rPr lang="en-GB" dirty="0" smtClean="0"/>
              <a:t>Art 8: recognition and enforcement of judgments based on </a:t>
            </a:r>
            <a:r>
              <a:rPr lang="en-GB" dirty="0" err="1" smtClean="0"/>
              <a:t>excl</a:t>
            </a:r>
            <a:r>
              <a:rPr lang="en-GB" dirty="0" smtClean="0"/>
              <a:t> jurisdiction  clauses without review of the merits (limited scope to challenge).</a:t>
            </a:r>
          </a:p>
          <a:p>
            <a:r>
              <a:rPr lang="en-GB" dirty="0" smtClean="0"/>
              <a:t>On 1</a:t>
            </a:r>
            <a:r>
              <a:rPr lang="en-GB" baseline="30000" dirty="0" smtClean="0"/>
              <a:t>st</a:t>
            </a:r>
            <a:r>
              <a:rPr lang="en-GB" dirty="0" smtClean="0"/>
              <a:t> October 2015, Hague Convention effective as between EU states and Mexico.</a:t>
            </a:r>
          </a:p>
          <a:p>
            <a:r>
              <a:rPr lang="en-GB" dirty="0" smtClean="0"/>
              <a:t>US and Singapore also signed up but not yet ratified.</a:t>
            </a:r>
          </a:p>
          <a:p>
            <a:r>
              <a:rPr lang="en-GB" dirty="0" smtClean="0"/>
              <a:t>One to watch in future</a:t>
            </a:r>
            <a:endParaRPr lang="en-GB" dirty="0"/>
          </a:p>
        </p:txBody>
      </p:sp>
      <p:sp>
        <p:nvSpPr>
          <p:cNvPr id="4" name="Footer Placeholder 3"/>
          <p:cNvSpPr>
            <a:spLocks noGrp="1"/>
          </p:cNvSpPr>
          <p:nvPr>
            <p:ph type="ftr" sz="quarter" idx="11"/>
          </p:nvPr>
        </p:nvSpPr>
        <p:spPr/>
        <p:txBody>
          <a:bodyPr/>
          <a:lstStyle/>
          <a:p>
            <a:pPr algn="r"/>
            <a:r>
              <a:rPr lang="en-GB" dirty="0" smtClean="0"/>
              <a:t>P McGrath Q,.C.  Essex Court Chambers </a:t>
            </a:r>
            <a:r>
              <a:rPr lang="en-GB" dirty="0"/>
              <a:t> </a:t>
            </a:r>
            <a:r>
              <a:rPr lang="en-GB" dirty="0" smtClean="0"/>
              <a:t>2016</a:t>
            </a:r>
            <a:endParaRPr lang="en-GB" dirty="0"/>
          </a:p>
        </p:txBody>
      </p:sp>
    </p:spTree>
    <p:extLst>
      <p:ext uri="{BB962C8B-B14F-4D97-AF65-F5344CB8AC3E}">
        <p14:creationId xmlns:p14="http://schemas.microsoft.com/office/powerpoint/2010/main" val="12067330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Enforcement: </a:t>
            </a:r>
            <a:br>
              <a:rPr lang="en-GB" dirty="0" smtClean="0"/>
            </a:br>
            <a:r>
              <a:rPr lang="en-GB" dirty="0" smtClean="0"/>
              <a:t>DIFC Practice Direction No.2 of 2015</a:t>
            </a:r>
            <a:endParaRPr lang="en-GB" dirty="0"/>
          </a:p>
        </p:txBody>
      </p:sp>
      <p:sp>
        <p:nvSpPr>
          <p:cNvPr id="3" name="Content Placeholder 2"/>
          <p:cNvSpPr>
            <a:spLocks noGrp="1"/>
          </p:cNvSpPr>
          <p:nvPr>
            <p:ph idx="1"/>
          </p:nvPr>
        </p:nvSpPr>
        <p:spPr/>
        <p:txBody>
          <a:bodyPr>
            <a:normAutofit lnSpcReduction="10000"/>
          </a:bodyPr>
          <a:lstStyle/>
          <a:p>
            <a:r>
              <a:rPr lang="en-GB" dirty="0" smtClean="0"/>
              <a:t>Dubai: increasing importance as location of assets and Ds to international commercial litigation: cant be ignored. </a:t>
            </a:r>
          </a:p>
          <a:p>
            <a:r>
              <a:rPr lang="en-GB" dirty="0" smtClean="0"/>
              <a:t>DIFC (an offshore jurisdiction within Dubai practising common law) considering its position as to Hague Convention:</a:t>
            </a:r>
          </a:p>
          <a:p>
            <a:r>
              <a:rPr lang="en-GB" dirty="0" smtClean="0"/>
              <a:t>PD No 2 of 2015: effectively converting a dispute about payment of a DIFC judgment into an arbitral matter leading to an award from DIFC-LCIA </a:t>
            </a:r>
          </a:p>
          <a:p>
            <a:r>
              <a:rPr lang="en-GB" dirty="0" smtClean="0"/>
              <a:t>Enforceable under the New York Convention.</a:t>
            </a:r>
          </a:p>
          <a:p>
            <a:r>
              <a:rPr lang="en-GB" dirty="0" smtClean="0"/>
              <a:t>Novel and innovative; recognises importance of enforceable judgments.</a:t>
            </a:r>
          </a:p>
          <a:p>
            <a:r>
              <a:rPr lang="en-GB" dirty="0" smtClean="0"/>
              <a:t>SICC seriously considered it but decided to go down the Hague Convention route first</a:t>
            </a:r>
          </a:p>
          <a:p>
            <a:r>
              <a:rPr lang="en-GB" dirty="0" smtClean="0"/>
              <a:t>Controversial but another one to watch.</a:t>
            </a:r>
          </a:p>
          <a:p>
            <a:endParaRPr lang="en-GB" dirty="0" smtClean="0"/>
          </a:p>
          <a:p>
            <a:endParaRPr lang="en-GB" dirty="0"/>
          </a:p>
        </p:txBody>
      </p:sp>
      <p:sp>
        <p:nvSpPr>
          <p:cNvPr id="4" name="Footer Placeholder 3"/>
          <p:cNvSpPr>
            <a:spLocks noGrp="1"/>
          </p:cNvSpPr>
          <p:nvPr>
            <p:ph type="ftr" sz="quarter" idx="11"/>
          </p:nvPr>
        </p:nvSpPr>
        <p:spPr/>
        <p:txBody>
          <a:bodyPr/>
          <a:lstStyle/>
          <a:p>
            <a:pPr algn="r"/>
            <a:r>
              <a:rPr lang="en-GB" dirty="0" smtClean="0"/>
              <a:t>P McGrath Q,.C.  Essex Court Chambers  2016</a:t>
            </a:r>
            <a:endParaRPr lang="en-GB" dirty="0"/>
          </a:p>
        </p:txBody>
      </p:sp>
    </p:spTree>
    <p:extLst>
      <p:ext uri="{BB962C8B-B14F-4D97-AF65-F5344CB8AC3E}">
        <p14:creationId xmlns:p14="http://schemas.microsoft.com/office/powerpoint/2010/main" val="2844818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Conclusions</a:t>
            </a:r>
            <a:endParaRPr lang="en-GB" dirty="0"/>
          </a:p>
        </p:txBody>
      </p:sp>
      <p:sp>
        <p:nvSpPr>
          <p:cNvPr id="3" name="Content Placeholder 2"/>
          <p:cNvSpPr>
            <a:spLocks noGrp="1"/>
          </p:cNvSpPr>
          <p:nvPr>
            <p:ph idx="1"/>
          </p:nvPr>
        </p:nvSpPr>
        <p:spPr>
          <a:xfrm>
            <a:off x="2144869" y="1905000"/>
            <a:ext cx="8911686" cy="4612774"/>
          </a:xfrm>
        </p:spPr>
        <p:txBody>
          <a:bodyPr>
            <a:normAutofit fontScale="92500" lnSpcReduction="10000"/>
          </a:bodyPr>
          <a:lstStyle/>
          <a:p>
            <a:r>
              <a:rPr lang="en-GB" dirty="0" smtClean="0"/>
              <a:t>Unless varied, the standard form WFO does NOT require disclosure of interest as beneficiary under a WFO. </a:t>
            </a:r>
          </a:p>
          <a:p>
            <a:r>
              <a:rPr lang="en-GB" dirty="0" smtClean="0"/>
              <a:t>Disclosure under a WFO may extend to whether someone is a beneficiary under a DT but unless some credible material exists that those DTs are not valid, no further disclosure required.</a:t>
            </a:r>
          </a:p>
          <a:p>
            <a:r>
              <a:rPr lang="en-GB" dirty="0" smtClean="0"/>
              <a:t>Assets under a DT remain outside the prohibition effect of a WFO unless and until there is good reason to suppose the DTs are not valid </a:t>
            </a:r>
            <a:r>
              <a:rPr lang="en-GB" dirty="0" err="1" smtClean="0"/>
              <a:t>ie</a:t>
            </a:r>
            <a:r>
              <a:rPr lang="en-GB" dirty="0" smtClean="0"/>
              <a:t> sham etc. WFO wording alone does not get you there.</a:t>
            </a:r>
          </a:p>
          <a:p>
            <a:r>
              <a:rPr lang="en-GB" dirty="0" smtClean="0"/>
              <a:t>Assets of a company owned by a D are not within the WFO but the D is prevented from procuring the dissipation of those assets. Anything more direct requires lifting the veil. </a:t>
            </a:r>
          </a:p>
          <a:p>
            <a:r>
              <a:rPr lang="en-GB" dirty="0" smtClean="0"/>
              <a:t>Loan proceeds do fall within extended WFO if sufficient control is exercised over those proceeds. Unclear how far “control” will be taken as an independent qualifying criteria.</a:t>
            </a:r>
          </a:p>
          <a:p>
            <a:r>
              <a:rPr lang="en-GB" dirty="0" smtClean="0"/>
              <a:t>Be aware of developments relating to Hague Convention and DIFC PD No 2 on issues of enforcement.</a:t>
            </a:r>
          </a:p>
          <a:p>
            <a:endParaRPr lang="en-GB" dirty="0"/>
          </a:p>
        </p:txBody>
      </p:sp>
      <p:sp>
        <p:nvSpPr>
          <p:cNvPr id="4" name="Footer Placeholder 3"/>
          <p:cNvSpPr>
            <a:spLocks noGrp="1"/>
          </p:cNvSpPr>
          <p:nvPr>
            <p:ph type="ftr" sz="quarter" idx="11"/>
          </p:nvPr>
        </p:nvSpPr>
        <p:spPr/>
        <p:txBody>
          <a:bodyPr/>
          <a:lstStyle/>
          <a:p>
            <a:pPr algn="r"/>
            <a:r>
              <a:rPr lang="en-GB" dirty="0" smtClean="0"/>
              <a:t>P McGrath Q,.C.  Essex Court Chambers 2016</a:t>
            </a:r>
            <a:endParaRPr lang="en-GB" dirty="0"/>
          </a:p>
        </p:txBody>
      </p:sp>
    </p:spTree>
    <p:extLst>
      <p:ext uri="{BB962C8B-B14F-4D97-AF65-F5344CB8AC3E}">
        <p14:creationId xmlns:p14="http://schemas.microsoft.com/office/powerpoint/2010/main" val="3490287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Freezing Orders &amp; Discretionary Trusts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Discretionary Trusts – most important asset holding structure</a:t>
            </a:r>
          </a:p>
          <a:p>
            <a:r>
              <a:rPr lang="en-GB" dirty="0" smtClean="0"/>
              <a:t>Purpose of FO: to protect assets susceptible to enforcement: </a:t>
            </a:r>
            <a:r>
              <a:rPr lang="en-GB" b="1" i="1" dirty="0" smtClean="0"/>
              <a:t>BTA Bank v </a:t>
            </a:r>
            <a:r>
              <a:rPr lang="en-GB" b="1" i="1" dirty="0" err="1" smtClean="0"/>
              <a:t>Solodchenko</a:t>
            </a:r>
            <a:r>
              <a:rPr lang="en-GB" b="1" i="1" dirty="0" smtClean="0"/>
              <a:t> </a:t>
            </a:r>
            <a:r>
              <a:rPr lang="en-GB" dirty="0" smtClean="0"/>
              <a:t> [2011] 1 WLR 888 (Patten LJ)</a:t>
            </a:r>
          </a:p>
          <a:p>
            <a:r>
              <a:rPr lang="en-GB" dirty="0" smtClean="0"/>
              <a:t>Assets of DTs not available for execution: beneficiary does not have a proprietary interest in DT’s assets.</a:t>
            </a:r>
          </a:p>
          <a:p>
            <a:r>
              <a:rPr lang="en-GB" dirty="0" smtClean="0"/>
              <a:t>No surprise assets of DT fall </a:t>
            </a:r>
            <a:r>
              <a:rPr lang="en-GB" dirty="0" err="1" smtClean="0"/>
              <a:t>outwith</a:t>
            </a:r>
            <a:r>
              <a:rPr lang="en-GB" dirty="0" smtClean="0"/>
              <a:t> standard form FO: </a:t>
            </a:r>
            <a:r>
              <a:rPr lang="en-GB" b="1" i="1" dirty="0" smtClean="0"/>
              <a:t>Federal Bank of Middle East v </a:t>
            </a:r>
            <a:r>
              <a:rPr lang="en-GB" b="1" i="1" dirty="0" err="1" smtClean="0"/>
              <a:t>Hadkinson</a:t>
            </a:r>
            <a:r>
              <a:rPr lang="en-GB" dirty="0" smtClean="0"/>
              <a:t> [2000] 1 WLR 1695 (CA)</a:t>
            </a:r>
          </a:p>
          <a:p>
            <a:r>
              <a:rPr lang="en-GB" dirty="0" smtClean="0"/>
              <a:t>Such assets also fall outside the revised Commercial Court standard wording which includes assets whether “owned legally, beneficially or </a:t>
            </a:r>
            <a:r>
              <a:rPr lang="en-GB" dirty="0" err="1" smtClean="0"/>
              <a:t>otherwise”:Chadwick</a:t>
            </a:r>
            <a:r>
              <a:rPr lang="en-GB" dirty="0" smtClean="0"/>
              <a:t> LJ in </a:t>
            </a:r>
            <a:r>
              <a:rPr lang="en-GB" b="1" i="1" dirty="0" smtClean="0"/>
              <a:t>Raja v Van </a:t>
            </a:r>
            <a:r>
              <a:rPr lang="en-GB" b="1" i="1" dirty="0" err="1" smtClean="0"/>
              <a:t>Hoogstraten</a:t>
            </a:r>
            <a:r>
              <a:rPr lang="en-GB" dirty="0" smtClean="0"/>
              <a:t> [2004] 4 All ER 793 rejected by CA in </a:t>
            </a:r>
            <a:r>
              <a:rPr lang="en-GB" b="1" i="1" dirty="0" err="1" smtClean="0"/>
              <a:t>Solodchenko</a:t>
            </a:r>
            <a:r>
              <a:rPr lang="en-GB" dirty="0" smtClean="0"/>
              <a:t> [2011] </a:t>
            </a:r>
            <a:r>
              <a:rPr lang="en-GB" b="1" dirty="0" smtClean="0"/>
              <a:t> </a:t>
            </a:r>
            <a:r>
              <a:rPr lang="en-GB" dirty="0" smtClean="0"/>
              <a:t>1 WLR 88</a:t>
            </a:r>
            <a:r>
              <a:rPr lang="en-GB" dirty="0"/>
              <a:t>8</a:t>
            </a:r>
            <a:endParaRPr lang="en-GB" dirty="0" smtClean="0"/>
          </a:p>
          <a:p>
            <a:r>
              <a:rPr lang="en-GB" dirty="0" smtClean="0"/>
              <a:t>Issue recently raised in the £1.2 billion WFO obtained against Sergei </a:t>
            </a:r>
            <a:r>
              <a:rPr lang="en-GB" dirty="0" err="1" smtClean="0"/>
              <a:t>Pugachev</a:t>
            </a:r>
            <a:endParaRPr lang="en-GB" dirty="0"/>
          </a:p>
        </p:txBody>
      </p:sp>
    </p:spTree>
    <p:extLst>
      <p:ext uri="{BB962C8B-B14F-4D97-AF65-F5344CB8AC3E}">
        <p14:creationId xmlns:p14="http://schemas.microsoft.com/office/powerpoint/2010/main" val="187498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Discretionary Trusts &amp; </a:t>
            </a:r>
            <a:r>
              <a:rPr lang="en-GB" i="1" dirty="0" err="1" smtClean="0"/>
              <a:t>Pugachev</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SP had disclosed he was a beneficiary under DTs but no further details. </a:t>
            </a:r>
          </a:p>
          <a:p>
            <a:r>
              <a:rPr lang="en-GB" dirty="0" smtClean="0"/>
              <a:t>CA re-asserted basic principle: assets of DT outside ambit of WFO: </a:t>
            </a:r>
            <a:r>
              <a:rPr lang="en-GB" b="1" dirty="0" smtClean="0"/>
              <a:t>[2015] EWCA </a:t>
            </a:r>
            <a:r>
              <a:rPr lang="en-GB" b="1" dirty="0" err="1" smtClean="0"/>
              <a:t>Civ</a:t>
            </a:r>
            <a:r>
              <a:rPr lang="en-GB" b="1" dirty="0" smtClean="0"/>
              <a:t> 139</a:t>
            </a:r>
            <a:endParaRPr lang="en-GB" dirty="0" smtClean="0"/>
          </a:p>
          <a:p>
            <a:r>
              <a:rPr lang="en-GB" dirty="0" smtClean="0"/>
              <a:t>Standard Order varied to include in disclosure section: “</a:t>
            </a:r>
            <a:r>
              <a:rPr lang="en-GB" i="1" dirty="0" smtClean="0"/>
              <a:t>any interest under a trust or similar entity including any interest which may arise by virtue of the exercise of any power of appointment, discretion or otherwise howsoever</a:t>
            </a:r>
            <a:r>
              <a:rPr lang="en-GB" dirty="0" smtClean="0"/>
              <a:t>.”</a:t>
            </a:r>
          </a:p>
          <a:p>
            <a:r>
              <a:rPr lang="en-GB" dirty="0" smtClean="0"/>
              <a:t>CA held: new wording required SP to disclose his “interest” as beneficiary which he had done.</a:t>
            </a:r>
          </a:p>
          <a:p>
            <a:r>
              <a:rPr lang="en-GB" dirty="0" smtClean="0"/>
              <a:t>AND, because there was “some credible material” that  the DTs were not valid, (see CPR Part 25.1.1(1)(g) per G Moss QC in </a:t>
            </a:r>
            <a:r>
              <a:rPr lang="en-GB" b="1" i="1" dirty="0" smtClean="0"/>
              <a:t>Parker v CS Structured Credit</a:t>
            </a:r>
            <a:r>
              <a:rPr lang="en-GB" dirty="0" smtClean="0"/>
              <a:t>), the Court could order more detailed </a:t>
            </a:r>
            <a:r>
              <a:rPr lang="en-GB" i="1" u="sng" dirty="0" smtClean="0"/>
              <a:t>disclosure</a:t>
            </a:r>
            <a:r>
              <a:rPr lang="en-GB" dirty="0" smtClean="0"/>
              <a:t> of assets held under the DTs in order to verify validity of the DTs and police order.</a:t>
            </a:r>
          </a:p>
          <a:p>
            <a:r>
              <a:rPr lang="en-GB" dirty="0" smtClean="0"/>
              <a:t>CA: expressly drew distinction between threshold for disclosure (Some credible material) and threshold for inclusion of assets under the WFO prohibition (good reason to suppose: Henderson J in</a:t>
            </a:r>
            <a:r>
              <a:rPr lang="en-GB" i="1" dirty="0"/>
              <a:t> </a:t>
            </a:r>
            <a:r>
              <a:rPr lang="en-GB" b="1" i="1" dirty="0" err="1" smtClean="0"/>
              <a:t>Lichter</a:t>
            </a:r>
            <a:r>
              <a:rPr lang="en-GB" b="1" i="1" dirty="0" smtClean="0"/>
              <a:t> v Rubin</a:t>
            </a:r>
            <a:r>
              <a:rPr lang="en-GB" b="1" dirty="0" smtClean="0"/>
              <a:t> </a:t>
            </a:r>
            <a:r>
              <a:rPr lang="en-GB" dirty="0" smtClean="0"/>
              <a:t>[2008] EWHC 450).</a:t>
            </a:r>
          </a:p>
          <a:p>
            <a:endParaRPr lang="en-GB" dirty="0"/>
          </a:p>
        </p:txBody>
      </p:sp>
    </p:spTree>
    <p:extLst>
      <p:ext uri="{BB962C8B-B14F-4D97-AF65-F5344CB8AC3E}">
        <p14:creationId xmlns:p14="http://schemas.microsoft.com/office/powerpoint/2010/main" val="334978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Discretionary Trusts &amp; </a:t>
            </a:r>
            <a:r>
              <a:rPr lang="en-GB" dirty="0" err="1" smtClean="0"/>
              <a:t>Pugachev</a:t>
            </a:r>
            <a:r>
              <a:rPr lang="en-GB" dirty="0" smtClean="0"/>
              <a:t> (2)</a:t>
            </a:r>
            <a:endParaRPr lang="en-GB" dirty="0"/>
          </a:p>
        </p:txBody>
      </p:sp>
      <p:sp>
        <p:nvSpPr>
          <p:cNvPr id="3" name="Content Placeholder 2"/>
          <p:cNvSpPr>
            <a:spLocks noGrp="1"/>
          </p:cNvSpPr>
          <p:nvPr>
            <p:ph idx="1"/>
          </p:nvPr>
        </p:nvSpPr>
        <p:spPr/>
        <p:txBody>
          <a:bodyPr/>
          <a:lstStyle/>
          <a:p>
            <a:r>
              <a:rPr lang="en-GB" dirty="0" smtClean="0"/>
              <a:t>SP then fled the jurisdiction: </a:t>
            </a:r>
            <a:r>
              <a:rPr lang="en-GB" dirty="0" err="1" smtClean="0"/>
              <a:t>Cls</a:t>
            </a:r>
            <a:r>
              <a:rPr lang="en-GB" dirty="0" smtClean="0"/>
              <a:t> obtained an order extending WFO to include assets held on DT on the following grounds:</a:t>
            </a:r>
          </a:p>
          <a:p>
            <a:pPr lvl="1"/>
            <a:r>
              <a:rPr lang="en-GB" dirty="0"/>
              <a:t>That trusts were a sham and therefore within </a:t>
            </a:r>
            <a:r>
              <a:rPr lang="en-GB" b="1" i="1" dirty="0" err="1"/>
              <a:t>Chabra</a:t>
            </a:r>
            <a:r>
              <a:rPr lang="en-GB" dirty="0"/>
              <a:t> jurisdiction</a:t>
            </a:r>
            <a:endParaRPr lang="en-GB" sz="1200" dirty="0"/>
          </a:p>
          <a:p>
            <a:pPr lvl="1"/>
            <a:r>
              <a:rPr lang="en-GB" dirty="0"/>
              <a:t>That good arguable case to those assets under s.423 of the Insolvency Act 1986 </a:t>
            </a:r>
            <a:r>
              <a:rPr lang="en-GB" dirty="0" smtClean="0"/>
              <a:t>or </a:t>
            </a:r>
            <a:r>
              <a:rPr lang="en-GB" dirty="0"/>
              <a:t>s.339 of Act (transaction at an </a:t>
            </a:r>
            <a:r>
              <a:rPr lang="en-GB" dirty="0" smtClean="0"/>
              <a:t>undervalue</a:t>
            </a:r>
            <a:r>
              <a:rPr lang="en-GB" dirty="0"/>
              <a:t>.</a:t>
            </a:r>
            <a:endParaRPr lang="en-GB" sz="1200" dirty="0"/>
          </a:p>
          <a:p>
            <a:pPr lvl="1"/>
            <a:r>
              <a:rPr lang="en-GB" dirty="0"/>
              <a:t>That </a:t>
            </a:r>
            <a:r>
              <a:rPr lang="en-GB" dirty="0" smtClean="0"/>
              <a:t>SP </a:t>
            </a:r>
            <a:r>
              <a:rPr lang="en-GB" dirty="0"/>
              <a:t>exercised sufficient degree of control over those assets that it was appropriate to infer from this fact that there existed a mechanism available to satisfy any future judgment against these assets </a:t>
            </a:r>
            <a:r>
              <a:rPr lang="en-GB" dirty="0" err="1"/>
              <a:t>e.g</a:t>
            </a:r>
            <a:r>
              <a:rPr lang="en-GB" dirty="0"/>
              <a:t> </a:t>
            </a:r>
            <a:r>
              <a:rPr lang="en-GB" b="1" i="1" dirty="0"/>
              <a:t>TSMF v Merrill Lynch Bank</a:t>
            </a:r>
            <a:r>
              <a:rPr lang="en-GB" dirty="0"/>
              <a:t> [2011] UKPC </a:t>
            </a:r>
            <a:r>
              <a:rPr lang="en-GB" dirty="0" smtClean="0"/>
              <a:t>17 (very useful PC decision)</a:t>
            </a:r>
            <a:endParaRPr lang="en-GB" sz="1200" dirty="0"/>
          </a:p>
          <a:p>
            <a:r>
              <a:rPr lang="en-GB" dirty="0" smtClean="0"/>
              <a:t>This extension did not result from the additional wording but from the conduct of SP</a:t>
            </a:r>
            <a:endParaRPr lang="en-GB" sz="1400" dirty="0"/>
          </a:p>
          <a:p>
            <a:pPr lvl="1"/>
            <a:endParaRPr lang="en-GB" dirty="0"/>
          </a:p>
        </p:txBody>
      </p:sp>
    </p:spTree>
    <p:extLst>
      <p:ext uri="{BB962C8B-B14F-4D97-AF65-F5344CB8AC3E}">
        <p14:creationId xmlns:p14="http://schemas.microsoft.com/office/powerpoint/2010/main" val="2766901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Assets by a corporate entity</a:t>
            </a:r>
            <a:endParaRPr lang="en-GB" dirty="0"/>
          </a:p>
        </p:txBody>
      </p:sp>
      <p:sp>
        <p:nvSpPr>
          <p:cNvPr id="3" name="Content Placeholder 2"/>
          <p:cNvSpPr>
            <a:spLocks noGrp="1"/>
          </p:cNvSpPr>
          <p:nvPr>
            <p:ph idx="1"/>
          </p:nvPr>
        </p:nvSpPr>
        <p:spPr/>
        <p:txBody>
          <a:bodyPr>
            <a:normAutofit fontScale="92500"/>
          </a:bodyPr>
          <a:lstStyle/>
          <a:p>
            <a:r>
              <a:rPr lang="en-GB" dirty="0" smtClean="0"/>
              <a:t>If a company is owned by the D. To what extent, if at all, does a WFO against the D affect the assets held by the Company?</a:t>
            </a:r>
          </a:p>
          <a:p>
            <a:r>
              <a:rPr lang="en-GB" dirty="0" smtClean="0"/>
              <a:t>English Company Law: a shareholder does not own the assets of the company: </a:t>
            </a:r>
            <a:r>
              <a:rPr lang="en-GB" b="1" i="1" dirty="0" smtClean="0"/>
              <a:t>Salomon v Salomon</a:t>
            </a:r>
            <a:endParaRPr lang="en-GB" dirty="0" smtClean="0"/>
          </a:p>
          <a:p>
            <a:r>
              <a:rPr lang="en-GB" dirty="0" smtClean="0"/>
              <a:t>CA in </a:t>
            </a:r>
            <a:r>
              <a:rPr lang="en-GB" b="1" i="1" dirty="0" err="1" smtClean="0"/>
              <a:t>Lakatamia</a:t>
            </a:r>
            <a:r>
              <a:rPr lang="en-GB" b="1" i="1" dirty="0" smtClean="0"/>
              <a:t> Shipping </a:t>
            </a:r>
            <a:r>
              <a:rPr lang="en-GB" b="1" dirty="0" smtClean="0"/>
              <a:t> </a:t>
            </a:r>
            <a:r>
              <a:rPr lang="en-GB" dirty="0" smtClean="0"/>
              <a:t>[2015] 1 WLR 291 re-asserts that basic proposition in WFO context.</a:t>
            </a:r>
          </a:p>
          <a:p>
            <a:pPr algn="just"/>
            <a:r>
              <a:rPr lang="en-GB" dirty="0" smtClean="0"/>
              <a:t>Argued that the extended definition of “assets” in WFO standard form may lead to different conclusion </a:t>
            </a:r>
            <a:r>
              <a:rPr lang="en-GB" i="1" dirty="0" smtClean="0"/>
              <a:t>i.e.</a:t>
            </a:r>
            <a:endParaRPr lang="en-GB" dirty="0" smtClean="0"/>
          </a:p>
          <a:p>
            <a:pPr algn="just"/>
            <a:r>
              <a:rPr lang="en-GB" dirty="0" smtClean="0"/>
              <a:t>“</a:t>
            </a:r>
            <a:r>
              <a:rPr lang="en-US" i="1" dirty="0" smtClean="0"/>
              <a:t>For </a:t>
            </a:r>
            <a:r>
              <a:rPr lang="en-US" i="1" dirty="0"/>
              <a:t>the purpose of this order the Respondent’s assets include any asset which he has the power, directly or indirectly, to dispose of or deal with as if it were his own. The Respondent is to be regarded as having such power if a third party holds or controls the asset in accordance with his direct or indirect instructions</a:t>
            </a:r>
            <a:r>
              <a:rPr lang="en-US" i="1" dirty="0" smtClean="0"/>
              <a:t>.”</a:t>
            </a:r>
          </a:p>
          <a:p>
            <a:pPr algn="just"/>
            <a:endParaRPr lang="en-GB" i="1" dirty="0"/>
          </a:p>
        </p:txBody>
      </p:sp>
    </p:spTree>
    <p:extLst>
      <p:ext uri="{BB962C8B-B14F-4D97-AF65-F5344CB8AC3E}">
        <p14:creationId xmlns:p14="http://schemas.microsoft.com/office/powerpoint/2010/main" val="775034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Assets by Corporate Entity (2)</a:t>
            </a:r>
            <a:endParaRPr lang="en-GB" dirty="0"/>
          </a:p>
        </p:txBody>
      </p:sp>
      <p:sp>
        <p:nvSpPr>
          <p:cNvPr id="3" name="Content Placeholder 2"/>
          <p:cNvSpPr>
            <a:spLocks noGrp="1"/>
          </p:cNvSpPr>
          <p:nvPr>
            <p:ph idx="1"/>
          </p:nvPr>
        </p:nvSpPr>
        <p:spPr/>
        <p:txBody>
          <a:bodyPr/>
          <a:lstStyle/>
          <a:p>
            <a:pPr algn="just"/>
            <a:r>
              <a:rPr lang="en-US" i="1" dirty="0" err="1"/>
              <a:t>Lakatamia</a:t>
            </a:r>
            <a:r>
              <a:rPr lang="en-US" dirty="0"/>
              <a:t>: control alone not enough: So even if D is sole owner of the company, and able to exert control over its assets, those assets not within terms of WFO: </a:t>
            </a:r>
            <a:r>
              <a:rPr lang="en-US" b="1" i="1" dirty="0"/>
              <a:t>Group Seven v Allied Investment Corp</a:t>
            </a:r>
            <a:r>
              <a:rPr lang="en-US" dirty="0"/>
              <a:t> [2014] 1 WLR 735</a:t>
            </a:r>
            <a:r>
              <a:rPr lang="en-US" dirty="0" smtClean="0"/>
              <a:t>.</a:t>
            </a:r>
            <a:endParaRPr lang="en-GB" dirty="0" smtClean="0"/>
          </a:p>
          <a:p>
            <a:r>
              <a:rPr lang="en-GB" dirty="0" smtClean="0"/>
              <a:t>But value of D’s assets (shares) dependent in turn on value of assets of company.</a:t>
            </a:r>
          </a:p>
          <a:p>
            <a:r>
              <a:rPr lang="en-GB" b="1" i="1" dirty="0" err="1" smtClean="0"/>
              <a:t>Lakatamia</a:t>
            </a:r>
            <a:r>
              <a:rPr lang="en-GB" dirty="0" smtClean="0"/>
              <a:t>: Assets of company outside WFO but D is prohibited from </a:t>
            </a:r>
            <a:r>
              <a:rPr lang="en-GB" b="1" i="1" dirty="0" smtClean="0"/>
              <a:t>procuring</a:t>
            </a:r>
            <a:r>
              <a:rPr lang="en-GB" dirty="0" smtClean="0"/>
              <a:t> the company to dissipate its assets.</a:t>
            </a:r>
          </a:p>
          <a:p>
            <a:r>
              <a:rPr lang="en-GB" dirty="0" smtClean="0"/>
              <a:t>If want company assets to fall directly within WFO need lift the corporate veil: </a:t>
            </a:r>
            <a:r>
              <a:rPr lang="en-GB" b="1" i="1" dirty="0" err="1" smtClean="0"/>
              <a:t>Prest</a:t>
            </a:r>
            <a:r>
              <a:rPr lang="en-GB" b="1" i="1" dirty="0" smtClean="0"/>
              <a:t> v </a:t>
            </a:r>
            <a:r>
              <a:rPr lang="en-GB" b="1" i="1" dirty="0" err="1" smtClean="0"/>
              <a:t>Petrodel</a:t>
            </a:r>
            <a:r>
              <a:rPr lang="en-GB" dirty="0"/>
              <a:t> </a:t>
            </a:r>
            <a:r>
              <a:rPr lang="en-GB" dirty="0" smtClean="0"/>
              <a:t>and earlier authorities.</a:t>
            </a:r>
            <a:endParaRPr lang="en-GB" dirty="0"/>
          </a:p>
        </p:txBody>
      </p:sp>
    </p:spTree>
    <p:extLst>
      <p:ext uri="{BB962C8B-B14F-4D97-AF65-F5344CB8AC3E}">
        <p14:creationId xmlns:p14="http://schemas.microsoft.com/office/powerpoint/2010/main" val="4202872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t>Freezing Orders and Loans (1)</a:t>
            </a:r>
            <a:br>
              <a:rPr lang="en-GB" dirty="0" smtClean="0"/>
            </a:br>
            <a:r>
              <a:rPr lang="en-GB" dirty="0" smtClean="0"/>
              <a:t>JSC BTA Bank v </a:t>
            </a:r>
            <a:r>
              <a:rPr lang="en-GB" dirty="0" err="1" smtClean="0"/>
              <a:t>Ablyazov</a:t>
            </a:r>
            <a:r>
              <a:rPr lang="en-GB" dirty="0"/>
              <a:t> </a:t>
            </a:r>
            <a:r>
              <a:rPr lang="en-GB" dirty="0" smtClean="0"/>
              <a:t>[2015] UKSC 64</a:t>
            </a:r>
            <a:endParaRPr lang="en-GB" dirty="0"/>
          </a:p>
        </p:txBody>
      </p:sp>
      <p:sp>
        <p:nvSpPr>
          <p:cNvPr id="3" name="Content Placeholder 2"/>
          <p:cNvSpPr>
            <a:spLocks noGrp="1"/>
          </p:cNvSpPr>
          <p:nvPr>
            <p:ph idx="1"/>
          </p:nvPr>
        </p:nvSpPr>
        <p:spPr/>
        <p:txBody>
          <a:bodyPr>
            <a:normAutofit lnSpcReduction="10000"/>
          </a:bodyPr>
          <a:lstStyle/>
          <a:p>
            <a:r>
              <a:rPr lang="en-GB" dirty="0" smtClean="0"/>
              <a:t>D raised several $10m loans and used to pay expenses including some $16m to Stephenson Harwood for his defence fees.</a:t>
            </a:r>
          </a:p>
          <a:p>
            <a:r>
              <a:rPr lang="en-GB" dirty="0" smtClean="0"/>
              <a:t>Bank argued: either the right to drawdown on the loans or the loan proceeds themselves amounted to assets under the terms of the WFO </a:t>
            </a:r>
          </a:p>
          <a:p>
            <a:r>
              <a:rPr lang="en-GB" dirty="0"/>
              <a:t>Supreme Court held:</a:t>
            </a:r>
          </a:p>
          <a:p>
            <a:pPr lvl="1"/>
            <a:r>
              <a:rPr lang="en-GB" dirty="0"/>
              <a:t>(1) Not an “asset” within non-extended WFO</a:t>
            </a:r>
          </a:p>
          <a:p>
            <a:pPr lvl="2"/>
            <a:r>
              <a:rPr lang="en-GB" dirty="0"/>
              <a:t>Chose in action </a:t>
            </a:r>
            <a:r>
              <a:rPr lang="en-GB" i="1" dirty="0"/>
              <a:t>could </a:t>
            </a:r>
            <a:r>
              <a:rPr lang="en-GB" dirty="0"/>
              <a:t>be an asset: many examples in other contexts but question was whether it was </a:t>
            </a:r>
            <a:r>
              <a:rPr lang="en-GB" i="1" dirty="0"/>
              <a:t>appropriate</a:t>
            </a:r>
            <a:r>
              <a:rPr lang="en-GB" dirty="0"/>
              <a:t> for it to be characterised as an asset in this context.</a:t>
            </a:r>
          </a:p>
          <a:p>
            <a:pPr lvl="2"/>
            <a:r>
              <a:rPr lang="en-GB" dirty="0"/>
              <a:t>Enforcement principle suggests not </a:t>
            </a:r>
          </a:p>
          <a:p>
            <a:pPr lvl="2"/>
            <a:r>
              <a:rPr lang="en-GB" dirty="0"/>
              <a:t>Settled view: loans </a:t>
            </a:r>
            <a:r>
              <a:rPr lang="en-GB" dirty="0" err="1"/>
              <a:t>outwith</a:t>
            </a:r>
            <a:r>
              <a:rPr lang="en-GB" dirty="0"/>
              <a:t> the WFO: certainty important in such orders</a:t>
            </a:r>
          </a:p>
          <a:p>
            <a:pPr lvl="1"/>
            <a:r>
              <a:rPr lang="en-GB" dirty="0"/>
              <a:t>(2) Accordingly, distribution was not a disposal of an asset so long as concerned with pre-2002 definition of asset</a:t>
            </a:r>
          </a:p>
          <a:p>
            <a:pPr lvl="2"/>
            <a:endParaRPr lang="en-GB" dirty="0"/>
          </a:p>
          <a:p>
            <a:endParaRPr lang="en-GB" dirty="0" smtClean="0"/>
          </a:p>
          <a:p>
            <a:pPr algn="just"/>
            <a:endParaRPr lang="en-GB" dirty="0" smtClean="0"/>
          </a:p>
          <a:p>
            <a:endParaRPr lang="en-GB" dirty="0"/>
          </a:p>
        </p:txBody>
      </p:sp>
    </p:spTree>
    <p:extLst>
      <p:ext uri="{BB962C8B-B14F-4D97-AF65-F5344CB8AC3E}">
        <p14:creationId xmlns:p14="http://schemas.microsoft.com/office/powerpoint/2010/main" val="3859131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Freezing Orders and Loans (2)</a:t>
            </a:r>
            <a:endParaRPr lang="en-GB" dirty="0"/>
          </a:p>
        </p:txBody>
      </p:sp>
      <p:sp>
        <p:nvSpPr>
          <p:cNvPr id="3" name="Content Placeholder 2"/>
          <p:cNvSpPr>
            <a:spLocks noGrp="1"/>
          </p:cNvSpPr>
          <p:nvPr>
            <p:ph idx="1"/>
          </p:nvPr>
        </p:nvSpPr>
        <p:spPr/>
        <p:txBody>
          <a:bodyPr>
            <a:normAutofit/>
          </a:bodyPr>
          <a:lstStyle/>
          <a:p>
            <a:r>
              <a:rPr lang="en-GB" dirty="0" smtClean="0"/>
              <a:t>On alternative argument, SC held</a:t>
            </a:r>
            <a:r>
              <a:rPr lang="en-GB" dirty="0"/>
              <a:t> </a:t>
            </a:r>
            <a:r>
              <a:rPr lang="en-GB" dirty="0" smtClean="0"/>
              <a:t>loan proceeds did fall within extended definition of assets </a:t>
            </a:r>
            <a:r>
              <a:rPr lang="en-GB" dirty="0" err="1" smtClean="0"/>
              <a:t>ie</a:t>
            </a:r>
            <a:endParaRPr lang="en-GB" dirty="0" smtClean="0"/>
          </a:p>
          <a:p>
            <a:pPr lvl="1" algn="just"/>
            <a:r>
              <a:rPr lang="en-GB" dirty="0" smtClean="0"/>
              <a:t>“</a:t>
            </a:r>
            <a:r>
              <a:rPr lang="en-US" i="1" dirty="0"/>
              <a:t>For the purpose of this order the Respondent’s assets include any asset which he has the power, directly or indirectly, to dispose of or deal with as if it were his own. The Respondent is to be regarded as having such power if a third party holds or controls the asset in accordance with his direct or indirect instructions</a:t>
            </a:r>
            <a:r>
              <a:rPr lang="en-US" i="1" dirty="0" smtClean="0"/>
              <a:t>.”</a:t>
            </a:r>
          </a:p>
          <a:p>
            <a:r>
              <a:rPr lang="en-GB" dirty="0"/>
              <a:t>Extended Definition includes: any asset which D has the power, directly or indirectly, to dispose of or deal with as if it were his own.</a:t>
            </a:r>
          </a:p>
          <a:p>
            <a:r>
              <a:rPr lang="en-GB" dirty="0"/>
              <a:t>Intended to include assets not legally or beneficially </a:t>
            </a:r>
            <a:r>
              <a:rPr lang="en-GB" dirty="0" smtClean="0"/>
              <a:t>owned by D yet </a:t>
            </a:r>
            <a:r>
              <a:rPr lang="en-GB" dirty="0"/>
              <a:t>under D</a:t>
            </a:r>
            <a:r>
              <a:rPr lang="en-GB" dirty="0" smtClean="0"/>
              <a:t>’s </a:t>
            </a:r>
            <a:r>
              <a:rPr lang="en-GB" dirty="0"/>
              <a:t>control.</a:t>
            </a:r>
          </a:p>
          <a:p>
            <a:pPr algn="just"/>
            <a:endParaRPr lang="en-US" i="1" dirty="0"/>
          </a:p>
          <a:p>
            <a:pPr lvl="2"/>
            <a:endParaRPr lang="en-GB" dirty="0"/>
          </a:p>
        </p:txBody>
      </p:sp>
    </p:spTree>
    <p:extLst>
      <p:ext uri="{BB962C8B-B14F-4D97-AF65-F5344CB8AC3E}">
        <p14:creationId xmlns:p14="http://schemas.microsoft.com/office/powerpoint/2010/main" val="15998992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2344</Words>
  <Application>Microsoft Office PowerPoint</Application>
  <PresentationFormat>Widescreen</PresentationFormat>
  <Paragraphs>182</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Century Gothic</vt:lpstr>
      <vt:lpstr>Wingdings 3</vt:lpstr>
      <vt:lpstr>Wisp</vt:lpstr>
      <vt:lpstr>Commercial Fraud Litigation: 6 Developments</vt:lpstr>
      <vt:lpstr>Overview</vt:lpstr>
      <vt:lpstr>Freezing Orders &amp; Discretionary Trusts</vt:lpstr>
      <vt:lpstr>Discretionary Trusts &amp; Pugachev</vt:lpstr>
      <vt:lpstr>Discretionary Trusts &amp; Pugachev (2)</vt:lpstr>
      <vt:lpstr>Assets by a corporate entity</vt:lpstr>
      <vt:lpstr>Assets by Corporate Entity (2)</vt:lpstr>
      <vt:lpstr>Freezing Orders and Loans (1) JSC BTA Bank v Ablyazov [2015] UKSC 64</vt:lpstr>
      <vt:lpstr>Freezing Orders and Loans (2)</vt:lpstr>
      <vt:lpstr>Freezing orders and Loans (3)</vt:lpstr>
      <vt:lpstr>Piercing the Corporate Veil after Prest v Petrodel </vt:lpstr>
      <vt:lpstr>Need for an effective  doctrine of lifting the veil</vt:lpstr>
      <vt:lpstr>EVASION V CONCEALMENT Core Distinction</vt:lpstr>
      <vt:lpstr>Evasion v Concealment: Two Sides of the Same Coin?</vt:lpstr>
      <vt:lpstr>EVASION V CONCEALMENT Existing v Future Liability?</vt:lpstr>
      <vt:lpstr>Gilford v Horne:  Lord Sumption’s evasion example</vt:lpstr>
      <vt:lpstr>Trustor/Gencor: examples of evasion?</vt:lpstr>
      <vt:lpstr>Jones v Lipman </vt:lpstr>
      <vt:lpstr>Concluding Observations</vt:lpstr>
      <vt:lpstr>Enforcement: Hague Convention on choice of court</vt:lpstr>
      <vt:lpstr>Enforcement:  DIFC Practice Direction No.2 of 2015</vt:lpstr>
      <vt:lpstr>Conclusions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