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256" r:id="rId2"/>
    <p:sldId id="285" r:id="rId3"/>
    <p:sldId id="286" r:id="rId4"/>
    <p:sldId id="287" r:id="rId5"/>
    <p:sldId id="284" r:id="rId6"/>
    <p:sldId id="288" r:id="rId7"/>
    <p:sldId id="289" r:id="rId8"/>
    <p:sldId id="290" r:id="rId9"/>
    <p:sldId id="293" r:id="rId10"/>
    <p:sldId id="291" r:id="rId11"/>
    <p:sldId id="292"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7" r:id="rId25"/>
    <p:sldId id="306" r:id="rId26"/>
    <p:sldId id="309" r:id="rId27"/>
    <p:sldId id="310" r:id="rId28"/>
    <p:sldId id="311" r:id="rId29"/>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6">
          <p15:clr>
            <a:srgbClr val="A4A3A4"/>
          </p15:clr>
        </p15:guide>
        <p15:guide id="2" pos="2438">
          <p15:clr>
            <a:srgbClr val="A4A3A4"/>
          </p15:clr>
        </p15:guide>
        <p15:guide id="3" pos="4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95" autoAdjust="0"/>
    <p:restoredTop sz="94660"/>
  </p:normalViewPr>
  <p:slideViewPr>
    <p:cSldViewPr snapToGrid="0" snapToObjects="1" showGuides="1">
      <p:cViewPr varScale="1">
        <p:scale>
          <a:sx n="116" d="100"/>
          <a:sy n="116" d="100"/>
        </p:scale>
        <p:origin x="1272" y="184"/>
      </p:cViewPr>
      <p:guideLst>
        <p:guide orient="horz" pos="1016"/>
        <p:guide pos="2438"/>
        <p:guide pos="42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1"/>
            <a:ext cx="2945659" cy="493712"/>
          </a:xfrm>
          <a:prstGeom prst="rect">
            <a:avLst/>
          </a:prstGeom>
        </p:spPr>
        <p:txBody>
          <a:bodyPr vert="horz" lIns="91440" tIns="45720" rIns="91440" bIns="45720" rtlCol="0"/>
          <a:lstStyle>
            <a:lvl1pPr algn="r">
              <a:defRPr sz="1200"/>
            </a:lvl1pPr>
          </a:lstStyle>
          <a:p>
            <a:fld id="{5D90DA61-A372-0947-A868-B951B19ACC6D}" type="datetimeFigureOut">
              <a:rPr lang="en-US" smtClean="0"/>
              <a:t>8/24/20</a:t>
            </a:fld>
            <a:endParaRPr lang="en-US"/>
          </a:p>
        </p:txBody>
      </p:sp>
      <p:sp>
        <p:nvSpPr>
          <p:cNvPr id="4" name="Footer Placeholder 3"/>
          <p:cNvSpPr>
            <a:spLocks noGrp="1"/>
          </p:cNvSpPr>
          <p:nvPr>
            <p:ph type="ftr" sz="quarter" idx="2"/>
          </p:nvPr>
        </p:nvSpPr>
        <p:spPr>
          <a:xfrm>
            <a:off x="0" y="9378825"/>
            <a:ext cx="2945659"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378825"/>
            <a:ext cx="2945659" cy="493712"/>
          </a:xfrm>
          <a:prstGeom prst="rect">
            <a:avLst/>
          </a:prstGeom>
        </p:spPr>
        <p:txBody>
          <a:bodyPr vert="horz" lIns="91440" tIns="45720" rIns="91440" bIns="45720" rtlCol="0" anchor="b"/>
          <a:lstStyle>
            <a:lvl1pPr algn="r">
              <a:defRPr sz="1200"/>
            </a:lvl1pPr>
          </a:lstStyle>
          <a:p>
            <a:fld id="{EFA6F67C-A02D-2B49-AC53-672DE7788318}" type="slidenum">
              <a:rPr lang="en-US" smtClean="0"/>
              <a:t>‹#›</a:t>
            </a:fld>
            <a:endParaRPr lang="en-US"/>
          </a:p>
        </p:txBody>
      </p:sp>
    </p:spTree>
    <p:extLst>
      <p:ext uri="{BB962C8B-B14F-4D97-AF65-F5344CB8AC3E}">
        <p14:creationId xmlns:p14="http://schemas.microsoft.com/office/powerpoint/2010/main" val="1320258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latin typeface="Arial"/>
              </a:defRPr>
            </a:lvl1pPr>
          </a:lstStyle>
          <a:p>
            <a:endParaRPr lang="en-US"/>
          </a:p>
        </p:txBody>
      </p:sp>
      <p:sp>
        <p:nvSpPr>
          <p:cNvPr id="3" name="Date Placeholder 2"/>
          <p:cNvSpPr>
            <a:spLocks noGrp="1"/>
          </p:cNvSpPr>
          <p:nvPr>
            <p:ph type="dt" idx="1"/>
          </p:nvPr>
        </p:nvSpPr>
        <p:spPr>
          <a:xfrm>
            <a:off x="3850443" y="1"/>
            <a:ext cx="2945659" cy="493712"/>
          </a:xfrm>
          <a:prstGeom prst="rect">
            <a:avLst/>
          </a:prstGeom>
        </p:spPr>
        <p:txBody>
          <a:bodyPr vert="horz" lIns="91440" tIns="45720" rIns="91440" bIns="45720" rtlCol="0"/>
          <a:lstStyle>
            <a:lvl1pPr algn="r">
              <a:defRPr sz="1200">
                <a:latin typeface="Arial"/>
              </a:defRPr>
            </a:lvl1pPr>
          </a:lstStyle>
          <a:p>
            <a:fld id="{8D4C2B54-2AFD-1647-B314-9A9AD96750B1}" type="datetimeFigureOut">
              <a:rPr lang="en-US" smtClean="0"/>
              <a:t>8/24/20</a:t>
            </a:fld>
            <a:endParaRPr lang="en-US"/>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378825"/>
            <a:ext cx="2945659" cy="493712"/>
          </a:xfrm>
          <a:prstGeom prst="rect">
            <a:avLst/>
          </a:prstGeom>
        </p:spPr>
        <p:txBody>
          <a:bodyPr vert="horz" lIns="91440" tIns="45720" rIns="91440" bIns="45720" rtlCol="0" anchor="b"/>
          <a:lstStyle>
            <a:lvl1pPr algn="l">
              <a:defRPr sz="1200">
                <a:latin typeface="Arial"/>
              </a:defRPr>
            </a:lvl1pPr>
          </a:lstStyle>
          <a:p>
            <a:endParaRPr lang="en-US"/>
          </a:p>
        </p:txBody>
      </p:sp>
      <p:sp>
        <p:nvSpPr>
          <p:cNvPr id="7" name="Slide Number Placeholder 6"/>
          <p:cNvSpPr>
            <a:spLocks noGrp="1"/>
          </p:cNvSpPr>
          <p:nvPr>
            <p:ph type="sldNum" sz="quarter" idx="5"/>
          </p:nvPr>
        </p:nvSpPr>
        <p:spPr>
          <a:xfrm>
            <a:off x="3850443" y="9378825"/>
            <a:ext cx="2945659" cy="493712"/>
          </a:xfrm>
          <a:prstGeom prst="rect">
            <a:avLst/>
          </a:prstGeom>
        </p:spPr>
        <p:txBody>
          <a:bodyPr vert="horz" lIns="91440" tIns="45720" rIns="91440" bIns="45720" rtlCol="0" anchor="b"/>
          <a:lstStyle>
            <a:lvl1pPr algn="r">
              <a:defRPr sz="1200">
                <a:latin typeface="Arial"/>
              </a:defRPr>
            </a:lvl1pPr>
          </a:lstStyle>
          <a:p>
            <a:fld id="{0CA61350-1BC4-FD48-98C6-E39E96D16C4E}" type="slidenum">
              <a:rPr lang="en-US" smtClean="0"/>
              <a:t>‹#›</a:t>
            </a:fld>
            <a:endParaRPr lang="en-US"/>
          </a:p>
        </p:txBody>
      </p:sp>
    </p:spTree>
    <p:extLst>
      <p:ext uri="{BB962C8B-B14F-4D97-AF65-F5344CB8AC3E}">
        <p14:creationId xmlns:p14="http://schemas.microsoft.com/office/powerpoint/2010/main" val="31581390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Arial"/>
        <a:ea typeface="+mn-ea"/>
        <a:cs typeface="+mn-cs"/>
      </a:defRPr>
    </a:lvl1pPr>
    <a:lvl2pPr marL="457200" algn="l" defTabSz="457200" rtl="0" eaLnBrk="1" latinLnBrk="0" hangingPunct="1">
      <a:defRPr sz="1200" kern="1200">
        <a:solidFill>
          <a:schemeClr val="tx1"/>
        </a:solidFill>
        <a:latin typeface="Arial"/>
        <a:ea typeface="+mn-ea"/>
        <a:cs typeface="+mn-cs"/>
      </a:defRPr>
    </a:lvl2pPr>
    <a:lvl3pPr marL="914400" algn="l" defTabSz="457200" rtl="0" eaLnBrk="1" latinLnBrk="0" hangingPunct="1">
      <a:defRPr sz="1200" kern="1200">
        <a:solidFill>
          <a:schemeClr val="tx1"/>
        </a:solidFill>
        <a:latin typeface="Arial"/>
        <a:ea typeface="+mn-ea"/>
        <a:cs typeface="+mn-cs"/>
      </a:defRPr>
    </a:lvl3pPr>
    <a:lvl4pPr marL="1371600" algn="l" defTabSz="457200" rtl="0" eaLnBrk="1" latinLnBrk="0" hangingPunct="1">
      <a:defRPr sz="1200" kern="1200">
        <a:solidFill>
          <a:schemeClr val="tx1"/>
        </a:solidFill>
        <a:latin typeface="Arial"/>
        <a:ea typeface="+mn-ea"/>
        <a:cs typeface="+mn-cs"/>
      </a:defRPr>
    </a:lvl4pPr>
    <a:lvl5pPr marL="1828800" algn="l" defTabSz="457200" rtl="0" eaLnBrk="1" latinLnBrk="0" hangingPunct="1">
      <a:defRPr sz="1200" kern="1200">
        <a:solidFill>
          <a:schemeClr val="tx1"/>
        </a:solidFill>
        <a:latin typeface="Arial"/>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A61350-1BC4-FD48-98C6-E39E96D16C4E}" type="slidenum">
              <a:rPr lang="en-US" smtClean="0"/>
              <a:t>1</a:t>
            </a:fld>
            <a:endParaRPr lang="en-US"/>
          </a:p>
        </p:txBody>
      </p:sp>
    </p:spTree>
    <p:extLst>
      <p:ext uri="{BB962C8B-B14F-4D97-AF65-F5344CB8AC3E}">
        <p14:creationId xmlns:p14="http://schemas.microsoft.com/office/powerpoint/2010/main" val="1647643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p:cNvSpPr/>
          <p:nvPr userDrawn="1"/>
        </p:nvSpPr>
        <p:spPr>
          <a:xfrm>
            <a:off x="0" y="0"/>
            <a:ext cx="9144000" cy="684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60362" y="1876078"/>
            <a:ext cx="8433091" cy="1619945"/>
          </a:xfrm>
        </p:spPr>
        <p:txBody>
          <a:bodyPr lIns="0" tIns="0" rIns="0" bIns="0" anchor="b" anchorCtr="0">
            <a:normAutofit/>
          </a:bodyPr>
          <a:lstStyle>
            <a:lvl1pPr algn="ctr">
              <a:defRPr sz="3200" cap="all"/>
            </a:lvl1pPr>
          </a:lstStyle>
          <a:p>
            <a:r>
              <a:rPr lang="en-US"/>
              <a:t>Click to edit Master title style</a:t>
            </a:r>
          </a:p>
        </p:txBody>
      </p:sp>
      <p:sp>
        <p:nvSpPr>
          <p:cNvPr id="3" name="Subtitle 2"/>
          <p:cNvSpPr>
            <a:spLocks noGrp="1"/>
          </p:cNvSpPr>
          <p:nvPr>
            <p:ph type="subTitle" idx="1"/>
          </p:nvPr>
        </p:nvSpPr>
        <p:spPr>
          <a:xfrm>
            <a:off x="360362" y="3739262"/>
            <a:ext cx="8433091" cy="1108886"/>
          </a:xfrm>
        </p:spPr>
        <p:txBody>
          <a:bodyPr tIns="0" bIns="0">
            <a:normAutofit/>
          </a:bodyPr>
          <a:lstStyle>
            <a:lvl1pPr marL="0" indent="0" algn="ctr">
              <a:buNone/>
              <a:defRPr sz="1600" cap="all">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Box 7"/>
          <p:cNvSpPr txBox="1"/>
          <p:nvPr userDrawn="1"/>
        </p:nvSpPr>
        <p:spPr>
          <a:xfrm>
            <a:off x="360362" y="6286500"/>
            <a:ext cx="8426451" cy="235962"/>
          </a:xfrm>
          <a:prstGeom prst="rect">
            <a:avLst/>
          </a:prstGeom>
          <a:noFill/>
        </p:spPr>
        <p:txBody>
          <a:bodyPr wrap="square" rtlCol="0">
            <a:spAutoFit/>
          </a:bodyPr>
          <a:lstStyle/>
          <a:p>
            <a:pPr algn="ctr" rtl="0"/>
            <a:r>
              <a:rPr lang="en-GB" sz="1400" b="0" i="0" u="none" strike="noStrike" kern="1200" baseline="30000">
                <a:solidFill>
                  <a:schemeClr val="bg1">
                    <a:lumMod val="50000"/>
                  </a:schemeClr>
                </a:solidFill>
                <a:latin typeface="Arial"/>
                <a:ea typeface="+mn-ea"/>
                <a:cs typeface="Arial"/>
              </a:rPr>
              <a:t>essexcourt.com</a:t>
            </a:r>
          </a:p>
        </p:txBody>
      </p:sp>
      <p:sp>
        <p:nvSpPr>
          <p:cNvPr id="10" name="Rectangle 9"/>
          <p:cNvSpPr/>
          <p:nvPr userDrawn="1"/>
        </p:nvSpPr>
        <p:spPr>
          <a:xfrm>
            <a:off x="358776" y="1426875"/>
            <a:ext cx="8421464" cy="1008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solidFill>
                <a:schemeClr val="tx1"/>
              </a:solidFill>
              <a:effectLst/>
            </a:endParaRPr>
          </a:p>
        </p:txBody>
      </p:sp>
      <p:cxnSp>
        <p:nvCxnSpPr>
          <p:cNvPr id="11" name="Straight Connector 10"/>
          <p:cNvCxnSpPr/>
          <p:nvPr userDrawn="1"/>
        </p:nvCxnSpPr>
        <p:spPr>
          <a:xfrm>
            <a:off x="358776" y="6026150"/>
            <a:ext cx="8421464" cy="0"/>
          </a:xfrm>
          <a:prstGeom prst="line">
            <a:avLst/>
          </a:prstGeom>
          <a:ln w="3175"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pic>
        <p:nvPicPr>
          <p:cNvPr id="4" name="Picture 3" descr="ECC_Logo2.png"/>
          <p:cNvPicPr>
            <a:picLocks noChangeAspect="1"/>
          </p:cNvPicPr>
          <p:nvPr userDrawn="1"/>
        </p:nvPicPr>
        <p:blipFill>
          <a:blip r:embed="rId2"/>
          <a:srcRect/>
          <a:stretch>
            <a:fillRect/>
          </a:stretch>
        </p:blipFill>
        <p:spPr>
          <a:xfrm>
            <a:off x="0" y="0"/>
            <a:ext cx="9144000" cy="1106424"/>
          </a:xfrm>
          <a:prstGeom prst="rect">
            <a:avLst/>
          </a:prstGeom>
        </p:spPr>
      </p:pic>
    </p:spTree>
    <p:extLst>
      <p:ext uri="{BB962C8B-B14F-4D97-AF65-F5344CB8AC3E}">
        <p14:creationId xmlns:p14="http://schemas.microsoft.com/office/powerpoint/2010/main" val="2690920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231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19250"/>
            <a:ext cx="1992313" cy="464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619250"/>
            <a:ext cx="6019800" cy="464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97516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3010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E82908B-9AF6-B848-9F87-C2D6B2FF2232}" type="slidenum">
              <a:rPr lang="en-US" smtClean="0"/>
              <a:t>‹#›</a:t>
            </a:fld>
            <a:endParaRPr lang="en-US"/>
          </a:p>
        </p:txBody>
      </p:sp>
    </p:spTree>
    <p:extLst>
      <p:ext uri="{BB962C8B-B14F-4D97-AF65-F5344CB8AC3E}">
        <p14:creationId xmlns:p14="http://schemas.microsoft.com/office/powerpoint/2010/main" val="377718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3100" y="1600200"/>
            <a:ext cx="378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78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9239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9450" y="1655763"/>
            <a:ext cx="3817938" cy="106838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9450" y="2724149"/>
            <a:ext cx="3817938" cy="35226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03862" y="1655763"/>
            <a:ext cx="3819438" cy="106838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3862" y="2724149"/>
            <a:ext cx="3819438" cy="35226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4346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58670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8972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0"/>
            <a:ext cx="3008313" cy="1162050"/>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3575050" y="1587500"/>
            <a:ext cx="5111750" cy="46799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749550"/>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9271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US"/>
              <a:t>Click to edit Master title style</a:t>
            </a:r>
          </a:p>
        </p:txBody>
      </p:sp>
      <p:sp>
        <p:nvSpPr>
          <p:cNvPr id="3" name="Picture Placeholder 2"/>
          <p:cNvSpPr>
            <a:spLocks noGrp="1"/>
          </p:cNvSpPr>
          <p:nvPr>
            <p:ph type="pic" idx="1"/>
          </p:nvPr>
        </p:nvSpPr>
        <p:spPr>
          <a:xfrm>
            <a:off x="1792288" y="1682749"/>
            <a:ext cx="5486400" cy="30448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73183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9450" y="457200"/>
            <a:ext cx="5340350" cy="960438"/>
          </a:xfrm>
          <a:prstGeom prst="rect">
            <a:avLst/>
          </a:prstGeom>
        </p:spPr>
        <p:txBody>
          <a:bodyPr vert="horz" lIns="0" tIns="0" rIns="0" bIns="0" rtlCol="0" anchor="t" anchorCtr="0">
            <a:noAutofit/>
          </a:bodyPr>
          <a:lstStyle/>
          <a:p>
            <a:r>
              <a:rPr lang="en-US"/>
              <a:t>Click to edit Master title style</a:t>
            </a:r>
          </a:p>
        </p:txBody>
      </p:sp>
      <p:sp>
        <p:nvSpPr>
          <p:cNvPr id="3" name="Text Placeholder 2"/>
          <p:cNvSpPr>
            <a:spLocks noGrp="1"/>
          </p:cNvSpPr>
          <p:nvPr>
            <p:ph type="body" idx="1"/>
          </p:nvPr>
        </p:nvSpPr>
        <p:spPr>
          <a:xfrm>
            <a:off x="679450" y="1644650"/>
            <a:ext cx="7942263" cy="448151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Box 7"/>
          <p:cNvSpPr txBox="1"/>
          <p:nvPr/>
        </p:nvSpPr>
        <p:spPr>
          <a:xfrm>
            <a:off x="6297613" y="6487031"/>
            <a:ext cx="2324100" cy="235962"/>
          </a:xfrm>
          <a:prstGeom prst="rect">
            <a:avLst/>
          </a:prstGeom>
          <a:noFill/>
        </p:spPr>
        <p:txBody>
          <a:bodyPr wrap="square" rtlCol="0">
            <a:spAutoFit/>
          </a:bodyPr>
          <a:lstStyle/>
          <a:p>
            <a:pPr algn="ctr" rtl="0"/>
            <a:r>
              <a:rPr lang="en-GB" sz="1400" b="0" i="0" u="none" strike="noStrike" kern="1200" baseline="30000">
                <a:solidFill>
                  <a:srgbClr val="7F7F7F"/>
                </a:solidFill>
                <a:latin typeface="+mn-lt"/>
                <a:ea typeface="+mn-ea"/>
                <a:cs typeface="+mn-cs"/>
              </a:rPr>
              <a:t>essexcourt.com</a:t>
            </a:r>
          </a:p>
        </p:txBody>
      </p:sp>
      <p:sp>
        <p:nvSpPr>
          <p:cNvPr id="6" name="Rectangle 5"/>
          <p:cNvSpPr/>
          <p:nvPr/>
        </p:nvSpPr>
        <p:spPr>
          <a:xfrm>
            <a:off x="358776" y="1426875"/>
            <a:ext cx="8421464" cy="1008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solidFill>
                <a:schemeClr val="tx1"/>
              </a:solidFill>
              <a:effectLst/>
            </a:endParaRPr>
          </a:p>
        </p:txBody>
      </p:sp>
      <p:cxnSp>
        <p:nvCxnSpPr>
          <p:cNvPr id="10" name="Straight Connector 9"/>
          <p:cNvCxnSpPr/>
          <p:nvPr/>
        </p:nvCxnSpPr>
        <p:spPr>
          <a:xfrm>
            <a:off x="358776" y="6350000"/>
            <a:ext cx="8421464" cy="0"/>
          </a:xfrm>
          <a:prstGeom prst="line">
            <a:avLst/>
          </a:prstGeom>
          <a:ln w="3175"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pic>
        <p:nvPicPr>
          <p:cNvPr id="11" name="Picture 10" descr="ECC_Logo.png"/>
          <p:cNvPicPr>
            <a:picLocks noChangeAspect="1"/>
          </p:cNvPicPr>
          <p:nvPr/>
        </p:nvPicPr>
        <p:blipFill>
          <a:blip r:embed="rId13"/>
          <a:srcRect/>
          <a:stretch>
            <a:fillRect/>
          </a:stretch>
        </p:blipFill>
        <p:spPr>
          <a:xfrm>
            <a:off x="6242050" y="6350"/>
            <a:ext cx="2898648" cy="996696"/>
          </a:xfrm>
          <a:prstGeom prst="rect">
            <a:avLst/>
          </a:prstGeom>
        </p:spPr>
      </p:pic>
    </p:spTree>
    <p:extLst>
      <p:ext uri="{BB962C8B-B14F-4D97-AF65-F5344CB8AC3E}">
        <p14:creationId xmlns:p14="http://schemas.microsoft.com/office/powerpoint/2010/main" val="2201026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400" kern="1200" cap="all">
          <a:solidFill>
            <a:schemeClr val="tx1"/>
          </a:solidFill>
          <a:latin typeface="Arial"/>
          <a:ea typeface="+mj-ea"/>
          <a:cs typeface="+mj-cs"/>
        </a:defRPr>
      </a:lvl1pPr>
    </p:titleStyle>
    <p:bodyStyle>
      <a:lvl1pPr marL="266700" indent="-266700" algn="l" defTabSz="457200" rtl="0" eaLnBrk="1" latinLnBrk="0" hangingPunct="1">
        <a:lnSpc>
          <a:spcPts val="4040"/>
        </a:lnSpc>
        <a:spcBef>
          <a:spcPct val="20000"/>
        </a:spcBef>
        <a:buClr>
          <a:schemeClr val="bg1">
            <a:lumMod val="50000"/>
          </a:schemeClr>
        </a:buClr>
        <a:buFont typeface="Wingdings" charset="2"/>
        <a:buChar char="§"/>
        <a:defRPr sz="3200" kern="1200">
          <a:solidFill>
            <a:schemeClr val="tx1"/>
          </a:solidFill>
          <a:latin typeface="Arial"/>
          <a:ea typeface="+mn-ea"/>
          <a:cs typeface="+mn-cs"/>
        </a:defRPr>
      </a:lvl1pPr>
      <a:lvl2pPr marL="450850" indent="-273050" algn="l" defTabSz="457200" rtl="0" eaLnBrk="1" latinLnBrk="0" hangingPunct="1">
        <a:lnSpc>
          <a:spcPts val="3600"/>
        </a:lnSpc>
        <a:spcBef>
          <a:spcPct val="20000"/>
        </a:spcBef>
        <a:buClr>
          <a:schemeClr val="bg1">
            <a:lumMod val="50000"/>
          </a:schemeClr>
        </a:buClr>
        <a:buFont typeface="Wingdings" charset="2"/>
        <a:buChar char="§"/>
        <a:defRPr sz="2800" kern="1200">
          <a:solidFill>
            <a:schemeClr val="tx1"/>
          </a:solidFill>
          <a:latin typeface="Arial"/>
          <a:ea typeface="+mn-ea"/>
          <a:cs typeface="+mn-cs"/>
        </a:defRPr>
      </a:lvl2pPr>
      <a:lvl3pPr marL="628650" indent="-228600" algn="l" defTabSz="457200" rtl="0" eaLnBrk="1" latinLnBrk="0" hangingPunct="1">
        <a:lnSpc>
          <a:spcPts val="3200"/>
        </a:lnSpc>
        <a:spcBef>
          <a:spcPct val="20000"/>
        </a:spcBef>
        <a:buClr>
          <a:schemeClr val="bg1">
            <a:lumMod val="50000"/>
          </a:schemeClr>
        </a:buClr>
        <a:buFont typeface="Wingdings" charset="2"/>
        <a:buChar char="§"/>
        <a:defRPr sz="2400" kern="1200">
          <a:solidFill>
            <a:schemeClr val="tx1"/>
          </a:solidFill>
          <a:latin typeface="Arial"/>
          <a:ea typeface="+mn-ea"/>
          <a:cs typeface="+mn-cs"/>
        </a:defRPr>
      </a:lvl3pPr>
      <a:lvl4pPr marL="806450" indent="-247650" algn="l" defTabSz="457200" rtl="0" eaLnBrk="1" latinLnBrk="0" hangingPunct="1">
        <a:lnSpc>
          <a:spcPts val="3200"/>
        </a:lnSpc>
        <a:spcBef>
          <a:spcPct val="20000"/>
        </a:spcBef>
        <a:buClr>
          <a:schemeClr val="bg1">
            <a:lumMod val="50000"/>
          </a:schemeClr>
        </a:buClr>
        <a:buFont typeface="Wingdings" charset="2"/>
        <a:buChar char="§"/>
        <a:defRPr sz="2400" kern="1200">
          <a:solidFill>
            <a:schemeClr val="tx1"/>
          </a:solidFill>
          <a:latin typeface="Arial"/>
          <a:ea typeface="+mn-ea"/>
          <a:cs typeface="+mn-cs"/>
        </a:defRPr>
      </a:lvl4pPr>
      <a:lvl5pPr marL="984250" indent="-215900" algn="l" defTabSz="457200" rtl="0" eaLnBrk="1" latinLnBrk="0" hangingPunct="1">
        <a:lnSpc>
          <a:spcPts val="3200"/>
        </a:lnSpc>
        <a:spcBef>
          <a:spcPct val="20000"/>
        </a:spcBef>
        <a:buClr>
          <a:schemeClr val="bg1">
            <a:lumMod val="50000"/>
          </a:schemeClr>
        </a:buClr>
        <a:buFont typeface="Wingdings" charset="2"/>
        <a:buChar char="§"/>
        <a:defRPr sz="24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362" y="1544192"/>
            <a:ext cx="8433091" cy="1619945"/>
          </a:xfrm>
        </p:spPr>
        <p:txBody>
          <a:bodyPr>
            <a:normAutofit/>
          </a:bodyPr>
          <a:lstStyle/>
          <a:p>
            <a:r>
              <a:rPr lang="en-US"/>
              <a:t>CONFLICT AND CONFIDENTIALITY: DISCLOSURE FOLLOWING </a:t>
            </a:r>
            <a:r>
              <a:rPr lang="en-US" i="1"/>
              <a:t>BANK MELLAT</a:t>
            </a:r>
            <a:br>
              <a:rPr lang="en-US"/>
            </a:br>
            <a:endParaRPr lang="en-US"/>
          </a:p>
        </p:txBody>
      </p:sp>
      <p:sp>
        <p:nvSpPr>
          <p:cNvPr id="3" name="Subtitle 2"/>
          <p:cNvSpPr>
            <a:spLocks noGrp="1"/>
          </p:cNvSpPr>
          <p:nvPr>
            <p:ph type="subTitle" idx="1"/>
          </p:nvPr>
        </p:nvSpPr>
        <p:spPr>
          <a:xfrm>
            <a:off x="360361" y="4903177"/>
            <a:ext cx="8433091" cy="1108886"/>
          </a:xfrm>
        </p:spPr>
        <p:txBody>
          <a:bodyPr/>
          <a:lstStyle/>
          <a:p>
            <a:endParaRPr lang="en-US"/>
          </a:p>
          <a:p>
            <a:r>
              <a:rPr lang="en-US"/>
              <a:t>Philippa Hopkins q.c. AND HELEN MORTON</a:t>
            </a:r>
          </a:p>
        </p:txBody>
      </p:sp>
      <p:pic>
        <p:nvPicPr>
          <p:cNvPr id="4" name="Picture 2" descr="https://mcdaniel.hu/wp-content/uploads/2014/02/hm-treasury2.jpg"/>
          <p:cNvPicPr>
            <a:picLocks noChangeAspect="1" noChangeArrowheads="1"/>
          </p:cNvPicPr>
          <p:nvPr/>
        </p:nvPicPr>
        <p:blipFill>
          <a:blip r:embed="rId3"/>
          <a:srcRect/>
          <a:stretch>
            <a:fillRect/>
          </a:stretch>
        </p:blipFill>
        <p:spPr>
          <a:xfrm>
            <a:off x="4802819" y="2767613"/>
            <a:ext cx="3990634" cy="24764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bank mellat"/>
          <p:cNvPicPr>
            <a:picLocks noChangeAspect="1" noChangeArrowheads="1"/>
          </p:cNvPicPr>
          <p:nvPr/>
        </p:nvPicPr>
        <p:blipFill>
          <a:blip r:embed="rId4"/>
          <a:srcRect/>
          <a:stretch>
            <a:fillRect/>
          </a:stretch>
        </p:blipFill>
        <p:spPr>
          <a:xfrm>
            <a:off x="433791" y="2959758"/>
            <a:ext cx="4295598" cy="2147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4756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DISCLOSURE GENERALLY</a:t>
            </a:r>
            <a:endParaRPr lang="en-GB" i="1"/>
          </a:p>
        </p:txBody>
      </p:sp>
      <p:sp>
        <p:nvSpPr>
          <p:cNvPr id="3" name="Content Placeholder 2"/>
          <p:cNvSpPr>
            <a:spLocks noGrp="1"/>
          </p:cNvSpPr>
          <p:nvPr>
            <p:ph idx="1"/>
          </p:nvPr>
        </p:nvSpPr>
        <p:spPr/>
        <p:txBody>
          <a:bodyPr>
            <a:noAutofit/>
          </a:bodyPr>
          <a:lstStyle/>
          <a:p>
            <a:pPr marL="0" indent="0">
              <a:buNone/>
            </a:pPr>
            <a:r>
              <a:rPr lang="en-GB" sz="1800"/>
              <a:t>Difficult case for disclosure generally:</a:t>
            </a:r>
          </a:p>
          <a:p>
            <a:r>
              <a:rPr lang="en-GB" sz="1800"/>
              <a:t>HMT’s pleadings and disclosure were the subject of a Closed Material Procedure under CPR Part 79.25</a:t>
            </a:r>
          </a:p>
          <a:p>
            <a:r>
              <a:rPr lang="en-GB" sz="1800"/>
              <a:t>Bank’s disclosure spread across many sites in Iran; mainly hard copy</a:t>
            </a:r>
          </a:p>
          <a:p>
            <a:r>
              <a:rPr lang="en-GB" sz="1800"/>
              <a:t>10% “sample” disclosure given on “affected transactions”</a:t>
            </a:r>
          </a:p>
          <a:p>
            <a:r>
              <a:rPr lang="en-GB" sz="1800"/>
              <a:t>Farsi translation difficulties</a:t>
            </a:r>
          </a:p>
          <a:p>
            <a:r>
              <a:rPr lang="en-GB" sz="1800"/>
              <a:t>Resourcing issues on both sides</a:t>
            </a:r>
          </a:p>
          <a:p>
            <a:r>
              <a:rPr lang="en-GB" sz="1800"/>
              <a:t>Trial was adjourned three times</a:t>
            </a:r>
          </a:p>
        </p:txBody>
      </p:sp>
    </p:spTree>
    <p:extLst>
      <p:ext uri="{BB962C8B-B14F-4D97-AF65-F5344CB8AC3E}">
        <p14:creationId xmlns:p14="http://schemas.microsoft.com/office/powerpoint/2010/main" val="340728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REDACTIONS ISSUE</a:t>
            </a:r>
            <a:endParaRPr lang="en-GB" i="1"/>
          </a:p>
        </p:txBody>
      </p:sp>
      <p:sp>
        <p:nvSpPr>
          <p:cNvPr id="3" name="Content Placeholder 2"/>
          <p:cNvSpPr>
            <a:spLocks noGrp="1"/>
          </p:cNvSpPr>
          <p:nvPr>
            <p:ph idx="1"/>
          </p:nvPr>
        </p:nvSpPr>
        <p:spPr/>
        <p:txBody>
          <a:bodyPr>
            <a:normAutofit fontScale="62500" lnSpcReduction="20000"/>
          </a:bodyPr>
          <a:lstStyle/>
          <a:p>
            <a:r>
              <a:rPr lang="en-GB"/>
              <a:t>Bank had indicated before disclosure that might be redactions</a:t>
            </a:r>
          </a:p>
          <a:p>
            <a:r>
              <a:rPr lang="en-GB"/>
              <a:t>Flaux J order, July 2016:</a:t>
            </a:r>
          </a:p>
          <a:p>
            <a:pPr marL="0" indent="0">
              <a:buNone/>
            </a:pPr>
            <a:r>
              <a:rPr lang="en-GB" i="1"/>
              <a:t>“In so far as the Claimant contends that it has a right or a duty to withhold inspection of any document, or any part of any document, it shall state that it has such right or duty in its supplemental disclosure statement and list and specify the grounds upon which it claims that right or duty. The Defendant has liberty to apply in the event that there is any dispute as to the Claimant’s entitlement to withhold inspection.”</a:t>
            </a:r>
            <a:endParaRPr lang="en-GB"/>
          </a:p>
          <a:p>
            <a:pPr marL="0" indent="0">
              <a:buNone/>
            </a:pPr>
            <a:endParaRPr lang="en-GB"/>
          </a:p>
        </p:txBody>
      </p:sp>
    </p:spTree>
    <p:extLst>
      <p:ext uri="{BB962C8B-B14F-4D97-AF65-F5344CB8AC3E}">
        <p14:creationId xmlns:p14="http://schemas.microsoft.com/office/powerpoint/2010/main" val="2450977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REDACTIONS ISSUE</a:t>
            </a:r>
          </a:p>
        </p:txBody>
      </p:sp>
      <p:sp>
        <p:nvSpPr>
          <p:cNvPr id="3" name="Content Placeholder 2"/>
          <p:cNvSpPr>
            <a:spLocks noGrp="1"/>
          </p:cNvSpPr>
          <p:nvPr>
            <p:ph idx="1"/>
          </p:nvPr>
        </p:nvSpPr>
        <p:spPr/>
        <p:txBody>
          <a:bodyPr>
            <a:normAutofit fontScale="55000" lnSpcReduction="20000"/>
          </a:bodyPr>
          <a:lstStyle/>
          <a:p>
            <a:pPr algn="just">
              <a:lnSpc>
                <a:spcPct val="170000"/>
              </a:lnSpc>
            </a:pPr>
            <a:r>
              <a:rPr lang="en-GB"/>
              <a:t>Bank’s disclosure, both transaction-specific documents and general documents (memoranda and similar) redacted customer names.</a:t>
            </a:r>
          </a:p>
          <a:p>
            <a:pPr algn="just">
              <a:lnSpc>
                <a:spcPct val="170000"/>
              </a:lnSpc>
            </a:pPr>
            <a:r>
              <a:rPr lang="en-GB"/>
              <a:t>Disclosure statement: </a:t>
            </a:r>
            <a:r>
              <a:rPr lang="en-GB" i="1"/>
              <a:t>“The Bank asserts that it has a right or duty under Iranian Law and/or Korean Law and/or Turkish Law to redact information relating to their customers when giving inspection to HM Treasury. Such right or duty is being asserted based on the expert reports on Iranian, Korean and Turkish Law served with this disclosure statement.”</a:t>
            </a:r>
          </a:p>
          <a:p>
            <a:pPr algn="just">
              <a:lnSpc>
                <a:spcPct val="170000"/>
              </a:lnSpc>
            </a:pPr>
            <a:r>
              <a:rPr lang="en-GB"/>
              <a:t>Basis of objection: customer names were confidential, and the production of unredacted documents, even in response to an order, would expose the Bank and its officials to the risk of prosecution in the countries concerned.</a:t>
            </a:r>
          </a:p>
        </p:txBody>
      </p:sp>
    </p:spTree>
    <p:extLst>
      <p:ext uri="{BB962C8B-B14F-4D97-AF65-F5344CB8AC3E}">
        <p14:creationId xmlns:p14="http://schemas.microsoft.com/office/powerpoint/2010/main" val="2330280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REDACTIONS ISSUE</a:t>
            </a:r>
          </a:p>
        </p:txBody>
      </p:sp>
      <p:sp>
        <p:nvSpPr>
          <p:cNvPr id="3" name="Content Placeholder 2"/>
          <p:cNvSpPr>
            <a:spLocks noGrp="1"/>
          </p:cNvSpPr>
          <p:nvPr>
            <p:ph idx="1"/>
          </p:nvPr>
        </p:nvSpPr>
        <p:spPr/>
        <p:txBody>
          <a:bodyPr>
            <a:normAutofit fontScale="62500" lnSpcReduction="20000"/>
          </a:bodyPr>
          <a:lstStyle/>
          <a:p>
            <a:r>
              <a:rPr lang="en-GB"/>
              <a:t>Hearing before Cockerill J in September 2018</a:t>
            </a:r>
          </a:p>
          <a:p>
            <a:r>
              <a:rPr lang="en-GB"/>
              <a:t>Expert reports on Turkish and Korean law from both parties but only from Bank on Iranian law</a:t>
            </a:r>
          </a:p>
          <a:p>
            <a:r>
              <a:rPr lang="en-GB"/>
              <a:t>Cockerill J ordered that production of unredacted Iranian and Korean documents should be given</a:t>
            </a:r>
          </a:p>
          <a:p>
            <a:r>
              <a:rPr lang="en-GB"/>
              <a:t>Protection for the Bank: documents were to be ciphered, with a master list given only to a confidentiality club of named individuals</a:t>
            </a:r>
          </a:p>
          <a:p>
            <a:r>
              <a:rPr lang="en-GB"/>
              <a:t>The Bank appealed (in relation to Iran only)</a:t>
            </a:r>
          </a:p>
          <a:p>
            <a:endParaRPr lang="en-GB"/>
          </a:p>
        </p:txBody>
      </p:sp>
    </p:spTree>
    <p:extLst>
      <p:ext uri="{BB962C8B-B14F-4D97-AF65-F5344CB8AC3E}">
        <p14:creationId xmlns:p14="http://schemas.microsoft.com/office/powerpoint/2010/main" val="1335954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 </a:t>
            </a:r>
            <a:r>
              <a:rPr lang="en-GB"/>
              <a:t>The redactions issue</a:t>
            </a:r>
            <a:endParaRPr lang="en-GB" i="1"/>
          </a:p>
        </p:txBody>
      </p:sp>
      <p:sp>
        <p:nvSpPr>
          <p:cNvPr id="3" name="Content Placeholder 2"/>
          <p:cNvSpPr>
            <a:spLocks noGrp="1"/>
          </p:cNvSpPr>
          <p:nvPr>
            <p:ph idx="1"/>
          </p:nvPr>
        </p:nvSpPr>
        <p:spPr/>
        <p:txBody>
          <a:bodyPr>
            <a:normAutofit fontScale="47500" lnSpcReduction="20000"/>
          </a:bodyPr>
          <a:lstStyle/>
          <a:p>
            <a:pPr marL="0" indent="0">
              <a:lnSpc>
                <a:spcPct val="170000"/>
              </a:lnSpc>
              <a:buNone/>
            </a:pPr>
            <a:r>
              <a:rPr lang="en-GB"/>
              <a:t>The law before </a:t>
            </a:r>
            <a:r>
              <a:rPr lang="en-GB" i="1"/>
              <a:t>Bank Mellat</a:t>
            </a:r>
            <a:r>
              <a:rPr lang="en-GB"/>
              <a:t>:</a:t>
            </a:r>
          </a:p>
          <a:p>
            <a:pPr marL="0" indent="0">
              <a:lnSpc>
                <a:spcPct val="170000"/>
              </a:lnSpc>
              <a:buNone/>
            </a:pPr>
            <a:r>
              <a:rPr lang="en-GB" i="1"/>
              <a:t>“… confidentiality (where it is asserted) is a relevant factor to be taken into account by the court in determining whether or not to order inspection. The court's task is to strike a just balance between the competing interests involved—those of the party asserting an entitlement to inspect the documents and those of the party claiming confidentiality in the documents. In striking that balance in the exercise of its discretion, the court may properly have regard to the question of whether inspection of the documents is necessary for disposing fairly of the proceedings in question: see </a:t>
            </a:r>
            <a:r>
              <a:rPr lang="en-GB" u="sng"/>
              <a:t>Science Research Council v Nassé</a:t>
            </a:r>
            <a:r>
              <a:rPr lang="en-GB"/>
              <a:t> [1980] AC 1028</a:t>
            </a:r>
            <a:r>
              <a:rPr lang="en-GB" i="1"/>
              <a:t> , especially pp 1065–1066 (Lord Wilberforce), p 1074 (Lord Edmund-Davies) and pp 1087–1088 (Lord Scarman)”</a:t>
            </a:r>
            <a:endParaRPr lang="en-GB"/>
          </a:p>
          <a:p>
            <a:pPr marL="0" indent="0">
              <a:lnSpc>
                <a:spcPct val="170000"/>
              </a:lnSpc>
              <a:buNone/>
            </a:pPr>
            <a:r>
              <a:rPr lang="en-GB"/>
              <a:t>(</a:t>
            </a:r>
            <a:r>
              <a:rPr lang="en-GB" i="1"/>
              <a:t>National Crime Agency v. Abacha</a:t>
            </a:r>
            <a:r>
              <a:rPr lang="en-GB"/>
              <a:t> [2016] 1 W.L.R. 4375, per Gross LJ at § 31).</a:t>
            </a:r>
          </a:p>
          <a:p>
            <a:pPr marL="0" indent="0">
              <a:lnSpc>
                <a:spcPct val="170000"/>
              </a:lnSpc>
              <a:buNone/>
            </a:pPr>
            <a:endParaRPr lang="en-GB"/>
          </a:p>
        </p:txBody>
      </p:sp>
    </p:spTree>
    <p:extLst>
      <p:ext uri="{BB962C8B-B14F-4D97-AF65-F5344CB8AC3E}">
        <p14:creationId xmlns:p14="http://schemas.microsoft.com/office/powerpoint/2010/main" val="516765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 </a:t>
            </a:r>
            <a:r>
              <a:rPr lang="en-GB"/>
              <a:t>The redactions issue</a:t>
            </a:r>
          </a:p>
        </p:txBody>
      </p:sp>
      <p:sp>
        <p:nvSpPr>
          <p:cNvPr id="3" name="Content Placeholder 2"/>
          <p:cNvSpPr>
            <a:spLocks noGrp="1"/>
          </p:cNvSpPr>
          <p:nvPr>
            <p:ph idx="1"/>
          </p:nvPr>
        </p:nvSpPr>
        <p:spPr/>
        <p:txBody>
          <a:bodyPr>
            <a:normAutofit fontScale="55000" lnSpcReduction="20000"/>
          </a:bodyPr>
          <a:lstStyle/>
          <a:p>
            <a:pPr marL="0" indent="0">
              <a:lnSpc>
                <a:spcPct val="170000"/>
              </a:lnSpc>
              <a:buNone/>
            </a:pPr>
            <a:r>
              <a:rPr lang="en-GB"/>
              <a:t>Handful of cases dealing with the balance to be struck when production would be criminal under the relevant foreign law, but in very different circumstances:</a:t>
            </a:r>
          </a:p>
          <a:p>
            <a:pPr>
              <a:lnSpc>
                <a:spcPct val="170000"/>
              </a:lnSpc>
            </a:pPr>
            <a:r>
              <a:rPr lang="en-GB" i="1"/>
              <a:t>Morris v. Banque Arab et Internationale d’Investissement SA</a:t>
            </a:r>
            <a:r>
              <a:rPr lang="en-GB"/>
              <a:t> [2000] CP Rep 65</a:t>
            </a:r>
          </a:p>
          <a:p>
            <a:pPr>
              <a:lnSpc>
                <a:spcPct val="170000"/>
              </a:lnSpc>
            </a:pPr>
            <a:r>
              <a:rPr lang="en-GB" i="1"/>
              <a:t>Cadogan Petroleum plc v. Tolley </a:t>
            </a:r>
            <a:r>
              <a:rPr lang="en-GB"/>
              <a:t>[2009] EWHC 3291 (Ch) </a:t>
            </a:r>
          </a:p>
          <a:p>
            <a:pPr>
              <a:lnSpc>
                <a:spcPct val="170000"/>
              </a:lnSpc>
            </a:pPr>
            <a:r>
              <a:rPr lang="en-GB" i="1"/>
              <a:t>Secretary of State for Health v. Servier Laboratories Ltd </a:t>
            </a:r>
            <a:r>
              <a:rPr lang="en-GB"/>
              <a:t>[2014] 1 W.L.R. 4383</a:t>
            </a:r>
          </a:p>
          <a:p>
            <a:pPr>
              <a:lnSpc>
                <a:spcPct val="170000"/>
              </a:lnSpc>
            </a:pPr>
            <a:r>
              <a:rPr lang="en-GB"/>
              <a:t>(on privilege against self-incrimination) </a:t>
            </a:r>
            <a:r>
              <a:rPr lang="en-GB" i="1"/>
              <a:t>Brannigan v Davison</a:t>
            </a:r>
            <a:r>
              <a:rPr lang="en-GB"/>
              <a:t> [1997] A.C. 238</a:t>
            </a:r>
          </a:p>
        </p:txBody>
      </p:sp>
    </p:spTree>
    <p:extLst>
      <p:ext uri="{BB962C8B-B14F-4D97-AF65-F5344CB8AC3E}">
        <p14:creationId xmlns:p14="http://schemas.microsoft.com/office/powerpoint/2010/main" val="660618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APPEAL</a:t>
            </a:r>
            <a:endParaRPr lang="en-GB" i="1"/>
          </a:p>
        </p:txBody>
      </p:sp>
      <p:sp>
        <p:nvSpPr>
          <p:cNvPr id="3" name="Content Placeholder 2"/>
          <p:cNvSpPr>
            <a:spLocks noGrp="1"/>
          </p:cNvSpPr>
          <p:nvPr>
            <p:ph idx="1"/>
          </p:nvPr>
        </p:nvSpPr>
        <p:spPr/>
        <p:txBody>
          <a:bodyPr>
            <a:normAutofit/>
          </a:bodyPr>
          <a:lstStyle/>
          <a:p>
            <a:pPr marL="0" indent="0">
              <a:buNone/>
            </a:pPr>
            <a:r>
              <a:rPr lang="en-US" sz="2700"/>
              <a:t>The issues as the CA saw them were:</a:t>
            </a:r>
          </a:p>
          <a:p>
            <a:r>
              <a:rPr lang="en-GB" sz="2700"/>
              <a:t>T</a:t>
            </a:r>
            <a:r>
              <a:rPr lang="x-none" sz="2700"/>
              <a:t>he </a:t>
            </a:r>
            <a:r>
              <a:rPr lang="en-GB" sz="2700"/>
              <a:t>extent of the </a:t>
            </a:r>
            <a:r>
              <a:rPr lang="x-none" sz="2700"/>
              <a:t>risk of prosecution if the Bank complied with the </a:t>
            </a:r>
            <a:r>
              <a:rPr lang="en-GB" sz="2700"/>
              <a:t>Judge’s </a:t>
            </a:r>
            <a:r>
              <a:rPr lang="x-none" sz="2700"/>
              <a:t>order;</a:t>
            </a:r>
            <a:endParaRPr lang="en-GB" sz="2700"/>
          </a:p>
          <a:p>
            <a:r>
              <a:rPr lang="en-GB" sz="2700"/>
              <a:t>T</a:t>
            </a:r>
            <a:r>
              <a:rPr lang="x-none" sz="2700"/>
              <a:t>he importance of the unredacted documents to the fair disposal of the trial; and </a:t>
            </a:r>
            <a:endParaRPr lang="en-GB" sz="2700"/>
          </a:p>
          <a:p>
            <a:r>
              <a:rPr lang="en-GB" sz="2700"/>
              <a:t>How to strike the right balance between those factors as a matter of discretion.</a:t>
            </a:r>
          </a:p>
        </p:txBody>
      </p:sp>
    </p:spTree>
    <p:extLst>
      <p:ext uri="{BB962C8B-B14F-4D97-AF65-F5344CB8AC3E}">
        <p14:creationId xmlns:p14="http://schemas.microsoft.com/office/powerpoint/2010/main" val="1393283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APPEAL</a:t>
            </a:r>
          </a:p>
        </p:txBody>
      </p:sp>
      <p:sp>
        <p:nvSpPr>
          <p:cNvPr id="3" name="Content Placeholder 2"/>
          <p:cNvSpPr>
            <a:spLocks noGrp="1"/>
          </p:cNvSpPr>
          <p:nvPr>
            <p:ph idx="1"/>
          </p:nvPr>
        </p:nvSpPr>
        <p:spPr/>
        <p:txBody>
          <a:bodyPr>
            <a:normAutofit fontScale="55000" lnSpcReduction="20000"/>
          </a:bodyPr>
          <a:lstStyle/>
          <a:p>
            <a:pPr marL="0" indent="0">
              <a:lnSpc>
                <a:spcPct val="170000"/>
              </a:lnSpc>
              <a:buNone/>
            </a:pPr>
            <a:r>
              <a:rPr lang="en-US"/>
              <a:t>The Bank agreed to provide ciphered documents but with no master list.  It argued that:</a:t>
            </a:r>
          </a:p>
          <a:p>
            <a:pPr>
              <a:lnSpc>
                <a:spcPct val="170000"/>
              </a:lnSpc>
            </a:pPr>
            <a:r>
              <a:rPr lang="x-none"/>
              <a:t>the </a:t>
            </a:r>
            <a:r>
              <a:rPr lang="en-GB"/>
              <a:t>Judge had misread the uncontradicted </a:t>
            </a:r>
            <a:r>
              <a:rPr lang="x-none"/>
              <a:t>expert </a:t>
            </a:r>
            <a:r>
              <a:rPr lang="en-GB"/>
              <a:t>evidence, which demonstrated that there was a real </a:t>
            </a:r>
            <a:r>
              <a:rPr lang="x-none"/>
              <a:t>risk of prosecution</a:t>
            </a:r>
            <a:r>
              <a:rPr lang="en-GB"/>
              <a:t>;</a:t>
            </a:r>
          </a:p>
          <a:p>
            <a:pPr>
              <a:lnSpc>
                <a:spcPct val="170000"/>
              </a:lnSpc>
            </a:pPr>
            <a:r>
              <a:rPr lang="en-GB"/>
              <a:t>unredacted documents were not critical to the resolution of the dispute;</a:t>
            </a:r>
          </a:p>
          <a:p>
            <a:pPr>
              <a:lnSpc>
                <a:spcPct val="170000"/>
              </a:lnSpc>
            </a:pPr>
            <a:r>
              <a:rPr lang="en-GB"/>
              <a:t>HMT’s interests were sufficiently protected by receiving ciphered documents;</a:t>
            </a:r>
          </a:p>
          <a:p>
            <a:pPr>
              <a:lnSpc>
                <a:spcPct val="170000"/>
              </a:lnSpc>
            </a:pPr>
            <a:r>
              <a:rPr lang="x-none"/>
              <a:t>the Bank should not be put in a position where it could only have its rights fairly determined by committing a crime in Iran</a:t>
            </a:r>
            <a:r>
              <a:rPr lang="en-GB"/>
              <a:t>;</a:t>
            </a:r>
          </a:p>
          <a:p>
            <a:pPr>
              <a:lnSpc>
                <a:spcPct val="170000"/>
              </a:lnSpc>
            </a:pPr>
            <a:r>
              <a:rPr lang="en-GB"/>
              <a:t>if the order was upheld, it would not comply with it.</a:t>
            </a:r>
          </a:p>
          <a:p>
            <a:endParaRPr lang="en-GB"/>
          </a:p>
        </p:txBody>
      </p:sp>
    </p:spTree>
    <p:extLst>
      <p:ext uri="{BB962C8B-B14F-4D97-AF65-F5344CB8AC3E}">
        <p14:creationId xmlns:p14="http://schemas.microsoft.com/office/powerpoint/2010/main" val="3636632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appeal</a:t>
            </a:r>
            <a:endParaRPr lang="en-GB" i="1"/>
          </a:p>
        </p:txBody>
      </p:sp>
      <p:sp>
        <p:nvSpPr>
          <p:cNvPr id="3" name="Content Placeholder 2"/>
          <p:cNvSpPr>
            <a:spLocks noGrp="1"/>
          </p:cNvSpPr>
          <p:nvPr>
            <p:ph idx="1"/>
          </p:nvPr>
        </p:nvSpPr>
        <p:spPr/>
        <p:txBody>
          <a:bodyPr>
            <a:normAutofit/>
          </a:bodyPr>
          <a:lstStyle/>
          <a:p>
            <a:pPr marL="0" indent="0">
              <a:buNone/>
            </a:pPr>
            <a:r>
              <a:rPr lang="en-GB"/>
              <a:t>HMT argued:</a:t>
            </a:r>
          </a:p>
          <a:p>
            <a:r>
              <a:rPr lang="en-GB"/>
              <a:t>The Judge’s decision </a:t>
            </a:r>
            <a:r>
              <a:rPr lang="x-none"/>
              <a:t>was a case management decisio</a:t>
            </a:r>
            <a:r>
              <a:rPr lang="en-GB"/>
              <a:t>n with which the CA should not interfere; </a:t>
            </a:r>
          </a:p>
          <a:p>
            <a:r>
              <a:rPr lang="en-GB"/>
              <a:t>The expert evidence did not demonstrate a real</a:t>
            </a:r>
            <a:r>
              <a:rPr lang="x-none"/>
              <a:t> risk of prosecution</a:t>
            </a:r>
            <a:r>
              <a:rPr lang="en-GB"/>
              <a:t>;</a:t>
            </a:r>
          </a:p>
          <a:p>
            <a:r>
              <a:rPr lang="en-GB"/>
              <a:t>T</a:t>
            </a:r>
            <a:r>
              <a:rPr lang="x-none"/>
              <a:t>he case could not be fairly decided without </a:t>
            </a:r>
            <a:r>
              <a:rPr lang="en-GB"/>
              <a:t>HMT knowing customer identities</a:t>
            </a:r>
            <a:r>
              <a:rPr lang="x-none"/>
              <a:t>. </a:t>
            </a:r>
            <a:endParaRPr lang="en-GB"/>
          </a:p>
          <a:p>
            <a:endParaRPr lang="en-GB"/>
          </a:p>
        </p:txBody>
      </p:sp>
    </p:spTree>
    <p:extLst>
      <p:ext uri="{BB962C8B-B14F-4D97-AF65-F5344CB8AC3E}">
        <p14:creationId xmlns:p14="http://schemas.microsoft.com/office/powerpoint/2010/main" val="3604770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APPEAL</a:t>
            </a:r>
            <a:endParaRPr lang="en-GB" i="1"/>
          </a:p>
        </p:txBody>
      </p:sp>
      <p:sp>
        <p:nvSpPr>
          <p:cNvPr id="3" name="Content Placeholder 2"/>
          <p:cNvSpPr>
            <a:spLocks noGrp="1"/>
          </p:cNvSpPr>
          <p:nvPr>
            <p:ph idx="1"/>
          </p:nvPr>
        </p:nvSpPr>
        <p:spPr/>
        <p:txBody>
          <a:bodyPr>
            <a:normAutofit fontScale="62500" lnSpcReduction="20000"/>
          </a:bodyPr>
          <a:lstStyle/>
          <a:p>
            <a:pPr marL="0" indent="0">
              <a:lnSpc>
                <a:spcPct val="170000"/>
              </a:lnSpc>
              <a:buNone/>
            </a:pPr>
            <a:r>
              <a:rPr lang="en-GB"/>
              <a:t>The CA upheld the Judge’s order [2019] EWCA Civ 449:</a:t>
            </a:r>
          </a:p>
          <a:p>
            <a:pPr>
              <a:lnSpc>
                <a:spcPct val="170000"/>
              </a:lnSpc>
            </a:pPr>
            <a:r>
              <a:rPr lang="en-GB"/>
              <a:t>It was found that the Judge had exercised her discretion correctly:</a:t>
            </a:r>
          </a:p>
          <a:p>
            <a:pPr>
              <a:lnSpc>
                <a:spcPct val="170000"/>
              </a:lnSpc>
            </a:pPr>
            <a:r>
              <a:rPr lang="en-GB"/>
              <a:t>She was entitled to conclude that their was insufficient evidence of a serious risk of prosecution under Iranian law;</a:t>
            </a:r>
          </a:p>
          <a:p>
            <a:pPr>
              <a:lnSpc>
                <a:spcPct val="170000"/>
              </a:lnSpc>
            </a:pPr>
            <a:r>
              <a:rPr lang="en-GB"/>
              <a:t>She was not bound by the expert evidence (the issue not being one of foreign </a:t>
            </a:r>
            <a:r>
              <a:rPr lang="en-GB" u="sng"/>
              <a:t>law</a:t>
            </a:r>
            <a:r>
              <a:rPr lang="en-GB"/>
              <a:t>);</a:t>
            </a:r>
          </a:p>
          <a:p>
            <a:pPr>
              <a:lnSpc>
                <a:spcPct val="170000"/>
              </a:lnSpc>
            </a:pPr>
            <a:r>
              <a:rPr lang="en-GB"/>
              <a:t>She was entitled to conclude that the need for unredacted documents outweighed the risks of prosecution.</a:t>
            </a:r>
          </a:p>
        </p:txBody>
      </p:sp>
    </p:spTree>
    <p:extLst>
      <p:ext uri="{BB962C8B-B14F-4D97-AF65-F5344CB8AC3E}">
        <p14:creationId xmlns:p14="http://schemas.microsoft.com/office/powerpoint/2010/main" val="2330613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 </a:t>
            </a:r>
            <a:r>
              <a:rPr lang="en-GB"/>
              <a:t>the dispute and the history</a:t>
            </a:r>
          </a:p>
        </p:txBody>
      </p:sp>
      <p:sp>
        <p:nvSpPr>
          <p:cNvPr id="3" name="Content Placeholder 2"/>
          <p:cNvSpPr>
            <a:spLocks noGrp="1"/>
          </p:cNvSpPr>
          <p:nvPr>
            <p:ph idx="1"/>
          </p:nvPr>
        </p:nvSpPr>
        <p:spPr/>
        <p:txBody>
          <a:bodyPr>
            <a:normAutofit/>
          </a:bodyPr>
          <a:lstStyle/>
          <a:p>
            <a:r>
              <a:rPr lang="en-GB"/>
              <a:t>Financial Restrictions Order (Iran) 2009 made by HMT under Schedule 7 to Counter-Terrorism Act 2008</a:t>
            </a:r>
          </a:p>
          <a:p>
            <a:r>
              <a:rPr lang="en-GB"/>
              <a:t>Precluded any credit or financial institution from entering into or continuing to participate in any transaction or business relationship with “designated persons”</a:t>
            </a:r>
          </a:p>
          <a:p>
            <a:r>
              <a:rPr lang="en-GB"/>
              <a:t>Bank Mellat a “designated person”</a:t>
            </a:r>
          </a:p>
          <a:p>
            <a:endParaRPr lang="en-GB"/>
          </a:p>
        </p:txBody>
      </p:sp>
    </p:spTree>
    <p:extLst>
      <p:ext uri="{BB962C8B-B14F-4D97-AF65-F5344CB8AC3E}">
        <p14:creationId xmlns:p14="http://schemas.microsoft.com/office/powerpoint/2010/main" val="963511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appeal</a:t>
            </a:r>
            <a:endParaRPr lang="en-GB" i="1"/>
          </a:p>
        </p:txBody>
      </p:sp>
      <p:sp>
        <p:nvSpPr>
          <p:cNvPr id="3" name="Content Placeholder 2"/>
          <p:cNvSpPr>
            <a:spLocks noGrp="1"/>
          </p:cNvSpPr>
          <p:nvPr>
            <p:ph idx="1"/>
          </p:nvPr>
        </p:nvSpPr>
        <p:spPr/>
        <p:txBody>
          <a:bodyPr>
            <a:normAutofit fontScale="47500" lnSpcReduction="20000"/>
          </a:bodyPr>
          <a:lstStyle/>
          <a:p>
            <a:pPr marL="0" indent="0">
              <a:lnSpc>
                <a:spcPct val="120000"/>
              </a:lnSpc>
              <a:buNone/>
            </a:pPr>
            <a:r>
              <a:rPr lang="en-US"/>
              <a:t>At [63] (emphasis added):</a:t>
            </a:r>
          </a:p>
          <a:p>
            <a:pPr marL="400050" lvl="1" indent="0">
              <a:lnSpc>
                <a:spcPct val="170000"/>
              </a:lnSpc>
              <a:buNone/>
            </a:pPr>
            <a:r>
              <a:rPr lang="en-GB" i="1"/>
              <a:t>“i)  In respect of litigation in this jurisdiction, this Court (i.e., the English Court) has jurisdiction to order production and inspection of documents, regardless of the fact that compliance with the order would or might entail a breach of foreign criminal law in the "home" country of the party the subject of the order. </a:t>
            </a:r>
          </a:p>
          <a:p>
            <a:pPr marL="400050" lvl="1" indent="0">
              <a:lnSpc>
                <a:spcPct val="170000"/>
              </a:lnSpc>
              <a:buNone/>
            </a:pPr>
            <a:r>
              <a:rPr lang="en-GB" i="1"/>
              <a:t>ii)  Orders for production and inspection are matters of procedural law, governed by the lex fori , here English law. Local rules apply; </a:t>
            </a:r>
            <a:r>
              <a:rPr lang="en-GB" i="1" u="sng"/>
              <a:t>foreign law cannot be permitted to override this Court's ability to conduct proceedings here in accordance with English procedures and law. </a:t>
            </a:r>
          </a:p>
          <a:p>
            <a:pPr marL="400050" lvl="1" indent="0">
              <a:lnSpc>
                <a:spcPct val="170000"/>
              </a:lnSpc>
              <a:buNone/>
            </a:pPr>
            <a:r>
              <a:rPr lang="en-GB" i="1"/>
              <a:t>iii)  Whether or not to make such an order is a matter for the discretion of this Court. An order will not lightly be made where compliance would entail a party to English litigation breaching its own (i.e., foreign) criminal law, not least with considerations of comity in mind (discussed in </a:t>
            </a:r>
            <a:r>
              <a:rPr lang="en-GB"/>
              <a:t>Dicey, Morris and Collins</a:t>
            </a:r>
            <a:r>
              <a:rPr lang="en-GB" i="1"/>
              <a:t>, op cit, at paras. 1-008 and following). This Court is not, however, in any sense precluded from doing so. </a:t>
            </a:r>
          </a:p>
          <a:p>
            <a:pPr>
              <a:lnSpc>
                <a:spcPct val="120000"/>
              </a:lnSpc>
            </a:pPr>
            <a:endParaRPr lang="en-GB"/>
          </a:p>
        </p:txBody>
      </p:sp>
    </p:spTree>
    <p:extLst>
      <p:ext uri="{BB962C8B-B14F-4D97-AF65-F5344CB8AC3E}">
        <p14:creationId xmlns:p14="http://schemas.microsoft.com/office/powerpoint/2010/main" val="3403878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appeal</a:t>
            </a:r>
          </a:p>
        </p:txBody>
      </p:sp>
      <p:sp>
        <p:nvSpPr>
          <p:cNvPr id="3" name="Content Placeholder 2"/>
          <p:cNvSpPr>
            <a:spLocks noGrp="1"/>
          </p:cNvSpPr>
          <p:nvPr>
            <p:ph idx="1"/>
          </p:nvPr>
        </p:nvSpPr>
        <p:spPr/>
        <p:txBody>
          <a:bodyPr>
            <a:normAutofit fontScale="47500" lnSpcReduction="20000"/>
          </a:bodyPr>
          <a:lstStyle/>
          <a:p>
            <a:pPr marL="400050" lvl="1" indent="0">
              <a:lnSpc>
                <a:spcPct val="170000"/>
              </a:lnSpc>
              <a:buNone/>
            </a:pPr>
            <a:r>
              <a:rPr lang="en-GB" i="1"/>
              <a:t>iv)  When exercising its discretion</a:t>
            </a:r>
            <a:r>
              <a:rPr lang="en-GB" i="1" u="sng"/>
              <a:t>, this Court will take account of the real – in the sense of the actual – risk of prosecution in the foreign state</a:t>
            </a:r>
            <a:r>
              <a:rPr lang="en-GB" i="1"/>
              <a:t>. A balancing exercise must be conducted, on the one hand weighing the actual risk of prosecution in the foreign state and, on the other hand, the importance of the documents of which inspection is ordered to the fair disposal of the English proceedings. The existence of an actual risk of prosecution in the foreign state is not determinative of the balancing exercise but is a factor of which this Court would be very mindful. </a:t>
            </a:r>
          </a:p>
          <a:p>
            <a:pPr marL="400050" lvl="1" indent="0">
              <a:lnSpc>
                <a:spcPct val="170000"/>
              </a:lnSpc>
              <a:buNone/>
            </a:pPr>
            <a:r>
              <a:rPr lang="en-GB" i="1"/>
              <a:t>v)  Should inspection be ordered, this Court can fashion the order to reduce or minimise the concerns under the foreign law, for example, by imposing confidentiality restrictions in respect of the documents inspected. </a:t>
            </a:r>
          </a:p>
          <a:p>
            <a:pPr marL="400050" lvl="1" indent="0">
              <a:lnSpc>
                <a:spcPct val="170000"/>
              </a:lnSpc>
              <a:buNone/>
            </a:pPr>
            <a:r>
              <a:rPr lang="en-GB" i="1"/>
              <a:t>vi)  Where an order for inspection is made by this Court in such circumstances</a:t>
            </a:r>
            <a:r>
              <a:rPr lang="en-GB" i="1" u="sng"/>
              <a:t>, considerations of comity may not unreasonably be expected to influence the foreign state in deciding whether or not to prosecute the foreign national for compliance with the order of this Court. Comity cuts both ways</a:t>
            </a:r>
            <a:r>
              <a:rPr lang="en-GB" i="1"/>
              <a:t>.”</a:t>
            </a:r>
            <a:endParaRPr lang="en-US" i="1"/>
          </a:p>
        </p:txBody>
      </p:sp>
    </p:spTree>
    <p:extLst>
      <p:ext uri="{BB962C8B-B14F-4D97-AF65-F5344CB8AC3E}">
        <p14:creationId xmlns:p14="http://schemas.microsoft.com/office/powerpoint/2010/main" val="2451773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immediate impacts</a:t>
            </a:r>
          </a:p>
        </p:txBody>
      </p:sp>
      <p:sp>
        <p:nvSpPr>
          <p:cNvPr id="3" name="Content Placeholder 2"/>
          <p:cNvSpPr>
            <a:spLocks noGrp="1"/>
          </p:cNvSpPr>
          <p:nvPr>
            <p:ph idx="1"/>
          </p:nvPr>
        </p:nvSpPr>
        <p:spPr/>
        <p:txBody>
          <a:bodyPr>
            <a:normAutofit fontScale="70000" lnSpcReduction="20000"/>
          </a:bodyPr>
          <a:lstStyle/>
          <a:p>
            <a:pPr marL="0" indent="0">
              <a:buNone/>
            </a:pPr>
            <a:r>
              <a:rPr lang="en-GB"/>
              <a:t>How does the decision affect a party seeking to </a:t>
            </a:r>
            <a:r>
              <a:rPr lang="en-GB" u="sng"/>
              <a:t>withhold</a:t>
            </a:r>
            <a:r>
              <a:rPr lang="en-GB"/>
              <a:t> production of documents because of a risk of prosecution?</a:t>
            </a:r>
          </a:p>
          <a:p>
            <a:r>
              <a:rPr lang="en-GB"/>
              <a:t>“Hardline” decision</a:t>
            </a:r>
          </a:p>
          <a:p>
            <a:r>
              <a:rPr lang="en-GB"/>
              <a:t>Choose your expert carefully – do you need more than one to cover (a) the law and (b) the actual risk of prosecution?</a:t>
            </a:r>
          </a:p>
          <a:p>
            <a:r>
              <a:rPr lang="en-GB"/>
              <a:t>“Middle ways” – confidentiality clubs, ciphering</a:t>
            </a:r>
          </a:p>
          <a:p>
            <a:r>
              <a:rPr lang="en-GB"/>
              <a:t>Consider time and costs of protective measures</a:t>
            </a:r>
          </a:p>
          <a:p>
            <a:r>
              <a:rPr lang="en-GB"/>
              <a:t>Advise clients of consequence of non-compliance</a:t>
            </a:r>
          </a:p>
          <a:p>
            <a:endParaRPr lang="en-GB"/>
          </a:p>
          <a:p>
            <a:endParaRPr lang="en-GB"/>
          </a:p>
        </p:txBody>
      </p:sp>
    </p:spTree>
    <p:extLst>
      <p:ext uri="{BB962C8B-B14F-4D97-AF65-F5344CB8AC3E}">
        <p14:creationId xmlns:p14="http://schemas.microsoft.com/office/powerpoint/2010/main" val="1255132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IMMEDIATE IMPACTS</a:t>
            </a:r>
            <a:endParaRPr lang="en-GB" i="1"/>
          </a:p>
        </p:txBody>
      </p:sp>
      <p:sp>
        <p:nvSpPr>
          <p:cNvPr id="3" name="Content Placeholder 2"/>
          <p:cNvSpPr>
            <a:spLocks noGrp="1"/>
          </p:cNvSpPr>
          <p:nvPr>
            <p:ph idx="1"/>
          </p:nvPr>
        </p:nvSpPr>
        <p:spPr/>
        <p:txBody>
          <a:bodyPr>
            <a:normAutofit fontScale="77500" lnSpcReduction="20000"/>
          </a:bodyPr>
          <a:lstStyle/>
          <a:p>
            <a:pPr marL="0" indent="0">
              <a:buNone/>
            </a:pPr>
            <a:r>
              <a:rPr lang="en-GB"/>
              <a:t>How does the decision affect a party seeking to </a:t>
            </a:r>
            <a:r>
              <a:rPr lang="en-GB" u="sng"/>
              <a:t>obtain inspection</a:t>
            </a:r>
            <a:r>
              <a:rPr lang="en-GB"/>
              <a:t> of documents?</a:t>
            </a:r>
          </a:p>
          <a:p>
            <a:r>
              <a:rPr lang="en-GB"/>
              <a:t>Don’t be over-optimistic – if the evidence had been different in </a:t>
            </a:r>
            <a:r>
              <a:rPr lang="en-GB" i="1"/>
              <a:t>Mellat</a:t>
            </a:r>
            <a:r>
              <a:rPr lang="en-GB"/>
              <a:t>, the result might have been too</a:t>
            </a:r>
          </a:p>
          <a:p>
            <a:r>
              <a:rPr lang="en-GB"/>
              <a:t>Consider carefully the reasons why production is really necessary</a:t>
            </a:r>
          </a:p>
          <a:p>
            <a:r>
              <a:rPr lang="en-GB"/>
              <a:t>Consider and engage with “middle ways”, taking on board time and cost considerations</a:t>
            </a:r>
          </a:p>
        </p:txBody>
      </p:sp>
    </p:spTree>
    <p:extLst>
      <p:ext uri="{BB962C8B-B14F-4D97-AF65-F5344CB8AC3E}">
        <p14:creationId xmlns:p14="http://schemas.microsoft.com/office/powerpoint/2010/main" val="1752047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wider impacts</a:t>
            </a:r>
            <a:endParaRPr lang="en-GB" i="1"/>
          </a:p>
        </p:txBody>
      </p:sp>
      <p:sp>
        <p:nvSpPr>
          <p:cNvPr id="3" name="Content Placeholder 2"/>
          <p:cNvSpPr>
            <a:spLocks noGrp="1"/>
          </p:cNvSpPr>
          <p:nvPr>
            <p:ph idx="1"/>
          </p:nvPr>
        </p:nvSpPr>
        <p:spPr/>
        <p:txBody>
          <a:bodyPr/>
          <a:lstStyle/>
          <a:p>
            <a:pPr marL="0" indent="0">
              <a:buNone/>
            </a:pPr>
            <a:r>
              <a:rPr lang="en-GB"/>
              <a:t>Subsequent cases and comment:</a:t>
            </a:r>
          </a:p>
          <a:p>
            <a:r>
              <a:rPr lang="en-GB"/>
              <a:t> </a:t>
            </a:r>
            <a:r>
              <a:rPr lang="en-GB" i="1"/>
              <a:t>Thum v. Thum </a:t>
            </a:r>
            <a:r>
              <a:rPr lang="en-GB"/>
              <a:t>[2019] EWFC 25</a:t>
            </a:r>
            <a:endParaRPr lang="en-GB" i="1"/>
          </a:p>
          <a:p>
            <a:r>
              <a:rPr lang="en-GB" i="1"/>
              <a:t>Akhmedova v. Akhmedov</a:t>
            </a:r>
            <a:r>
              <a:rPr lang="en-GB"/>
              <a:t> [2019] EWHC 2561 (Fam)</a:t>
            </a:r>
          </a:p>
          <a:p>
            <a:r>
              <a:rPr lang="en-GB"/>
              <a:t>Rogerson: </a:t>
            </a:r>
            <a:r>
              <a:rPr lang="en-GB" i="1"/>
              <a:t>The place of comity in the disclosure of documents</a:t>
            </a:r>
            <a:r>
              <a:rPr lang="en-GB"/>
              <a:t> (C.L.J. 2019, 78(3), 483-486)</a:t>
            </a:r>
          </a:p>
          <a:p>
            <a:endParaRPr lang="en-GB" i="1"/>
          </a:p>
          <a:p>
            <a:endParaRPr lang="en-GB"/>
          </a:p>
        </p:txBody>
      </p:sp>
    </p:spTree>
    <p:extLst>
      <p:ext uri="{BB962C8B-B14F-4D97-AF65-F5344CB8AC3E}">
        <p14:creationId xmlns:p14="http://schemas.microsoft.com/office/powerpoint/2010/main" val="3309457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WIDER IMPACTS</a:t>
            </a:r>
            <a:endParaRPr lang="en-GB" i="1"/>
          </a:p>
        </p:txBody>
      </p:sp>
      <p:sp>
        <p:nvSpPr>
          <p:cNvPr id="3" name="Content Placeholder 2"/>
          <p:cNvSpPr>
            <a:spLocks noGrp="1"/>
          </p:cNvSpPr>
          <p:nvPr>
            <p:ph idx="1"/>
          </p:nvPr>
        </p:nvSpPr>
        <p:spPr>
          <a:xfrm>
            <a:off x="679450" y="1644650"/>
            <a:ext cx="7942263" cy="4481513"/>
          </a:xfrm>
        </p:spPr>
        <p:txBody>
          <a:bodyPr>
            <a:normAutofit/>
          </a:bodyPr>
          <a:lstStyle/>
          <a:p>
            <a:pPr marL="0" indent="0">
              <a:lnSpc>
                <a:spcPct val="170000"/>
              </a:lnSpc>
              <a:buNone/>
            </a:pPr>
            <a:r>
              <a:rPr lang="en-GB" sz="1600"/>
              <a:t>Confidentiality more generally:</a:t>
            </a:r>
          </a:p>
          <a:p>
            <a:pPr>
              <a:lnSpc>
                <a:spcPct val="170000"/>
              </a:lnSpc>
            </a:pPr>
            <a:r>
              <a:rPr lang="en-GB" sz="1600"/>
              <a:t>Is the wider position affected?</a:t>
            </a:r>
          </a:p>
          <a:p>
            <a:pPr>
              <a:lnSpc>
                <a:spcPct val="170000"/>
              </a:lnSpc>
            </a:pPr>
            <a:r>
              <a:rPr lang="en-GB" sz="1600"/>
              <a:t>General trends – </a:t>
            </a:r>
            <a:r>
              <a:rPr lang="en-GB" sz="1600" i="1"/>
              <a:t>National Crime Agency v. Abacha</a:t>
            </a:r>
            <a:r>
              <a:rPr lang="en-GB" sz="1600"/>
              <a:t> [2016] 1 W.L.R. 4375, </a:t>
            </a:r>
            <a:r>
              <a:rPr lang="en-GB" sz="1600" i="1"/>
              <a:t>Dechert LLP v. Eurasian Natural Resources Corporation Ltd.</a:t>
            </a:r>
            <a:r>
              <a:rPr lang="en-GB" sz="1600"/>
              <a:t> [2016] EWCA Civ 375</a:t>
            </a:r>
          </a:p>
          <a:p>
            <a:pPr>
              <a:lnSpc>
                <a:spcPct val="170000"/>
              </a:lnSpc>
            </a:pPr>
            <a:r>
              <a:rPr lang="en-GB" sz="1600" i="1"/>
              <a:t>Minera Las Bambas SA v. Glencore Queensland Ltd.</a:t>
            </a:r>
            <a:r>
              <a:rPr lang="en-GB" sz="1600"/>
              <a:t> [2018] EWHC 286 (Comm.) at [37] (Moulder J.): </a:t>
            </a:r>
            <a:r>
              <a:rPr lang="en-GB" sz="1600" i="1"/>
              <a:t>“Confidentiality is a relevant factor, but it does not (on its own) justify a refusal to inspect... The question of whether inspection is necessary to dispose fairly of the proceedings is a relevant factor, but it is not “a free-standing hurdle to be considered and surmounted in isolation before inspection may be permitted””</a:t>
            </a:r>
            <a:r>
              <a:rPr lang="en-GB" sz="1600"/>
              <a:t>. </a:t>
            </a:r>
          </a:p>
        </p:txBody>
      </p:sp>
    </p:spTree>
    <p:extLst>
      <p:ext uri="{BB962C8B-B14F-4D97-AF65-F5344CB8AC3E}">
        <p14:creationId xmlns:p14="http://schemas.microsoft.com/office/powerpoint/2010/main" val="1029081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WIDER IMPACTS</a:t>
            </a:r>
            <a:endParaRPr lang="en-GB" i="1"/>
          </a:p>
        </p:txBody>
      </p:sp>
      <p:sp>
        <p:nvSpPr>
          <p:cNvPr id="3" name="Content Placeholder 2"/>
          <p:cNvSpPr>
            <a:spLocks noGrp="1"/>
          </p:cNvSpPr>
          <p:nvPr>
            <p:ph idx="1"/>
          </p:nvPr>
        </p:nvSpPr>
        <p:spPr/>
        <p:txBody>
          <a:bodyPr>
            <a:normAutofit fontScale="77500" lnSpcReduction="20000"/>
          </a:bodyPr>
          <a:lstStyle/>
          <a:p>
            <a:pPr marL="0" indent="0">
              <a:buNone/>
            </a:pPr>
            <a:r>
              <a:rPr lang="en-GB"/>
              <a:t>Banker/customer relationship issues:</a:t>
            </a:r>
          </a:p>
          <a:p>
            <a:r>
              <a:rPr lang="en-GB"/>
              <a:t>Duty of secrecy/confidentiality under English law</a:t>
            </a:r>
          </a:p>
          <a:p>
            <a:r>
              <a:rPr lang="en-GB"/>
              <a:t>Exceptions include legal compulsion (but court will need, again, to balance the competing considerations), public interest, protection by bank of its own interests, express or implied customer consent</a:t>
            </a:r>
          </a:p>
          <a:p>
            <a:r>
              <a:rPr lang="en-GB"/>
              <a:t>Is there an inconsistency between </a:t>
            </a:r>
            <a:r>
              <a:rPr lang="en-GB" i="1"/>
              <a:t>Bank Mellat</a:t>
            </a:r>
            <a:r>
              <a:rPr lang="en-GB"/>
              <a:t> and the likely approach in a domestic case?</a:t>
            </a:r>
          </a:p>
          <a:p>
            <a:endParaRPr lang="en-GB"/>
          </a:p>
        </p:txBody>
      </p:sp>
    </p:spTree>
    <p:extLst>
      <p:ext uri="{BB962C8B-B14F-4D97-AF65-F5344CB8AC3E}">
        <p14:creationId xmlns:p14="http://schemas.microsoft.com/office/powerpoint/2010/main" val="65372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wider impacts</a:t>
            </a:r>
            <a:endParaRPr lang="en-GB" i="1"/>
          </a:p>
        </p:txBody>
      </p:sp>
      <p:sp>
        <p:nvSpPr>
          <p:cNvPr id="3" name="Content Placeholder 2"/>
          <p:cNvSpPr>
            <a:spLocks noGrp="1"/>
          </p:cNvSpPr>
          <p:nvPr>
            <p:ph idx="1"/>
          </p:nvPr>
        </p:nvSpPr>
        <p:spPr/>
        <p:txBody>
          <a:bodyPr>
            <a:normAutofit fontScale="70000" lnSpcReduction="20000"/>
          </a:bodyPr>
          <a:lstStyle/>
          <a:p>
            <a:pPr marL="0" indent="0">
              <a:buNone/>
            </a:pPr>
            <a:r>
              <a:rPr lang="en-GB"/>
              <a:t>What price comity?</a:t>
            </a:r>
          </a:p>
          <a:p>
            <a:r>
              <a:rPr lang="en-GB"/>
              <a:t>Anti-suit injunctions</a:t>
            </a:r>
          </a:p>
          <a:p>
            <a:r>
              <a:rPr lang="en-GB"/>
              <a:t>Worldwide freezing orders</a:t>
            </a:r>
          </a:p>
          <a:p>
            <a:r>
              <a:rPr lang="en-GB"/>
              <a:t>Illegality – </a:t>
            </a:r>
            <a:r>
              <a:rPr lang="en-GB" i="1"/>
              <a:t>Foster v. Driscoll</a:t>
            </a:r>
            <a:r>
              <a:rPr lang="en-GB"/>
              <a:t> [1929] 1 K.B. 470; but see </a:t>
            </a:r>
            <a:r>
              <a:rPr lang="en-GB" i="1"/>
              <a:t>Ispahani v. Bank Melli</a:t>
            </a:r>
            <a:r>
              <a:rPr lang="en-GB"/>
              <a:t> [1998] 1 Lloyd’s Rep. 133: </a:t>
            </a:r>
            <a:r>
              <a:rPr lang="en-GB" i="1"/>
              <a:t>“international comity is naturally much readier to accept that a country’s laws ought to be obeyed within its own territory, than to recognise them as having exorbitant effect.”</a:t>
            </a:r>
          </a:p>
          <a:p>
            <a:endParaRPr lang="en-GB"/>
          </a:p>
          <a:p>
            <a:endParaRPr lang="en-GB"/>
          </a:p>
          <a:p>
            <a:endParaRPr lang="en-GB"/>
          </a:p>
        </p:txBody>
      </p:sp>
    </p:spTree>
    <p:extLst>
      <p:ext uri="{BB962C8B-B14F-4D97-AF65-F5344CB8AC3E}">
        <p14:creationId xmlns:p14="http://schemas.microsoft.com/office/powerpoint/2010/main" val="113548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ACDD-08EF-4304-8B5A-8827CB3324FC}"/>
              </a:ext>
            </a:extLst>
          </p:cNvPr>
          <p:cNvSpPr>
            <a:spLocks noGrp="1"/>
          </p:cNvSpPr>
          <p:nvPr>
            <p:ph type="title"/>
          </p:nvPr>
        </p:nvSpPr>
        <p:spPr/>
        <p:txBody>
          <a:bodyPr/>
          <a:lstStyle/>
          <a:p>
            <a:r>
              <a:rPr lang="en-GB" i="1"/>
              <a:t>BANK MELLAT: </a:t>
            </a:r>
            <a:r>
              <a:rPr lang="en-GB"/>
              <a:t>wider impacts</a:t>
            </a:r>
            <a:endParaRPr lang="en-GB" i="1"/>
          </a:p>
        </p:txBody>
      </p:sp>
      <p:sp>
        <p:nvSpPr>
          <p:cNvPr id="3" name="Content Placeholder 2">
            <a:extLst>
              <a:ext uri="{FF2B5EF4-FFF2-40B4-BE49-F238E27FC236}">
                <a16:creationId xmlns:a16="http://schemas.microsoft.com/office/drawing/2014/main" id="{09F588C3-B18D-4CA3-9FE1-2CDEB6FAB9D5}"/>
              </a:ext>
            </a:extLst>
          </p:cNvPr>
          <p:cNvSpPr>
            <a:spLocks noGrp="1"/>
          </p:cNvSpPr>
          <p:nvPr>
            <p:ph idx="1"/>
          </p:nvPr>
        </p:nvSpPr>
        <p:spPr/>
        <p:txBody>
          <a:bodyPr>
            <a:normAutofit/>
          </a:bodyPr>
          <a:lstStyle/>
          <a:p>
            <a:pPr>
              <a:lnSpc>
                <a:spcPct val="170000"/>
              </a:lnSpc>
            </a:pPr>
            <a:r>
              <a:rPr lang="en-GB" sz="1600" i="1"/>
              <a:t>Bank Mellat</a:t>
            </a:r>
            <a:r>
              <a:rPr lang="en-GB" sz="1600"/>
              <a:t>: Gross LJ at [90] – </a:t>
            </a:r>
            <a:r>
              <a:rPr lang="en-GB" sz="1600" i="1"/>
              <a:t>“</a:t>
            </a:r>
            <a:r>
              <a:rPr lang="en-GB" sz="1600"/>
              <a:t>Where an order for inspection is made by this Court in such circumstances, considerations of comity may not unreasonably be expected to influence the foreign state in deciding whether or not to prosecute the foreign national for compliance with the order of this Court. Comity cuts both ways.”</a:t>
            </a:r>
          </a:p>
          <a:p>
            <a:pPr>
              <a:lnSpc>
                <a:spcPct val="170000"/>
              </a:lnSpc>
            </a:pPr>
            <a:r>
              <a:rPr lang="en-GB" sz="1600"/>
              <a:t>Transnational disclosure orders more generally: see </a:t>
            </a:r>
            <a:r>
              <a:rPr lang="en-GB" sz="1600" i="1"/>
              <a:t>Chitty on Contracts</a:t>
            </a:r>
            <a:r>
              <a:rPr lang="en-GB" sz="1600"/>
              <a:t> at [34-307] to [34-309]</a:t>
            </a:r>
          </a:p>
          <a:p>
            <a:pPr>
              <a:lnSpc>
                <a:spcPct val="170000"/>
              </a:lnSpc>
            </a:pPr>
            <a:r>
              <a:rPr lang="en-GB" sz="1600"/>
              <a:t>Recent cases do suggest a greater willingness both to entertain, and to grant, orders with extraterritorial effect: see e.g. </a:t>
            </a:r>
            <a:r>
              <a:rPr lang="it-IT" sz="1600" i="1"/>
              <a:t>Credit Suisse Trust v. Intesa San Paulo SPA </a:t>
            </a:r>
            <a:r>
              <a:rPr lang="it-IT" sz="1600"/>
              <a:t>[</a:t>
            </a:r>
            <a:r>
              <a:rPr lang="en-GB" sz="1600"/>
              <a:t>2014] EWHC 1447 (Ch)</a:t>
            </a:r>
          </a:p>
          <a:p>
            <a:pPr>
              <a:lnSpc>
                <a:spcPct val="170000"/>
              </a:lnSpc>
            </a:pPr>
            <a:r>
              <a:rPr lang="en-GB" sz="1600"/>
              <a:t>Does “respect for comity” mean what a particular Court wants it to mean?</a:t>
            </a:r>
            <a:endParaRPr lang="it-IT" sz="1600"/>
          </a:p>
        </p:txBody>
      </p:sp>
    </p:spTree>
    <p:extLst>
      <p:ext uri="{BB962C8B-B14F-4D97-AF65-F5344CB8AC3E}">
        <p14:creationId xmlns:p14="http://schemas.microsoft.com/office/powerpoint/2010/main" val="67960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 </a:t>
            </a:r>
            <a:r>
              <a:rPr lang="en-GB"/>
              <a:t>the dispute and the history</a:t>
            </a:r>
          </a:p>
        </p:txBody>
      </p:sp>
      <p:sp>
        <p:nvSpPr>
          <p:cNvPr id="3" name="Content Placeholder 2"/>
          <p:cNvSpPr>
            <a:spLocks noGrp="1"/>
          </p:cNvSpPr>
          <p:nvPr>
            <p:ph idx="1"/>
          </p:nvPr>
        </p:nvSpPr>
        <p:spPr>
          <a:xfrm>
            <a:off x="679450" y="1644650"/>
            <a:ext cx="7942263" cy="4649618"/>
          </a:xfrm>
        </p:spPr>
        <p:txBody>
          <a:bodyPr>
            <a:normAutofit fontScale="70000" lnSpcReduction="20000"/>
          </a:bodyPr>
          <a:lstStyle/>
          <a:p>
            <a:r>
              <a:rPr lang="en-GB" sz="3600"/>
              <a:t>November 2009: action by Bank under section 63 of the CTA and CPR Part 79 to have the direction contained in the 2009 Order set aside and to recover damages under the Human Rights Act 1998</a:t>
            </a:r>
          </a:p>
          <a:p>
            <a:r>
              <a:rPr lang="en-GB" sz="3600"/>
              <a:t>Bank lost before Mitting J [2010] Lloyd’s Rep FC 504 and CA [2012] QB 101</a:t>
            </a:r>
          </a:p>
          <a:p>
            <a:r>
              <a:rPr lang="en-GB" sz="3600"/>
              <a:t>But majority of UKSC allowed the Bank’s claim [2014] AC 700</a:t>
            </a:r>
          </a:p>
        </p:txBody>
      </p:sp>
    </p:spTree>
    <p:extLst>
      <p:ext uri="{BB962C8B-B14F-4D97-AF65-F5344CB8AC3E}">
        <p14:creationId xmlns:p14="http://schemas.microsoft.com/office/powerpoint/2010/main" val="373039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DISPUTE AND THE HISTORY</a:t>
            </a:r>
            <a:endParaRPr lang="en-GB" i="1"/>
          </a:p>
        </p:txBody>
      </p:sp>
      <p:sp>
        <p:nvSpPr>
          <p:cNvPr id="3" name="Content Placeholder 2"/>
          <p:cNvSpPr>
            <a:spLocks noGrp="1"/>
          </p:cNvSpPr>
          <p:nvPr>
            <p:ph idx="1"/>
          </p:nvPr>
        </p:nvSpPr>
        <p:spPr/>
        <p:txBody>
          <a:bodyPr>
            <a:noAutofit/>
          </a:bodyPr>
          <a:lstStyle/>
          <a:p>
            <a:r>
              <a:rPr lang="en-GB" sz="1900"/>
              <a:t>UKSC remitted the Bank’s HRA 1998 claim to the Administrative Court</a:t>
            </a:r>
          </a:p>
          <a:p>
            <a:r>
              <a:rPr lang="en-GB" sz="1900"/>
              <a:t>Then transferred to the Commercial Court</a:t>
            </a:r>
          </a:p>
          <a:p>
            <a:r>
              <a:rPr lang="en-GB" sz="1900"/>
              <a:t>Preliminary issues determined by Flaux J in May 2015 (appeal to the CA – judgment in 2016 [2016] EWCA Civ 452</a:t>
            </a:r>
          </a:p>
          <a:p>
            <a:r>
              <a:rPr lang="en-GB" sz="1900"/>
              <a:t>In October 2018, proceedings were consolidated with Bank’s challenge to two subsequent (2011 and 2012) financial restrictions orders</a:t>
            </a:r>
          </a:p>
          <a:p>
            <a:r>
              <a:rPr lang="en-GB" sz="1900"/>
              <a:t>Trial was fixed to be heard by Popplewell J over 5 weeks from 17 June 2019</a:t>
            </a:r>
          </a:p>
        </p:txBody>
      </p:sp>
    </p:spTree>
    <p:extLst>
      <p:ext uri="{BB962C8B-B14F-4D97-AF65-F5344CB8AC3E}">
        <p14:creationId xmlns:p14="http://schemas.microsoft.com/office/powerpoint/2010/main" val="2372111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 </a:t>
            </a:r>
            <a:r>
              <a:rPr lang="en-GB"/>
              <a:t>the dispute and the history</a:t>
            </a:r>
            <a:endParaRPr lang="en-GB" i="1"/>
          </a:p>
        </p:txBody>
      </p:sp>
      <p:sp>
        <p:nvSpPr>
          <p:cNvPr id="3" name="Content Placeholder 2"/>
          <p:cNvSpPr>
            <a:spLocks noGrp="1"/>
          </p:cNvSpPr>
          <p:nvPr>
            <p:ph idx="1"/>
          </p:nvPr>
        </p:nvSpPr>
        <p:spPr/>
        <p:txBody>
          <a:bodyPr/>
          <a:lstStyle/>
          <a:p>
            <a:pPr marL="0" indent="0">
              <a:buNone/>
            </a:pPr>
            <a:endParaRPr lang="en-GB"/>
          </a:p>
          <a:p>
            <a:pPr marL="514350" indent="-514350">
              <a:buAutoNum type="arabicParenBoth"/>
            </a:pPr>
            <a:endParaRPr lang="en-GB"/>
          </a:p>
        </p:txBody>
      </p:sp>
      <p:pic>
        <p:nvPicPr>
          <p:cNvPr id="5" name="Picture 4"/>
          <p:cNvPicPr/>
          <p:nvPr/>
        </p:nvPicPr>
        <p:blipFill>
          <a:blip r:embed="rId2"/>
          <a:srcRect t="18200" r="33791" b="16092"/>
          <a:stretch>
            <a:fillRect/>
          </a:stretch>
        </p:blipFill>
        <p:spPr>
          <a:xfrm>
            <a:off x="1242215" y="1644650"/>
            <a:ext cx="6816732" cy="448151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57429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CLAIMS</a:t>
            </a:r>
            <a:endParaRPr lang="en-GB" i="1"/>
          </a:p>
        </p:txBody>
      </p:sp>
      <p:sp>
        <p:nvSpPr>
          <p:cNvPr id="3" name="Content Placeholder 2"/>
          <p:cNvSpPr>
            <a:spLocks noGrp="1"/>
          </p:cNvSpPr>
          <p:nvPr>
            <p:ph idx="1"/>
          </p:nvPr>
        </p:nvSpPr>
        <p:spPr/>
        <p:txBody>
          <a:bodyPr>
            <a:normAutofit fontScale="92500"/>
          </a:bodyPr>
          <a:lstStyle/>
          <a:p>
            <a:pPr marL="0" indent="0">
              <a:buNone/>
            </a:pPr>
            <a:r>
              <a:rPr lang="en-GB" sz="2100"/>
              <a:t>Bank’s original damages claim was for $4.3 billion (later reduced to $1.7 billion) for interference with enjoyment of its possessions (HRA A1P1) caused by:</a:t>
            </a:r>
          </a:p>
          <a:p>
            <a:r>
              <a:rPr lang="en-GB" sz="2100"/>
              <a:t>The original 2009 Order;</a:t>
            </a:r>
          </a:p>
          <a:p>
            <a:r>
              <a:rPr lang="en-GB" sz="2100"/>
              <a:t>Other measures implemented by the EU and the UN against the Bank, which the Bank claimed were the result of the 2009 Order;</a:t>
            </a:r>
          </a:p>
          <a:p>
            <a:r>
              <a:rPr lang="en-GB" sz="2100"/>
              <a:t>Other measures in other jurisdictions, notably Dubai and South Korea;</a:t>
            </a:r>
          </a:p>
          <a:p>
            <a:r>
              <a:rPr lang="en-GB" sz="2100"/>
              <a:t>The 2011 and 2012 HMT Orders.</a:t>
            </a:r>
          </a:p>
        </p:txBody>
      </p:sp>
    </p:spTree>
    <p:extLst>
      <p:ext uri="{BB962C8B-B14F-4D97-AF65-F5344CB8AC3E}">
        <p14:creationId xmlns:p14="http://schemas.microsoft.com/office/powerpoint/2010/main" val="164724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 </a:t>
            </a:r>
            <a:r>
              <a:rPr lang="en-GB"/>
              <a:t>THE CLAIMS</a:t>
            </a:r>
            <a:endParaRPr lang="en-GB" i="1"/>
          </a:p>
        </p:txBody>
      </p:sp>
      <p:sp>
        <p:nvSpPr>
          <p:cNvPr id="3" name="Content Placeholder 2"/>
          <p:cNvSpPr>
            <a:spLocks noGrp="1"/>
          </p:cNvSpPr>
          <p:nvPr>
            <p:ph idx="1"/>
          </p:nvPr>
        </p:nvSpPr>
        <p:spPr/>
        <p:txBody>
          <a:bodyPr>
            <a:normAutofit fontScale="55000" lnSpcReduction="20000"/>
          </a:bodyPr>
          <a:lstStyle/>
          <a:p>
            <a:pPr marL="0" indent="0">
              <a:buNone/>
            </a:pPr>
            <a:r>
              <a:rPr lang="en-GB" sz="3400"/>
              <a:t>The Bank claimed that it had suffered loss as follows (after amendments to its SOC):</a:t>
            </a:r>
          </a:p>
          <a:p>
            <a:r>
              <a:rPr lang="en-GB" sz="3400"/>
              <a:t>FX letters of credit: loss of commission, loss of return on collateral, loss on associated FX transactions</a:t>
            </a:r>
          </a:p>
          <a:p>
            <a:r>
              <a:rPr lang="en-GB" sz="3400"/>
              <a:t>FX bank guarantees: loss of commission, loss of return on collateral</a:t>
            </a:r>
          </a:p>
          <a:p>
            <a:r>
              <a:rPr lang="en-GB" sz="3400"/>
              <a:t>Loss on putative discounted export LC business</a:t>
            </a:r>
          </a:p>
          <a:p>
            <a:r>
              <a:rPr lang="en-GB" sz="3400"/>
              <a:t>Seoul branch losses (mostly FX LCs)</a:t>
            </a:r>
          </a:p>
          <a:p>
            <a:r>
              <a:rPr lang="en-GB" sz="3400"/>
              <a:t>Loss on “affected transactions” – LCs, BGs, penalty payments</a:t>
            </a:r>
          </a:p>
          <a:p>
            <a:endParaRPr lang="en-GB"/>
          </a:p>
        </p:txBody>
      </p:sp>
    </p:spTree>
    <p:extLst>
      <p:ext uri="{BB962C8B-B14F-4D97-AF65-F5344CB8AC3E}">
        <p14:creationId xmlns:p14="http://schemas.microsoft.com/office/powerpoint/2010/main" val="67467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 </a:t>
            </a:r>
            <a:r>
              <a:rPr lang="en-GB"/>
              <a:t>THE CLAIMS</a:t>
            </a:r>
          </a:p>
        </p:txBody>
      </p:sp>
      <p:sp>
        <p:nvSpPr>
          <p:cNvPr id="3" name="Content Placeholder 2"/>
          <p:cNvSpPr>
            <a:spLocks noGrp="1"/>
          </p:cNvSpPr>
          <p:nvPr>
            <p:ph idx="1"/>
          </p:nvPr>
        </p:nvSpPr>
        <p:spPr/>
        <p:txBody>
          <a:bodyPr/>
          <a:lstStyle/>
          <a:p>
            <a:r>
              <a:rPr lang="en-GB"/>
              <a:t>Majority of claims: Bank asked Court to assess loss on a “before and after” or loss of market approach</a:t>
            </a:r>
          </a:p>
          <a:p>
            <a:r>
              <a:rPr lang="en-GB"/>
              <a:t>2500 specific transactions said to have been directly affected by the 2009 Order and identified in an XL “Schedule of Affected Transactions”</a:t>
            </a:r>
          </a:p>
        </p:txBody>
      </p:sp>
    </p:spTree>
    <p:extLst>
      <p:ext uri="{BB962C8B-B14F-4D97-AF65-F5344CB8AC3E}">
        <p14:creationId xmlns:p14="http://schemas.microsoft.com/office/powerpoint/2010/main" val="2512720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a:t>BANK MELLAT</a:t>
            </a:r>
            <a:r>
              <a:rPr lang="en-GB"/>
              <a:t>: the issues</a:t>
            </a:r>
            <a:endParaRPr lang="en-GB" i="1"/>
          </a:p>
        </p:txBody>
      </p:sp>
      <p:sp>
        <p:nvSpPr>
          <p:cNvPr id="3" name="Content Placeholder 2"/>
          <p:cNvSpPr>
            <a:spLocks noGrp="1"/>
          </p:cNvSpPr>
          <p:nvPr>
            <p:ph idx="1"/>
          </p:nvPr>
        </p:nvSpPr>
        <p:spPr/>
        <p:txBody>
          <a:bodyPr>
            <a:normAutofit fontScale="55000" lnSpcReduction="20000"/>
          </a:bodyPr>
          <a:lstStyle/>
          <a:p>
            <a:pPr marL="0" indent="0">
              <a:buNone/>
            </a:pPr>
            <a:r>
              <a:rPr lang="en-GB" sz="3400"/>
              <a:t>The issues which the Court would have had to decide included:</a:t>
            </a:r>
          </a:p>
          <a:p>
            <a:r>
              <a:rPr lang="en-GB" sz="3400"/>
              <a:t>What “possessions” of the Bank had been interfered with?</a:t>
            </a:r>
          </a:p>
          <a:p>
            <a:r>
              <a:rPr lang="en-GB" sz="3400"/>
              <a:t>Were they interfered with by the 2009 Order?</a:t>
            </a:r>
          </a:p>
          <a:p>
            <a:r>
              <a:rPr lang="en-GB" sz="3400"/>
              <a:t>What responsibility, if any, did HMT have for interference resulting from other measures, whether national or transnational?</a:t>
            </a:r>
          </a:p>
          <a:p>
            <a:r>
              <a:rPr lang="en-GB" sz="3400"/>
              <a:t>What was the quantum of loss?</a:t>
            </a:r>
          </a:p>
          <a:p>
            <a:r>
              <a:rPr lang="en-GB" sz="3400"/>
              <a:t>Was an award of damages necessary to give “just satisfaction” to the Bank?</a:t>
            </a:r>
          </a:p>
          <a:p>
            <a:endParaRPr lang="en-GB"/>
          </a:p>
        </p:txBody>
      </p:sp>
    </p:spTree>
    <p:extLst>
      <p:ext uri="{BB962C8B-B14F-4D97-AF65-F5344CB8AC3E}">
        <p14:creationId xmlns:p14="http://schemas.microsoft.com/office/powerpoint/2010/main" val="3925453148"/>
      </p:ext>
    </p:extLst>
  </p:cSld>
  <p:clrMapOvr>
    <a:masterClrMapping/>
  </p:clrMapOvr>
</p:sld>
</file>

<file path=ppt/theme/theme1.xml><?xml version="1.0" encoding="utf-8"?>
<a:theme xmlns:a="http://schemas.openxmlformats.org/drawingml/2006/main" name="ECC_PPT">
  <a:themeElements>
    <a:clrScheme name="Essex Court Chambers Colours">
      <a:dk1>
        <a:sysClr val="windowText" lastClr="000000"/>
      </a:dk1>
      <a:lt1>
        <a:sysClr val="window" lastClr="FFFFFF"/>
      </a:lt1>
      <a:dk2>
        <a:srgbClr val="000000"/>
      </a:dk2>
      <a:lt2>
        <a:srgbClr val="808080"/>
      </a:lt2>
      <a:accent1>
        <a:srgbClr val="D24F4E"/>
      </a:accent1>
      <a:accent2>
        <a:srgbClr val="EC652B"/>
      </a:accent2>
      <a:accent3>
        <a:srgbClr val="E9A513"/>
      </a:accent3>
      <a:accent4>
        <a:srgbClr val="67529C"/>
      </a:accent4>
      <a:accent5>
        <a:srgbClr val="32569E"/>
      </a:accent5>
      <a:accent6>
        <a:srgbClr val="39AC9F"/>
      </a:accent6>
      <a:hlink>
        <a:srgbClr val="416CAE"/>
      </a:hlink>
      <a:folHlink>
        <a:srgbClr val="7B69AC"/>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ECC_PPT-2</Template>
  <TotalTime>0</TotalTime>
  <Words>2547</Words>
  <Application>Microsoft Macintosh PowerPoint</Application>
  <PresentationFormat>On-screen Show (4:3)</PresentationFormat>
  <Paragraphs>144</Paragraphs>
  <Slides>28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Wingdings</vt:lpstr>
      <vt:lpstr>ECC_PPT</vt:lpstr>
      <vt:lpstr>CONFLICT AND CONFIDENTIALITY: DISCLOSURE FOLLOWING BANK MELLAT </vt:lpstr>
      <vt:lpstr>BANK MELLAT: the dispute and the history</vt:lpstr>
      <vt:lpstr>BANK MELLAT: the dispute and the history</vt:lpstr>
      <vt:lpstr>BANK MELLAT: THE DISPUTE AND THE HISTORY</vt:lpstr>
      <vt:lpstr>BANK MELLAT: the dispute and the history</vt:lpstr>
      <vt:lpstr>BANK MELLAT: THE CLAIMS</vt:lpstr>
      <vt:lpstr>BANK MELLAT: THE CLAIMS</vt:lpstr>
      <vt:lpstr>BANK MELLAT: THE CLAIMS</vt:lpstr>
      <vt:lpstr>BANK MELLAT: the issues</vt:lpstr>
      <vt:lpstr>BANK MELLAT: DISCLOSURE GENERALLY</vt:lpstr>
      <vt:lpstr>BANK MELLAT: THE REDACTIONS ISSUE</vt:lpstr>
      <vt:lpstr>BANK MELLAT: THE REDACTIONS ISSUE</vt:lpstr>
      <vt:lpstr>BANK MELLAT: THE REDACTIONS ISSUE</vt:lpstr>
      <vt:lpstr>BANK MELLAT: The redactions issue</vt:lpstr>
      <vt:lpstr>BANK MELLAT: The redactions issue</vt:lpstr>
      <vt:lpstr>Bank mellat: THE APPEAL</vt:lpstr>
      <vt:lpstr>Bank mellat: THE APPEAL</vt:lpstr>
      <vt:lpstr>BANK MELLAT: the appeal</vt:lpstr>
      <vt:lpstr>BANK MELLAT: THE APPEAL</vt:lpstr>
      <vt:lpstr>BANK MELLAT: the appeal</vt:lpstr>
      <vt:lpstr>BANK MELLAT: the appeal</vt:lpstr>
      <vt:lpstr>BANK MELLAT: immediate impacts</vt:lpstr>
      <vt:lpstr>BANK MELLAT: IMMEDIATE IMPACTS</vt:lpstr>
      <vt:lpstr>Bank mellat: wider impacts</vt:lpstr>
      <vt:lpstr>BANK MELLAT: WIDER IMPACTS</vt:lpstr>
      <vt:lpstr>BANK MELLAT: WIDER IMPACTS</vt:lpstr>
      <vt:lpstr>Bank mellat: wider impacts</vt:lpstr>
      <vt:lpstr>BANK MELLAT: wider impacts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AND CONFIDENTIALITY: DISCLOSURE FOLLOWING BANK MELLAT </dc:title>
  <cp:lastModifiedBy>Emma Hill</cp:lastModifiedBy>
  <cp:revision>1</cp:revision>
  <cp:lastPrinted>2020-08-24T10:23:34Z</cp:lastPrinted>
  <dcterms:created xsi:type="dcterms:W3CDTF">2020-08-24T10:23:34Z</dcterms:created>
  <dcterms:modified xsi:type="dcterms:W3CDTF">2020-08-24T12:17:43Z</dcterms:modified>
</cp:coreProperties>
</file>