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76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637BB6B-EE1B-48FB-8575-0D55C373DE88}" type="datetimeFigureOut">
              <a:rPr lang="en-US" smtClean="0"/>
              <a:pPr/>
              <a:t>3/3/2015</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37BB6B-EE1B-48FB-8575-0D55C373DE88}" type="datetimeFigureOut">
              <a:rPr lang="en-US" smtClean="0"/>
              <a:pPr/>
              <a:t>3/3/2015</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37BB6B-EE1B-48FB-8575-0D55C373DE88}" type="datetimeFigureOut">
              <a:rPr lang="en-US" smtClean="0"/>
              <a:pPr/>
              <a:t>3/3/2015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37BB6B-EE1B-48FB-8575-0D55C373DE88}" type="datetimeFigureOut">
              <a:rPr lang="en-US" smtClean="0"/>
              <a:pPr/>
              <a:t>3/3/2015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637BB6B-EE1B-48FB-8575-0D55C373DE88}" type="datetimeFigureOut">
              <a:rPr lang="en-US" smtClean="0"/>
              <a:pPr/>
              <a:t>3/3/2015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37BB6B-EE1B-48FB-8575-0D55C373DE88}" type="datetimeFigureOut">
              <a:rPr lang="en-US" smtClean="0"/>
              <a:pPr/>
              <a:t>3/3/2015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637BB6B-EE1B-48FB-8575-0D55C373DE88}" type="datetimeFigureOut">
              <a:rPr lang="en-US" smtClean="0"/>
              <a:pPr/>
              <a:t>3/3/2015</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637BB6B-EE1B-48FB-8575-0D55C373DE88}" type="datetimeFigureOut">
              <a:rPr lang="en-US" smtClean="0"/>
              <a:pPr/>
              <a:t>3/3/2015</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37BB6B-EE1B-48FB-8575-0D55C373DE88}" type="datetimeFigureOut">
              <a:rPr lang="en-US" smtClean="0"/>
              <a:pPr/>
              <a:t>3/3/2015</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37BB6B-EE1B-48FB-8575-0D55C373DE88}" type="datetimeFigureOut">
              <a:rPr lang="en-US" smtClean="0"/>
              <a:pPr/>
              <a:t>3/3/2015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E637BB6B-EE1B-48FB-8575-0D55C373DE88}" type="datetimeFigureOut">
              <a:rPr lang="en-US" smtClean="0"/>
              <a:pPr/>
              <a:t>3/3/2015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637BB6B-EE1B-48FB-8575-0D55C373DE88}" type="datetimeFigureOut">
              <a:rPr lang="en-US" smtClean="0"/>
              <a:pPr/>
              <a:t>3/3/2015</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9064" y="3337560"/>
            <a:ext cx="6879240" cy="2301240"/>
          </a:xfrm>
        </p:spPr>
        <p:txBody>
          <a:bodyPr/>
          <a:lstStyle/>
          <a:p>
            <a:r>
              <a:rPr lang="en-GB" dirty="0" smtClean="0"/>
              <a:t>Costs BUDGETING</a:t>
            </a:r>
            <a:br>
              <a:rPr lang="en-GB" dirty="0" smtClean="0"/>
            </a:br>
            <a:r>
              <a:rPr lang="en-GB" dirty="0" smtClean="0"/>
              <a:t>- The COURT’S TAKE ON IT</a:t>
            </a:r>
            <a:endParaRPr lang="en-GB" dirty="0"/>
          </a:p>
        </p:txBody>
      </p:sp>
      <p:sp>
        <p:nvSpPr>
          <p:cNvPr id="3" name="Subtitle 2"/>
          <p:cNvSpPr>
            <a:spLocks noGrp="1"/>
          </p:cNvSpPr>
          <p:nvPr>
            <p:ph type="subTitle" idx="1"/>
          </p:nvPr>
        </p:nvSpPr>
        <p:spPr/>
        <p:txBody>
          <a:bodyPr/>
          <a:lstStyle/>
          <a:p>
            <a:r>
              <a:rPr lang="en-GB" dirty="0" smtClean="0"/>
              <a:t>Andrew Gordon-Saker</a:t>
            </a:r>
          </a:p>
          <a:p>
            <a:r>
              <a:rPr lang="en-GB" dirty="0" smtClean="0"/>
              <a:t>Senior Costs Judge</a:t>
            </a:r>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836712"/>
            <a:ext cx="5688632" cy="4801314"/>
          </a:xfrm>
          <a:prstGeom prst="rect">
            <a:avLst/>
          </a:prstGeom>
          <a:noFill/>
        </p:spPr>
        <p:txBody>
          <a:bodyPr wrap="square" rtlCol="0">
            <a:spAutoFit/>
          </a:bodyPr>
          <a:lstStyle/>
          <a:p>
            <a:r>
              <a:rPr lang="en-GB" sz="2400" dirty="0" smtClean="0"/>
              <a:t>CPR 3.18:</a:t>
            </a:r>
          </a:p>
          <a:p>
            <a:r>
              <a:rPr lang="en-GB" sz="2400" dirty="0" smtClean="0"/>
              <a:t> </a:t>
            </a:r>
          </a:p>
          <a:p>
            <a:r>
              <a:rPr lang="en-GB" sz="2400" dirty="0" smtClean="0"/>
              <a:t>In any case where a costs management order has been made, when assessing costs </a:t>
            </a:r>
            <a:r>
              <a:rPr lang="en-GB" sz="2400" b="1" dirty="0" smtClean="0"/>
              <a:t>on the standard basis</a:t>
            </a:r>
            <a:r>
              <a:rPr lang="en-GB" sz="2400" dirty="0" smtClean="0"/>
              <a:t>, the court will –</a:t>
            </a:r>
          </a:p>
          <a:p>
            <a:r>
              <a:rPr lang="en-GB" sz="2400" dirty="0" smtClean="0"/>
              <a:t>(a) have regard to the receiving party’s last approved or agreed budget for each phase of the proceedings; and</a:t>
            </a:r>
          </a:p>
          <a:p>
            <a:r>
              <a:rPr lang="en-GB" sz="2400" dirty="0" smtClean="0"/>
              <a:t>(b) </a:t>
            </a:r>
            <a:r>
              <a:rPr lang="en-GB" sz="2400" b="1" dirty="0" smtClean="0"/>
              <a:t>not depart from </a:t>
            </a:r>
            <a:r>
              <a:rPr lang="en-GB" sz="2400" dirty="0" smtClean="0"/>
              <a:t>such approved or agreed budget unless satisfied that there is good reason to do so.</a:t>
            </a: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3648" y="1196752"/>
            <a:ext cx="5976664" cy="4062651"/>
          </a:xfrm>
          <a:prstGeom prst="rect">
            <a:avLst/>
          </a:prstGeom>
          <a:noFill/>
        </p:spPr>
        <p:txBody>
          <a:bodyPr wrap="square" rtlCol="0">
            <a:spAutoFit/>
          </a:bodyPr>
          <a:lstStyle/>
          <a:p>
            <a:r>
              <a:rPr lang="en-GB" sz="2400" b="1" dirty="0" smtClean="0"/>
              <a:t>What is left for detailed assessment?</a:t>
            </a:r>
          </a:p>
          <a:p>
            <a:endParaRPr lang="en-GB" sz="2400" dirty="0" smtClean="0"/>
          </a:p>
          <a:p>
            <a:pPr marL="342900" indent="-342900">
              <a:buAutoNum type="arabicParenBoth"/>
            </a:pPr>
            <a:r>
              <a:rPr lang="en-GB" sz="2400" dirty="0" smtClean="0"/>
              <a:t>The </a:t>
            </a:r>
            <a:r>
              <a:rPr lang="en-GB" sz="2400" dirty="0" smtClean="0"/>
              <a:t>costs incurred before the budget</a:t>
            </a:r>
            <a:r>
              <a:rPr lang="en-GB" sz="2400" dirty="0" smtClean="0"/>
              <a:t>.</a:t>
            </a:r>
          </a:p>
          <a:p>
            <a:pPr marL="342900" indent="-342900">
              <a:buAutoNum type="arabicParenBoth"/>
            </a:pPr>
            <a:endParaRPr lang="en-GB" sz="2400" dirty="0" smtClean="0"/>
          </a:p>
          <a:p>
            <a:r>
              <a:rPr lang="en-GB" sz="2400" dirty="0" smtClean="0"/>
              <a:t>(2) The budgeted costs if there is a good reason to depart from </a:t>
            </a:r>
            <a:r>
              <a:rPr lang="en-GB" sz="2400" dirty="0" smtClean="0"/>
              <a:t>them: </a:t>
            </a:r>
            <a:r>
              <a:rPr lang="en-GB" sz="2400" u="sng" dirty="0" smtClean="0"/>
              <a:t>Henry v News Group Newspapers</a:t>
            </a:r>
            <a:r>
              <a:rPr lang="en-GB" sz="2400" dirty="0" smtClean="0"/>
              <a:t> [2013] EWCA </a:t>
            </a:r>
            <a:r>
              <a:rPr lang="en-GB" sz="2400" dirty="0" err="1" smtClean="0"/>
              <a:t>Civ</a:t>
            </a:r>
            <a:r>
              <a:rPr lang="en-GB" sz="2400" dirty="0" smtClean="0"/>
              <a:t> 19</a:t>
            </a:r>
            <a:endParaRPr lang="en-GB" sz="2400" dirty="0" smtClean="0"/>
          </a:p>
          <a:p>
            <a:endParaRPr lang="en-GB" sz="2400" dirty="0" smtClean="0"/>
          </a:p>
          <a:p>
            <a:r>
              <a:rPr lang="en-GB" sz="2400" dirty="0" smtClean="0"/>
              <a:t>(3) The budgeted costs if the phase has not been completed.</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1124744"/>
            <a:ext cx="7920880" cy="4801314"/>
          </a:xfrm>
          <a:prstGeom prst="rect">
            <a:avLst/>
          </a:prstGeom>
          <a:noFill/>
        </p:spPr>
        <p:txBody>
          <a:bodyPr wrap="square" rtlCol="0">
            <a:spAutoFit/>
          </a:bodyPr>
          <a:lstStyle/>
          <a:p>
            <a:r>
              <a:rPr lang="en-GB" sz="2400" dirty="0" smtClean="0"/>
              <a:t>“We view with trepidation and antipathy yet another area of out of court invigilation which it might be suggested the judiciary take on. Consideration of parties’ budgets would be a very significant and difficult exercise. It would also be very time consuming. If a judge is worrying his way through two rival litigation budgets, assuming he had somehow acquired the expertise to do so, he will not be trying cases. Judicial productivity would be likely to fall as fast as morale if we are required to do this work. It is work at which (whatever training may be provided) a judge is likely to be far less competent than the solicitors whose budgets are being </a:t>
            </a:r>
            <a:r>
              <a:rPr lang="en-GB" sz="2400" dirty="0" smtClean="0"/>
              <a:t>managed.... </a:t>
            </a:r>
            <a:endParaRPr lang="en-GB" sz="2400" dirty="0" smtClean="0"/>
          </a:p>
          <a:p>
            <a:endParaRPr lang="en-GB"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764704"/>
            <a:ext cx="7560840" cy="4801314"/>
          </a:xfrm>
          <a:prstGeom prst="rect">
            <a:avLst/>
          </a:prstGeom>
          <a:noFill/>
        </p:spPr>
        <p:txBody>
          <a:bodyPr wrap="square" rtlCol="0">
            <a:spAutoFit/>
          </a:bodyPr>
          <a:lstStyle/>
          <a:p>
            <a:r>
              <a:rPr lang="en-GB" sz="2400" dirty="0" smtClean="0"/>
              <a:t>...If </a:t>
            </a:r>
            <a:r>
              <a:rPr lang="en-GB" sz="2400" dirty="0" smtClean="0"/>
              <a:t>the budget management was badly done it could cripple the proper presentation of a case. It would be likely to result in much ancillary litigation. We are not in favour of moving down this road, however beguilingly professors may argue for a quasi business approach to litigation ‘projects’. The best way to minimise costs is for skilled people to work briskly and economically because they want to, not because somebody is trying to control them.”</a:t>
            </a:r>
          </a:p>
          <a:p>
            <a:endParaRPr lang="en-GB" sz="2400" dirty="0" smtClean="0"/>
          </a:p>
          <a:p>
            <a:r>
              <a:rPr lang="en-GB" sz="2400" dirty="0" smtClean="0"/>
              <a:t>Submission to Jackson LJ</a:t>
            </a:r>
          </a:p>
          <a:p>
            <a:r>
              <a:rPr lang="en-GB" sz="2400" dirty="0" smtClean="0"/>
              <a:t>by the Council of Her Majesty’s Circuit Judges</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908720"/>
            <a:ext cx="6336704" cy="3600986"/>
          </a:xfrm>
          <a:prstGeom prst="rect">
            <a:avLst/>
          </a:prstGeom>
          <a:noFill/>
        </p:spPr>
        <p:txBody>
          <a:bodyPr wrap="square" rtlCol="0">
            <a:spAutoFit/>
          </a:bodyPr>
          <a:lstStyle/>
          <a:p>
            <a:r>
              <a:rPr lang="en-GB" sz="2400" dirty="0" smtClean="0"/>
              <a:t>“We </a:t>
            </a:r>
            <a:r>
              <a:rPr lang="en-GB" sz="2400" dirty="0" smtClean="0"/>
              <a:t>consider that more costs education for the Bench is required. Enormous variations have been seen in what Judges think elements of litigation should cost (which will depend on the nature of their erstwhile practice) and this is unhelpful. Somehow some sort of consistency needs to be achieved.”</a:t>
            </a:r>
          </a:p>
          <a:p>
            <a:endParaRPr lang="en-GB" dirty="0" smtClean="0"/>
          </a:p>
          <a:p>
            <a:endParaRPr lang="en-GB" dirty="0"/>
          </a:p>
        </p:txBody>
      </p:sp>
      <p:sp>
        <p:nvSpPr>
          <p:cNvPr id="3" name="TextBox 2"/>
          <p:cNvSpPr txBox="1"/>
          <p:nvPr/>
        </p:nvSpPr>
        <p:spPr>
          <a:xfrm>
            <a:off x="3491880" y="4509120"/>
            <a:ext cx="2952328" cy="707886"/>
          </a:xfrm>
          <a:prstGeom prst="rect">
            <a:avLst/>
          </a:prstGeom>
          <a:noFill/>
        </p:spPr>
        <p:txBody>
          <a:bodyPr wrap="square" rtlCol="0">
            <a:spAutoFit/>
          </a:bodyPr>
          <a:lstStyle/>
          <a:p>
            <a:r>
              <a:rPr lang="en-GB" sz="2000" dirty="0" smtClean="0"/>
              <a:t>The Costs Management Working </a:t>
            </a:r>
            <a:r>
              <a:rPr lang="en-GB" sz="2000" dirty="0" smtClean="0"/>
              <a:t>Group</a:t>
            </a:r>
            <a:endParaRPr lang="en-GB"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692696"/>
            <a:ext cx="6912768" cy="4154984"/>
          </a:xfrm>
          <a:prstGeom prst="rect">
            <a:avLst/>
          </a:prstGeom>
          <a:noFill/>
        </p:spPr>
        <p:txBody>
          <a:bodyPr wrap="square" rtlCol="0">
            <a:spAutoFit/>
          </a:bodyPr>
          <a:lstStyle/>
          <a:p>
            <a:pPr marL="457200" indent="-457200">
              <a:buFont typeface="+mj-lt"/>
              <a:buAutoNum type="arabicPeriod"/>
            </a:pPr>
            <a:r>
              <a:rPr lang="en-GB" sz="2400" dirty="0" smtClean="0"/>
              <a:t>Budgeting </a:t>
            </a:r>
            <a:r>
              <a:rPr lang="en-GB" sz="2400" dirty="0" smtClean="0"/>
              <a:t>is not prospective detailed assessment. The court’s approach should be macro, rather than micro. </a:t>
            </a:r>
            <a:endParaRPr lang="en-GB" sz="2400" dirty="0" smtClean="0"/>
          </a:p>
          <a:p>
            <a:pPr marL="457200" indent="-457200">
              <a:buFont typeface="+mj-lt"/>
              <a:buAutoNum type="arabicPeriod"/>
            </a:pPr>
            <a:endParaRPr lang="en-GB" sz="2400" dirty="0" smtClean="0"/>
          </a:p>
          <a:p>
            <a:pPr marL="457200" indent="-457200">
              <a:buFont typeface="+mj-lt"/>
              <a:buAutoNum type="arabicPeriod"/>
            </a:pPr>
            <a:r>
              <a:rPr lang="en-GB" sz="2400" dirty="0" smtClean="0"/>
              <a:t>It </a:t>
            </a:r>
            <a:r>
              <a:rPr lang="en-GB" sz="2400" dirty="0" smtClean="0"/>
              <a:t>is the bottom line which is </a:t>
            </a:r>
            <a:r>
              <a:rPr lang="en-GB" sz="2400" dirty="0" smtClean="0"/>
              <a:t>important - an </a:t>
            </a:r>
            <a:r>
              <a:rPr lang="en-GB" sz="2400" dirty="0" smtClean="0"/>
              <a:t>agreed or approved figure for each phase. </a:t>
            </a:r>
            <a:endParaRPr lang="en-GB" sz="2400" dirty="0" smtClean="0"/>
          </a:p>
          <a:p>
            <a:pPr marL="457200" indent="-457200">
              <a:buFont typeface="+mj-lt"/>
              <a:buAutoNum type="arabicPeriod"/>
            </a:pPr>
            <a:endParaRPr lang="en-GB" sz="2400" dirty="0" smtClean="0"/>
          </a:p>
          <a:p>
            <a:pPr marL="457200" indent="-457200">
              <a:buFont typeface="+mj-lt"/>
              <a:buAutoNum type="arabicPeriod"/>
            </a:pPr>
            <a:r>
              <a:rPr lang="en-GB" sz="2400" dirty="0" smtClean="0"/>
              <a:t>The </a:t>
            </a:r>
            <a:r>
              <a:rPr lang="en-GB" sz="2400" dirty="0" smtClean="0"/>
              <a:t>focus now </a:t>
            </a:r>
            <a:r>
              <a:rPr lang="en-GB" sz="2400" dirty="0" smtClean="0"/>
              <a:t>is </a:t>
            </a:r>
            <a:r>
              <a:rPr lang="en-GB" sz="2400" dirty="0" smtClean="0"/>
              <a:t>proportionality</a:t>
            </a:r>
            <a:r>
              <a:rPr lang="en-GB" sz="2400" dirty="0" smtClean="0"/>
              <a:t>.</a:t>
            </a:r>
          </a:p>
          <a:p>
            <a:pPr marL="457200" indent="-457200">
              <a:buFont typeface="+mj-lt"/>
              <a:buAutoNum type="arabicPeriod"/>
            </a:pPr>
            <a:endParaRPr lang="en-GB" sz="2400" dirty="0" smtClean="0"/>
          </a:p>
          <a:p>
            <a:pPr marL="457200" indent="-457200">
              <a:buFont typeface="+mj-lt"/>
              <a:buAutoNum type="arabicPeriod"/>
            </a:pPr>
            <a:r>
              <a:rPr lang="en-GB" sz="2400" dirty="0" smtClean="0"/>
              <a:t>Budgeting </a:t>
            </a:r>
            <a:r>
              <a:rPr lang="en-GB" sz="2400" dirty="0" smtClean="0"/>
              <a:t>and case management are symbiotic. </a:t>
            </a:r>
            <a:endParaRPr lang="en-GB"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764704"/>
            <a:ext cx="7704856" cy="5909310"/>
          </a:xfrm>
          <a:prstGeom prst="rect">
            <a:avLst/>
          </a:prstGeom>
          <a:noFill/>
        </p:spPr>
        <p:txBody>
          <a:bodyPr wrap="square" rtlCol="0">
            <a:spAutoFit/>
          </a:bodyPr>
          <a:lstStyle/>
          <a:p>
            <a:r>
              <a:rPr lang="en-GB" sz="2400" dirty="0" smtClean="0"/>
              <a:t>PD 3E, para 7.3:</a:t>
            </a:r>
            <a:endParaRPr lang="en-GB" sz="2400" dirty="0" smtClean="0"/>
          </a:p>
          <a:p>
            <a:r>
              <a:rPr lang="en-GB" sz="2400" dirty="0" smtClean="0"/>
              <a:t> </a:t>
            </a:r>
          </a:p>
          <a:p>
            <a:r>
              <a:rPr lang="en-GB" sz="2400" dirty="0" smtClean="0"/>
              <a:t> </a:t>
            </a:r>
            <a:r>
              <a:rPr lang="en-GB" sz="2400" dirty="0" smtClean="0"/>
              <a:t>“</a:t>
            </a:r>
            <a:r>
              <a:rPr lang="en-GB" sz="2400" dirty="0" smtClean="0"/>
              <a:t>If the budgets or parts of the budgets are agreed between all parties, the court will record the extent of such agreement. In so far as the budgets are not agreed, the court will review them and after making any appropriate revisions record its approval of those budgets. The court’s approval will relate only to the total figures for each phase of the proceedings although in the course of its review the court may have regard to the constituent elements of each total figure. When reviewing budgets the court will not undertake a detailed assessment in advance but rather will consider whether the budgeted costs fall within the range of reasonable and proportionate costs.” </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1268760"/>
            <a:ext cx="6264696" cy="3693319"/>
          </a:xfrm>
          <a:prstGeom prst="rect">
            <a:avLst/>
          </a:prstGeom>
          <a:noFill/>
        </p:spPr>
        <p:txBody>
          <a:bodyPr wrap="square" rtlCol="0">
            <a:spAutoFit/>
          </a:bodyPr>
          <a:lstStyle/>
          <a:p>
            <a:r>
              <a:rPr lang="en-GB" sz="2400" dirty="0" smtClean="0"/>
              <a:t>PD 3E, para 7.4:</a:t>
            </a:r>
          </a:p>
          <a:p>
            <a:endParaRPr lang="en-GB" sz="2400" dirty="0" smtClean="0"/>
          </a:p>
          <a:p>
            <a:r>
              <a:rPr lang="en-GB" sz="2400" dirty="0" smtClean="0"/>
              <a:t>“As </a:t>
            </a:r>
            <a:r>
              <a:rPr lang="en-GB" sz="2400" dirty="0" smtClean="0"/>
              <a:t>part of the costs management process the court may not approve costs incurred before the date of any budget. The court may, however, record its comments on those costs and will take those costs into account when considering the reasonableness and proportionality of all subsequent costs.”</a:t>
            </a: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1268760"/>
            <a:ext cx="6768752" cy="3970318"/>
          </a:xfrm>
          <a:prstGeom prst="rect">
            <a:avLst/>
          </a:prstGeom>
          <a:noFill/>
        </p:spPr>
        <p:txBody>
          <a:bodyPr wrap="square" rtlCol="0">
            <a:spAutoFit/>
          </a:bodyPr>
          <a:lstStyle/>
          <a:p>
            <a:pPr marL="342900" indent="-342900">
              <a:buFont typeface="+mj-lt"/>
              <a:buAutoNum type="arabicPeriod"/>
            </a:pPr>
            <a:r>
              <a:rPr lang="en-GB" sz="2400" dirty="0" smtClean="0"/>
              <a:t>The court cannot approve the amount of incurred costs.</a:t>
            </a:r>
          </a:p>
          <a:p>
            <a:pPr marL="342900" indent="-342900">
              <a:buFont typeface="+mj-lt"/>
              <a:buAutoNum type="arabicPeriod"/>
            </a:pPr>
            <a:endParaRPr lang="en-GB" dirty="0" smtClean="0"/>
          </a:p>
          <a:p>
            <a:pPr marL="342900" indent="-342900">
              <a:buFont typeface="+mj-lt"/>
              <a:buAutoNum type="arabicPeriod"/>
            </a:pPr>
            <a:r>
              <a:rPr lang="en-GB" sz="2400" dirty="0" smtClean="0"/>
              <a:t>T</a:t>
            </a:r>
            <a:r>
              <a:rPr lang="en-GB" sz="2400" dirty="0" smtClean="0"/>
              <a:t>he </a:t>
            </a:r>
            <a:r>
              <a:rPr lang="en-GB" sz="2400" dirty="0" smtClean="0"/>
              <a:t>court can however record comments about </a:t>
            </a:r>
            <a:r>
              <a:rPr lang="en-GB" sz="2400" dirty="0" smtClean="0"/>
              <a:t>the incurred costs.</a:t>
            </a:r>
          </a:p>
          <a:p>
            <a:pPr marL="342900" indent="-342900">
              <a:buFont typeface="+mj-lt"/>
              <a:buAutoNum type="arabicPeriod"/>
            </a:pPr>
            <a:endParaRPr lang="en-GB" sz="2400" dirty="0" smtClean="0"/>
          </a:p>
          <a:p>
            <a:pPr marL="342900" indent="-342900">
              <a:buFont typeface="+mj-lt"/>
              <a:buAutoNum type="arabicPeriod"/>
            </a:pPr>
            <a:r>
              <a:rPr lang="en-GB" sz="2400" dirty="0" smtClean="0"/>
              <a:t>T</a:t>
            </a:r>
            <a:r>
              <a:rPr lang="en-GB" sz="2400" dirty="0" smtClean="0"/>
              <a:t>he </a:t>
            </a:r>
            <a:r>
              <a:rPr lang="en-GB" sz="2400" dirty="0" smtClean="0"/>
              <a:t>court will take the incurred costs into account when approving or revising the budget</a:t>
            </a:r>
            <a:r>
              <a:rPr lang="en-GB" sz="2400" dirty="0" smtClean="0"/>
              <a:t>.</a:t>
            </a:r>
          </a:p>
          <a:p>
            <a:pPr marL="342900" indent="-342900">
              <a:buFont typeface="+mj-lt"/>
              <a:buAutoNum type="arabicPeriod"/>
            </a:pPr>
            <a:endParaRPr lang="en-GB" sz="2400" dirty="0" smtClean="0"/>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1052736"/>
            <a:ext cx="6984776" cy="4154984"/>
          </a:xfrm>
          <a:prstGeom prst="rect">
            <a:avLst/>
          </a:prstGeom>
          <a:noFill/>
        </p:spPr>
        <p:txBody>
          <a:bodyPr wrap="square" rtlCol="0">
            <a:spAutoFit/>
          </a:bodyPr>
          <a:lstStyle/>
          <a:p>
            <a:pPr marL="909638" indent="-457200">
              <a:buFont typeface="+mj-lt"/>
              <a:buAutoNum type="arabicPeriod"/>
            </a:pPr>
            <a:r>
              <a:rPr lang="en-GB" sz="2400" dirty="0" smtClean="0"/>
              <a:t>Record </a:t>
            </a:r>
            <a:r>
              <a:rPr lang="en-GB" sz="2400" dirty="0" smtClean="0"/>
              <a:t>its comment that £100,000 is sufficient for the whole case and allow nil for this phase in the budget</a:t>
            </a:r>
            <a:r>
              <a:rPr lang="en-GB" sz="2400" dirty="0" smtClean="0"/>
              <a:t>.</a:t>
            </a:r>
          </a:p>
          <a:p>
            <a:pPr marL="342900" indent="-342900">
              <a:buFont typeface="+mj-lt"/>
              <a:buAutoNum type="arabicPeriod"/>
            </a:pPr>
            <a:endParaRPr lang="en-GB" dirty="0" smtClean="0"/>
          </a:p>
          <a:p>
            <a:pPr marL="342900" indent="-342900">
              <a:buFont typeface="+mj-lt"/>
              <a:buAutoNum type="arabicPeriod"/>
            </a:pPr>
            <a:endParaRPr lang="en-GB" dirty="0" smtClean="0"/>
          </a:p>
          <a:p>
            <a:pPr marL="909637" indent="-457200">
              <a:buFont typeface="+mj-lt"/>
              <a:buAutoNum type="arabicPeriod"/>
            </a:pPr>
            <a:r>
              <a:rPr lang="en-GB" sz="2400" dirty="0" smtClean="0"/>
              <a:t>Record </a:t>
            </a:r>
            <a:r>
              <a:rPr lang="en-GB" sz="2400" dirty="0" smtClean="0"/>
              <a:t>its comment that £100,000 is sufficient </a:t>
            </a:r>
            <a:r>
              <a:rPr lang="en-GB" sz="2400" dirty="0" smtClean="0"/>
              <a:t>for the </a:t>
            </a:r>
            <a:r>
              <a:rPr lang="en-GB" sz="2400" dirty="0" smtClean="0"/>
              <a:t>whole case and allow the reasonable and proportionate figure for the work that remains to be done under that phase in the budget</a:t>
            </a:r>
            <a:r>
              <a:rPr lang="en-GB" sz="2400" dirty="0" smtClean="0"/>
              <a:t>.</a:t>
            </a:r>
          </a:p>
          <a:p>
            <a:endParaRPr lang="en-GB" dirty="0" smtClean="0"/>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38</TotalTime>
  <Words>555</Words>
  <Application>Microsoft Office PowerPoint</Application>
  <PresentationFormat>On-screen Show (4:3)</PresentationFormat>
  <Paragraphs>45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Technic</vt:lpstr>
      <vt:lpstr>Costs BUDGETING - The COURT’S TAKE ON IT</vt:lpstr>
      <vt:lpstr>Slide 2</vt:lpstr>
      <vt:lpstr>Slide 3</vt:lpstr>
      <vt:lpstr>Slide 4</vt:lpstr>
      <vt:lpstr>Slide 5</vt:lpstr>
      <vt:lpstr>Slide 6</vt:lpstr>
      <vt:lpstr>Slide 7</vt:lpstr>
      <vt:lpstr>Slide 8</vt:lpstr>
      <vt:lpstr>Slide 9</vt:lpstr>
      <vt:lpstr>Slide 10</vt:lpstr>
      <vt:lpstr>Slide 11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Costs BUDGETING - The COURT’S TAKE ON IT</dc:title>
  <dc:creator>Gordon-Sakers</dc:creator>
  <cp:lastModifiedBy>Gordon-Sakers</cp:lastModifiedBy>
  <cp:revision>7</cp:revision>
  <dcterms:created xsi:type="dcterms:W3CDTF">2015-03-03T19:10:41Z</dcterms:created>
  <dcterms:modified xsi:type="dcterms:W3CDTF">2015-03-03T21:56:11Z</dcterms:modified>
</cp:coreProperties>
</file>