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18"/>
  </p:handoutMasterIdLst>
  <p:sldIdLst>
    <p:sldId id="268" r:id="rId2"/>
    <p:sldId id="272" r:id="rId3"/>
    <p:sldId id="269" r:id="rId4"/>
    <p:sldId id="270" r:id="rId5"/>
    <p:sldId id="273" r:id="rId6"/>
    <p:sldId id="256" r:id="rId7"/>
    <p:sldId id="257" r:id="rId8"/>
    <p:sldId id="258" r:id="rId9"/>
    <p:sldId id="259" r:id="rId10"/>
    <p:sldId id="260" r:id="rId11"/>
    <p:sldId id="261" r:id="rId12"/>
    <p:sldId id="262" r:id="rId13"/>
    <p:sldId id="263" r:id="rId14"/>
    <p:sldId id="264" r:id="rId15"/>
    <p:sldId id="265" r:id="rId16"/>
    <p:sldId id="266" r:id="rId17"/>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64">
          <p15:clr>
            <a:srgbClr val="A4A3A4"/>
          </p15:clr>
        </p15:guide>
        <p15:guide id="2" pos="382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2750"/>
    <a:srgbClr val="0F1E2D"/>
    <a:srgbClr val="BFC3C1"/>
    <a:srgbClr val="0E1720"/>
    <a:srgbClr val="0F172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4694" autoAdjust="0"/>
  </p:normalViewPr>
  <p:slideViewPr>
    <p:cSldViewPr snapToGrid="0" snapToObjects="1" showGuides="1">
      <p:cViewPr varScale="1">
        <p:scale>
          <a:sx n="109" d="100"/>
          <a:sy n="109" d="100"/>
        </p:scale>
        <p:origin x="1720" y="192"/>
      </p:cViewPr>
      <p:guideLst>
        <p:guide orient="horz" pos="964"/>
        <p:guide pos="382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5" y="1"/>
            <a:ext cx="2945659" cy="496332"/>
          </a:xfrm>
          <a:prstGeom prst="rect">
            <a:avLst/>
          </a:prstGeom>
        </p:spPr>
        <p:txBody>
          <a:bodyPr vert="horz" lIns="91440" tIns="45720" rIns="91440" bIns="45720" rtlCol="0"/>
          <a:lstStyle>
            <a:lvl1pPr algn="r">
              <a:defRPr sz="1200"/>
            </a:lvl1pPr>
          </a:lstStyle>
          <a:p>
            <a:fld id="{25A9E2BD-D689-4D4B-ADCD-D2D6DD11699E}" type="datetimeFigureOut">
              <a:rPr lang="en-US" smtClean="0"/>
              <a:t>8/24/20</a:t>
            </a:fld>
            <a:endParaRPr lang="en-US"/>
          </a:p>
        </p:txBody>
      </p:sp>
      <p:sp>
        <p:nvSpPr>
          <p:cNvPr id="4" name="Footer Placeholder 3"/>
          <p:cNvSpPr>
            <a:spLocks noGrp="1"/>
          </p:cNvSpPr>
          <p:nvPr>
            <p:ph type="ftr" sz="quarter" idx="2"/>
          </p:nvPr>
        </p:nvSpPr>
        <p:spPr>
          <a:xfrm>
            <a:off x="2"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5" y="9428583"/>
            <a:ext cx="2945659" cy="496332"/>
          </a:xfrm>
          <a:prstGeom prst="rect">
            <a:avLst/>
          </a:prstGeom>
        </p:spPr>
        <p:txBody>
          <a:bodyPr vert="horz" lIns="91440" tIns="45720" rIns="91440" bIns="45720" rtlCol="0" anchor="b"/>
          <a:lstStyle>
            <a:lvl1pPr algn="r">
              <a:defRPr sz="1200"/>
            </a:lvl1pPr>
          </a:lstStyle>
          <a:p>
            <a:fld id="{04090375-029A-E441-A667-90D3D94F16EC}" type="slidenum">
              <a:rPr lang="en-US" smtClean="0"/>
              <a:t>‹#›</a:t>
            </a:fld>
            <a:endParaRPr lang="en-US"/>
          </a:p>
        </p:txBody>
      </p:sp>
    </p:spTree>
    <p:extLst>
      <p:ext uri="{BB962C8B-B14F-4D97-AF65-F5344CB8AC3E}">
        <p14:creationId xmlns:p14="http://schemas.microsoft.com/office/powerpoint/2010/main" val="280717078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p:cNvSpPr/>
          <p:nvPr userDrawn="1"/>
        </p:nvSpPr>
        <p:spPr>
          <a:xfrm>
            <a:off x="0" y="0"/>
            <a:ext cx="9144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3VB_Symbol.png"/>
          <p:cNvPicPr>
            <a:picLocks noChangeAspect="1"/>
          </p:cNvPicPr>
          <p:nvPr userDrawn="1"/>
        </p:nvPicPr>
        <p:blipFill>
          <a:blip r:embed="rId2">
            <a:alphaModFix/>
          </a:blip>
          <a:srcRect r="3880"/>
          <a:stretch>
            <a:fillRect/>
          </a:stretch>
        </p:blipFill>
        <p:spPr>
          <a:xfrm>
            <a:off x="6078476" y="0"/>
            <a:ext cx="3065524" cy="6381328"/>
          </a:xfrm>
          <a:prstGeom prst="rect">
            <a:avLst/>
          </a:prstGeom>
        </p:spPr>
      </p:pic>
      <p:sp>
        <p:nvSpPr>
          <p:cNvPr id="2" name="Title 1"/>
          <p:cNvSpPr>
            <a:spLocks noGrp="1"/>
          </p:cNvSpPr>
          <p:nvPr>
            <p:ph type="ctrTitle"/>
          </p:nvPr>
        </p:nvSpPr>
        <p:spPr>
          <a:xfrm>
            <a:off x="410443" y="2497408"/>
            <a:ext cx="7721446" cy="1394709"/>
          </a:xfrm>
        </p:spPr>
        <p:txBody>
          <a:bodyPr/>
          <a:lstStyle>
            <a:lvl1pPr>
              <a:defRPr>
                <a:solidFill>
                  <a:srgbClr val="112750"/>
                </a:solidFill>
              </a:defRPr>
            </a:lvl1pPr>
          </a:lstStyle>
          <a:p>
            <a:r>
              <a:rPr lang="en-GB"/>
              <a:t>Click to edit Master title style</a:t>
            </a:r>
            <a:endParaRPr lang="en-US"/>
          </a:p>
        </p:txBody>
      </p:sp>
      <p:sp>
        <p:nvSpPr>
          <p:cNvPr id="3" name="Subtitle 2"/>
          <p:cNvSpPr>
            <a:spLocks noGrp="1"/>
          </p:cNvSpPr>
          <p:nvPr>
            <p:ph type="subTitle" idx="1"/>
          </p:nvPr>
        </p:nvSpPr>
        <p:spPr>
          <a:xfrm>
            <a:off x="410443" y="3983421"/>
            <a:ext cx="7721446" cy="1114694"/>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17" name="TextBox 16"/>
          <p:cNvSpPr txBox="1"/>
          <p:nvPr userDrawn="1"/>
        </p:nvSpPr>
        <p:spPr>
          <a:xfrm>
            <a:off x="9181980" y="3335955"/>
            <a:ext cx="184666" cy="369332"/>
          </a:xfrm>
          <a:prstGeom prst="rect">
            <a:avLst/>
          </a:prstGeom>
          <a:noFill/>
        </p:spPr>
        <p:txBody>
          <a:bodyPr wrap="none" rtlCol="0">
            <a:spAutoFit/>
          </a:bodyPr>
          <a:lstStyle/>
          <a:p>
            <a:endParaRPr lang="en-US"/>
          </a:p>
        </p:txBody>
      </p:sp>
      <p:sp>
        <p:nvSpPr>
          <p:cNvPr id="11" name="Rectangle 10"/>
          <p:cNvSpPr/>
          <p:nvPr userDrawn="1"/>
        </p:nvSpPr>
        <p:spPr>
          <a:xfrm>
            <a:off x="0" y="6480000"/>
            <a:ext cx="9144000" cy="271160"/>
          </a:xfrm>
          <a:prstGeom prst="rect">
            <a:avLst/>
          </a:prstGeom>
          <a:solidFill>
            <a:srgbClr val="BFC3C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0" y="6586840"/>
            <a:ext cx="9144000" cy="271160"/>
          </a:xfrm>
          <a:prstGeom prst="rect">
            <a:avLst/>
          </a:prstGeom>
          <a:solidFill>
            <a:srgbClr val="1127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3"/>
          <a:srcRect/>
          <a:stretch>
            <a:fillRect/>
          </a:stretch>
        </p:blipFill>
        <p:spPr>
          <a:xfrm>
            <a:off x="401638" y="871228"/>
            <a:ext cx="4805162" cy="865835"/>
          </a:xfrm>
          <a:prstGeom prst="rect">
            <a:avLst/>
          </a:prstGeom>
        </p:spPr>
      </p:pic>
      <p:pic>
        <p:nvPicPr>
          <p:cNvPr id="15" name="Picture 14"/>
          <p:cNvPicPr>
            <a:picLocks noChangeAspect="1"/>
          </p:cNvPicPr>
          <p:nvPr userDrawn="1"/>
        </p:nvPicPr>
        <p:blipFill>
          <a:blip r:embed="rId4"/>
          <a:srcRect/>
          <a:stretch>
            <a:fillRect/>
          </a:stretch>
        </p:blipFill>
        <p:spPr>
          <a:xfrm>
            <a:off x="405540" y="5993042"/>
            <a:ext cx="3972954" cy="400552"/>
          </a:xfrm>
          <a:prstGeom prst="rect">
            <a:avLst/>
          </a:prstGeom>
        </p:spPr>
      </p:pic>
    </p:spTree>
    <p:extLst>
      <p:ext uri="{BB962C8B-B14F-4D97-AF65-F5344CB8AC3E}">
        <p14:creationId xmlns:p14="http://schemas.microsoft.com/office/powerpoint/2010/main" val="3550574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411929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84902"/>
            <a:ext cx="2057400" cy="455731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1184902"/>
            <a:ext cx="6019800" cy="455731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120032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774498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18474" y="3656806"/>
            <a:ext cx="8253058"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418474" y="2156619"/>
            <a:ext cx="8253058"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1070858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08125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08125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946833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62203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62203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774682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3488341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661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4662" y="1342889"/>
            <a:ext cx="3008313" cy="1254261"/>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12366" y="1342890"/>
            <a:ext cx="5174434" cy="44843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14662" y="2655396"/>
            <a:ext cx="3008313" cy="317189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extLst>
      <p:ext uri="{BB962C8B-B14F-4D97-AF65-F5344CB8AC3E}">
        <p14:creationId xmlns:p14="http://schemas.microsoft.com/office/powerpoint/2010/main" val="3198361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1318583"/>
            <a:ext cx="5486400" cy="340899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3384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extLst>
      <p:ext uri="{BB962C8B-B14F-4D97-AF65-F5344CB8AC3E}">
        <p14:creationId xmlns:p14="http://schemas.microsoft.com/office/powerpoint/2010/main" val="4250223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3" name="Picture 12" descr="3VB_Symbol.png"/>
          <p:cNvPicPr>
            <a:picLocks noChangeAspect="1"/>
          </p:cNvPicPr>
          <p:nvPr userDrawn="1"/>
        </p:nvPicPr>
        <p:blipFill>
          <a:blip r:embed="rId13">
            <a:alphaModFix amt="25000"/>
          </a:blip>
          <a:srcRect r="3880"/>
          <a:stretch>
            <a:fillRect/>
          </a:stretch>
        </p:blipFill>
        <p:spPr>
          <a:xfrm>
            <a:off x="6084989" y="0"/>
            <a:ext cx="3065524" cy="6381328"/>
          </a:xfrm>
          <a:prstGeom prst="rect">
            <a:avLst/>
          </a:prstGeom>
        </p:spPr>
      </p:pic>
      <p:sp>
        <p:nvSpPr>
          <p:cNvPr id="8" name="Rectangle 7"/>
          <p:cNvSpPr/>
          <p:nvPr userDrawn="1"/>
        </p:nvSpPr>
        <p:spPr>
          <a:xfrm>
            <a:off x="0" y="6480000"/>
            <a:ext cx="9144000" cy="271160"/>
          </a:xfrm>
          <a:prstGeom prst="rect">
            <a:avLst/>
          </a:prstGeom>
          <a:solidFill>
            <a:srgbClr val="BFC3C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02834" y="1356239"/>
            <a:ext cx="8229600" cy="940647"/>
          </a:xfrm>
          <a:prstGeom prst="rect">
            <a:avLst/>
          </a:prstGeom>
        </p:spPr>
        <p:txBody>
          <a:bodyPr vert="horz" lIns="0" tIns="0" rIns="0" bIns="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02834" y="2491333"/>
            <a:ext cx="8229600" cy="3275190"/>
          </a:xfrm>
          <a:prstGeom prst="rect">
            <a:avLst/>
          </a:prstGeom>
        </p:spPr>
        <p:txBody>
          <a:bodyPr vert="horz" lIns="0" tIns="0" rIns="0" bIns="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6"/>
          <p:cNvSpPr/>
          <p:nvPr userDrawn="1"/>
        </p:nvSpPr>
        <p:spPr>
          <a:xfrm>
            <a:off x="0" y="6586840"/>
            <a:ext cx="9144000" cy="271160"/>
          </a:xfrm>
          <a:prstGeom prst="rect">
            <a:avLst/>
          </a:prstGeom>
          <a:solidFill>
            <a:srgbClr val="1127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112750"/>
              </a:solidFill>
            </a:endParaRPr>
          </a:p>
        </p:txBody>
      </p:sp>
      <p:pic>
        <p:nvPicPr>
          <p:cNvPr id="10" name="Picture 9"/>
          <p:cNvPicPr>
            <a:picLocks noChangeAspect="1"/>
          </p:cNvPicPr>
          <p:nvPr userDrawn="1"/>
        </p:nvPicPr>
        <p:blipFill>
          <a:blip r:embed="rId14"/>
          <a:srcRect/>
          <a:stretch>
            <a:fillRect/>
          </a:stretch>
        </p:blipFill>
        <p:spPr>
          <a:xfrm>
            <a:off x="402834" y="299326"/>
            <a:ext cx="3601922" cy="649025"/>
          </a:xfrm>
          <a:prstGeom prst="rect">
            <a:avLst/>
          </a:prstGeom>
        </p:spPr>
      </p:pic>
      <p:pic>
        <p:nvPicPr>
          <p:cNvPr id="12" name="Picture 11"/>
          <p:cNvPicPr>
            <a:picLocks noChangeAspect="1"/>
          </p:cNvPicPr>
          <p:nvPr userDrawn="1"/>
        </p:nvPicPr>
        <p:blipFill>
          <a:blip r:embed="rId15"/>
          <a:srcRect/>
          <a:stretch>
            <a:fillRect/>
          </a:stretch>
        </p:blipFill>
        <p:spPr>
          <a:xfrm>
            <a:off x="405540" y="5993042"/>
            <a:ext cx="3972954" cy="400552"/>
          </a:xfrm>
          <a:prstGeom prst="rect">
            <a:avLst/>
          </a:prstGeom>
        </p:spPr>
      </p:pic>
      <p:sp>
        <p:nvSpPr>
          <p:cNvPr id="4" name="TextBox 3"/>
          <p:cNvSpPr txBox="1"/>
          <p:nvPr userDrawn="1"/>
        </p:nvSpPr>
        <p:spPr>
          <a:xfrm>
            <a:off x="-911514" y="4496551"/>
            <a:ext cx="184666"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2016829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3600" kern="1200">
          <a:solidFill>
            <a:srgbClr val="112750"/>
          </a:solidFill>
          <a:latin typeface="Arial"/>
          <a:ea typeface="+mj-ea"/>
          <a:cs typeface="Arial"/>
        </a:defRPr>
      </a:lvl1pPr>
    </p:titleStyle>
    <p:bodyStyle>
      <a:lvl1pPr marL="266700" indent="-266700" algn="l" defTabSz="457200" rtl="0" eaLnBrk="1" latinLnBrk="0" hangingPunct="1">
        <a:spcBef>
          <a:spcPct val="20000"/>
        </a:spcBef>
        <a:buClr>
          <a:srgbClr val="BFC3C1"/>
        </a:buClr>
        <a:buFont typeface="Arial"/>
        <a:buChar char="•"/>
        <a:defRPr sz="2800" kern="1200">
          <a:solidFill>
            <a:srgbClr val="112750"/>
          </a:solidFill>
          <a:latin typeface="Arial"/>
          <a:ea typeface="+mn-ea"/>
          <a:cs typeface="Arial"/>
        </a:defRPr>
      </a:lvl1pPr>
      <a:lvl2pPr marL="266700" indent="-266700" algn="l" defTabSz="457200" rtl="0" eaLnBrk="1" latinLnBrk="0" hangingPunct="1">
        <a:spcBef>
          <a:spcPct val="20000"/>
        </a:spcBef>
        <a:buClr>
          <a:srgbClr val="BFC3C1"/>
        </a:buClr>
        <a:buFont typeface="Arial"/>
        <a:buChar char="•"/>
        <a:defRPr sz="2400" kern="1200">
          <a:solidFill>
            <a:srgbClr val="112750"/>
          </a:solidFill>
          <a:latin typeface="Arial"/>
          <a:ea typeface="+mn-ea"/>
          <a:cs typeface="Arial"/>
        </a:defRPr>
      </a:lvl2pPr>
      <a:lvl3pPr marL="266700" indent="-266700" algn="l" defTabSz="457200" rtl="0" eaLnBrk="1" latinLnBrk="0" hangingPunct="1">
        <a:spcBef>
          <a:spcPct val="20000"/>
        </a:spcBef>
        <a:buClr>
          <a:srgbClr val="BFC3C1"/>
        </a:buClr>
        <a:buFont typeface="Arial"/>
        <a:buChar char="•"/>
        <a:defRPr sz="2000" kern="1200">
          <a:solidFill>
            <a:srgbClr val="112750"/>
          </a:solidFill>
          <a:latin typeface="Arial"/>
          <a:ea typeface="+mn-ea"/>
          <a:cs typeface="Arial"/>
        </a:defRPr>
      </a:lvl3pPr>
      <a:lvl4pPr marL="266700" indent="-266700" algn="l" defTabSz="457200" rtl="0" eaLnBrk="1" latinLnBrk="0" hangingPunct="1">
        <a:spcBef>
          <a:spcPct val="20000"/>
        </a:spcBef>
        <a:buClr>
          <a:srgbClr val="BFC3C1"/>
        </a:buClr>
        <a:buFont typeface="Arial"/>
        <a:buChar char="•"/>
        <a:defRPr sz="1800" kern="1200">
          <a:solidFill>
            <a:srgbClr val="112750"/>
          </a:solidFill>
          <a:latin typeface="Arial"/>
          <a:ea typeface="+mn-ea"/>
          <a:cs typeface="Arial"/>
        </a:defRPr>
      </a:lvl4pPr>
      <a:lvl5pPr marL="266700" indent="-266700" algn="l" defTabSz="457200" rtl="0" eaLnBrk="1" latinLnBrk="0" hangingPunct="1">
        <a:spcBef>
          <a:spcPct val="20000"/>
        </a:spcBef>
        <a:buClr>
          <a:srgbClr val="BFC3C1"/>
        </a:buClr>
        <a:buFont typeface="Arial"/>
        <a:buChar char="•"/>
        <a:defRPr sz="1600" kern="1200">
          <a:solidFill>
            <a:srgbClr val="112750"/>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F4788-1C27-514A-B869-8C511C1DD72B}"/>
              </a:ext>
            </a:extLst>
          </p:cNvPr>
          <p:cNvSpPr>
            <a:spLocks noGrp="1"/>
          </p:cNvSpPr>
          <p:nvPr>
            <p:ph type="ctrTitle"/>
          </p:nvPr>
        </p:nvSpPr>
        <p:spPr/>
        <p:txBody>
          <a:bodyPr>
            <a:normAutofit/>
          </a:bodyPr>
          <a:lstStyle/>
          <a:p>
            <a:r>
              <a:rPr lang="en-GB" b="1">
                <a:latin typeface="Helvetica Neue" panose="02000503000000020004" pitchFamily="2" charset="0"/>
                <a:ea typeface="Helvetica Neue" panose="02000503000000020004" pitchFamily="2" charset="0"/>
                <a:cs typeface="Helvetica Neue" panose="02000503000000020004" pitchFamily="2" charset="0"/>
              </a:rPr>
              <a:t>Good faith – how good do  commercial parties have to be? </a:t>
            </a:r>
            <a:endParaRPr lang="en-US" b="1">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3" name="Subtitle 2">
            <a:extLst>
              <a:ext uri="{FF2B5EF4-FFF2-40B4-BE49-F238E27FC236}">
                <a16:creationId xmlns:a16="http://schemas.microsoft.com/office/drawing/2014/main" id="{0653402B-CA5D-0640-A023-FA4695980078}"/>
              </a:ext>
            </a:extLst>
          </p:cNvPr>
          <p:cNvSpPr>
            <a:spLocks noGrp="1"/>
          </p:cNvSpPr>
          <p:nvPr>
            <p:ph type="subTitle" idx="1"/>
          </p:nvPr>
        </p:nvSpPr>
        <p:spPr/>
        <p:txBody>
          <a:bodyPr/>
          <a:lstStyle/>
          <a:p>
            <a:r>
              <a:rPr lang="en-US">
                <a:latin typeface="Helvetica Neue" panose="02000503000000020004" pitchFamily="2" charset="0"/>
                <a:ea typeface="Helvetica Neue" panose="02000503000000020004" pitchFamily="2" charset="0"/>
                <a:cs typeface="Helvetica Neue" panose="02000503000000020004" pitchFamily="2" charset="0"/>
              </a:rPr>
              <a:t>David Quest QC</a:t>
            </a:r>
          </a:p>
          <a:p>
            <a:r>
              <a:rPr lang="en-US">
                <a:latin typeface="Helvetica Neue" panose="02000503000000020004" pitchFamily="2" charset="0"/>
                <a:ea typeface="Helvetica Neue" panose="02000503000000020004" pitchFamily="2" charset="0"/>
                <a:cs typeface="Helvetica Neue" panose="02000503000000020004" pitchFamily="2" charset="0"/>
              </a:rPr>
              <a:t>Ian Wilson QC</a:t>
            </a:r>
          </a:p>
        </p:txBody>
      </p:sp>
    </p:spTree>
    <p:extLst>
      <p:ext uri="{BB962C8B-B14F-4D97-AF65-F5344CB8AC3E}">
        <p14:creationId xmlns:p14="http://schemas.microsoft.com/office/powerpoint/2010/main" val="3480387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atin typeface="+mj-lt"/>
              </a:rPr>
              <a:t>Reg 4(1): Duty of good faith owed by the principal</a:t>
            </a:r>
            <a:br>
              <a:rPr lang="en-GB"/>
            </a:br>
            <a:endParaRPr lang="en-GB"/>
          </a:p>
        </p:txBody>
      </p:sp>
      <p:sp>
        <p:nvSpPr>
          <p:cNvPr id="3" name="Content Placeholder 2"/>
          <p:cNvSpPr>
            <a:spLocks noGrp="1"/>
          </p:cNvSpPr>
          <p:nvPr>
            <p:ph idx="1"/>
          </p:nvPr>
        </p:nvSpPr>
        <p:spPr/>
        <p:txBody>
          <a:bodyPr/>
          <a:lstStyle/>
          <a:p>
            <a:pPr marL="0" indent="0">
              <a:buNone/>
            </a:pPr>
            <a:r>
              <a:rPr lang="en-GB">
                <a:latin typeface="+mj-lt"/>
              </a:rPr>
              <a:t>Three cases: </a:t>
            </a:r>
          </a:p>
          <a:p>
            <a:pPr lvl="0"/>
            <a:r>
              <a:rPr lang="en-GB" i="1">
                <a:latin typeface="+mj-lt"/>
              </a:rPr>
              <a:t>Page v Combined Shipping and Trading Co Ltd</a:t>
            </a:r>
            <a:r>
              <a:rPr lang="en-GB">
                <a:latin typeface="+mj-lt"/>
              </a:rPr>
              <a:t> [1997] 3 All ER 656</a:t>
            </a:r>
          </a:p>
          <a:p>
            <a:pPr lvl="0"/>
            <a:r>
              <a:rPr lang="en-GB" i="1">
                <a:latin typeface="+mj-lt"/>
              </a:rPr>
              <a:t>Simpson v Grant &amp; Bowman Limited</a:t>
            </a:r>
            <a:r>
              <a:rPr lang="en-GB">
                <a:latin typeface="+mj-lt"/>
              </a:rPr>
              <a:t> [2006] EULR 933</a:t>
            </a:r>
          </a:p>
          <a:p>
            <a:pPr lvl="0"/>
            <a:r>
              <a:rPr lang="en-GB" i="1">
                <a:latin typeface="+mj-lt"/>
              </a:rPr>
              <a:t>Vick v Vogle-Gapes</a:t>
            </a:r>
            <a:r>
              <a:rPr lang="en-GB">
                <a:latin typeface="+mj-lt"/>
              </a:rPr>
              <a:t> [2006] EWHC 1665 (QB)</a:t>
            </a:r>
          </a:p>
          <a:p>
            <a:endParaRPr lang="en-GB"/>
          </a:p>
        </p:txBody>
      </p:sp>
    </p:spTree>
    <p:extLst>
      <p:ext uri="{BB962C8B-B14F-4D97-AF65-F5344CB8AC3E}">
        <p14:creationId xmlns:p14="http://schemas.microsoft.com/office/powerpoint/2010/main" val="2058916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i="1">
                <a:latin typeface="+mj-lt"/>
              </a:rPr>
              <a:t>Page v Combined Shipping and Trading Co Ltd</a:t>
            </a:r>
            <a:r>
              <a:rPr lang="en-GB">
                <a:latin typeface="+mj-lt"/>
              </a:rPr>
              <a:t> [1997] 3 All ER 656</a:t>
            </a:r>
            <a:br>
              <a:rPr lang="en-GB"/>
            </a:br>
            <a:endParaRPr lang="en-GB"/>
          </a:p>
        </p:txBody>
      </p:sp>
      <p:sp>
        <p:nvSpPr>
          <p:cNvPr id="3" name="Content Placeholder 2"/>
          <p:cNvSpPr>
            <a:spLocks noGrp="1"/>
          </p:cNvSpPr>
          <p:nvPr>
            <p:ph idx="1"/>
          </p:nvPr>
        </p:nvSpPr>
        <p:spPr/>
        <p:txBody>
          <a:bodyPr/>
          <a:lstStyle/>
          <a:p>
            <a:pPr lvl="0"/>
            <a:r>
              <a:rPr lang="en-GB">
                <a:latin typeface="+mj-lt"/>
              </a:rPr>
              <a:t>Application by agent for freezing injunction</a:t>
            </a:r>
          </a:p>
          <a:p>
            <a:pPr lvl="0"/>
            <a:r>
              <a:rPr lang="en-GB">
                <a:latin typeface="+mj-lt"/>
              </a:rPr>
              <a:t>Principal had contractual discretion as to extent of any supplies to agent: no loss argument</a:t>
            </a:r>
          </a:p>
          <a:p>
            <a:pPr lvl="0"/>
            <a:r>
              <a:rPr lang="en-GB">
                <a:latin typeface="+mj-lt"/>
              </a:rPr>
              <a:t>Threat by principal to cease supplies to agent</a:t>
            </a:r>
          </a:p>
          <a:p>
            <a:pPr lvl="0"/>
            <a:r>
              <a:rPr lang="en-GB">
                <a:latin typeface="+mj-lt"/>
              </a:rPr>
              <a:t>Court of Appeal: arguable that Reg 4(1) prevented principal from relying on contractual right to supply zero</a:t>
            </a:r>
          </a:p>
          <a:p>
            <a:endParaRPr lang="en-GB"/>
          </a:p>
        </p:txBody>
      </p:sp>
    </p:spTree>
    <p:extLst>
      <p:ext uri="{BB962C8B-B14F-4D97-AF65-F5344CB8AC3E}">
        <p14:creationId xmlns:p14="http://schemas.microsoft.com/office/powerpoint/2010/main" val="2347768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834" y="1356239"/>
            <a:ext cx="8229600" cy="701161"/>
          </a:xfrm>
        </p:spPr>
        <p:txBody>
          <a:bodyPr>
            <a:normAutofit fontScale="90000"/>
          </a:bodyPr>
          <a:lstStyle/>
          <a:p>
            <a:r>
              <a:rPr lang="en-GB" sz="3100" i="1">
                <a:latin typeface="+mj-lt"/>
              </a:rPr>
              <a:t>Simpson v Grant &amp; Bowman Limited</a:t>
            </a:r>
            <a:r>
              <a:rPr lang="en-GB" sz="3100">
                <a:latin typeface="+mj-lt"/>
              </a:rPr>
              <a:t> [2006] EULR 933</a:t>
            </a:r>
            <a:br>
              <a:rPr lang="en-GB"/>
            </a:br>
            <a:endParaRPr lang="en-GB"/>
          </a:p>
        </p:txBody>
      </p:sp>
      <p:sp>
        <p:nvSpPr>
          <p:cNvPr id="3" name="Content Placeholder 2"/>
          <p:cNvSpPr>
            <a:spLocks noGrp="1"/>
          </p:cNvSpPr>
          <p:nvPr>
            <p:ph idx="1"/>
          </p:nvPr>
        </p:nvSpPr>
        <p:spPr>
          <a:xfrm>
            <a:off x="402834" y="1913022"/>
            <a:ext cx="8229600" cy="3853502"/>
          </a:xfrm>
        </p:spPr>
        <p:txBody>
          <a:bodyPr>
            <a:normAutofit fontScale="77500" lnSpcReduction="20000"/>
          </a:bodyPr>
          <a:lstStyle/>
          <a:p>
            <a:pPr marL="0" indent="0">
              <a:buNone/>
            </a:pPr>
            <a:r>
              <a:rPr lang="en-GB">
                <a:latin typeface="+mj-lt"/>
              </a:rPr>
              <a:t>HHJ Alton:</a:t>
            </a:r>
          </a:p>
          <a:p>
            <a:pPr marL="0" indent="0">
              <a:buNone/>
            </a:pPr>
            <a:endParaRPr lang="en-GB">
              <a:latin typeface="+mj-lt"/>
            </a:endParaRPr>
          </a:p>
          <a:p>
            <a:pPr lvl="0"/>
            <a:r>
              <a:rPr lang="en-GB">
                <a:latin typeface="+mj-lt"/>
              </a:rPr>
              <a:t>Not necessary to prove bad faith in sense of dishonesty or deliberate intention to damage.</a:t>
            </a:r>
          </a:p>
          <a:p>
            <a:pPr lvl="0"/>
            <a:r>
              <a:rPr lang="en-GB">
                <a:latin typeface="+mj-lt"/>
              </a:rPr>
              <a:t>Sharp practice falling short of dishonesty or an intent to harm could well constitute a failure to act in good faith.</a:t>
            </a:r>
          </a:p>
          <a:p>
            <a:pPr lvl="0"/>
            <a:r>
              <a:rPr lang="en-GB">
                <a:latin typeface="+mj-lt"/>
              </a:rPr>
              <a:t>However, Reg 4 did not import into the agency relationship:</a:t>
            </a:r>
          </a:p>
          <a:p>
            <a:pPr marL="0" indent="0">
              <a:buNone/>
            </a:pPr>
            <a:r>
              <a:rPr lang="en-GB">
                <a:latin typeface="+mj-lt"/>
              </a:rPr>
              <a:t>	“some general and broad obligation on the part of the principal to 	treat the agent fairly, the assessment of which having to be made 	from the perspective of the agent and without regard, or significant 	regard to the need of the business and the entitlement of the 	principal to make what appear to be proper commercial decisions as 	to the effective management of that business”.  </a:t>
            </a:r>
          </a:p>
          <a:p>
            <a:endParaRPr lang="en-GB"/>
          </a:p>
        </p:txBody>
      </p:sp>
    </p:spTree>
    <p:extLst>
      <p:ext uri="{BB962C8B-B14F-4D97-AF65-F5344CB8AC3E}">
        <p14:creationId xmlns:p14="http://schemas.microsoft.com/office/powerpoint/2010/main" val="70883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i="1">
                <a:latin typeface="+mj-lt"/>
              </a:rPr>
              <a:t>Vick v Vogle-Gapes</a:t>
            </a:r>
            <a:r>
              <a:rPr lang="en-GB">
                <a:latin typeface="+mj-lt"/>
              </a:rPr>
              <a:t> [2006] EWHC 1665 (QB)</a:t>
            </a:r>
            <a:br>
              <a:rPr lang="en-GB" b="1"/>
            </a:br>
            <a:endParaRPr lang="en-GB"/>
          </a:p>
        </p:txBody>
      </p:sp>
      <p:sp>
        <p:nvSpPr>
          <p:cNvPr id="3" name="Content Placeholder 2"/>
          <p:cNvSpPr>
            <a:spLocks noGrp="1"/>
          </p:cNvSpPr>
          <p:nvPr>
            <p:ph idx="1"/>
          </p:nvPr>
        </p:nvSpPr>
        <p:spPr/>
        <p:txBody>
          <a:bodyPr>
            <a:normAutofit fontScale="70000" lnSpcReduction="20000"/>
          </a:bodyPr>
          <a:lstStyle/>
          <a:p>
            <a:pPr lvl="0"/>
            <a:r>
              <a:rPr lang="en-GB" sz="3300">
                <a:latin typeface="+mj-lt"/>
              </a:rPr>
              <a:t>Good faith obligation was “at least as wide as” the obligation of mutual trust and confidence upon employer and employee.</a:t>
            </a:r>
          </a:p>
          <a:p>
            <a:endParaRPr lang="en-GB" sz="3300">
              <a:latin typeface="+mj-lt"/>
            </a:endParaRPr>
          </a:p>
          <a:p>
            <a:pPr lvl="0"/>
            <a:r>
              <a:rPr lang="en-GB" sz="3300">
                <a:latin typeface="+mj-lt"/>
              </a:rPr>
              <a:t>The employer: </a:t>
            </a:r>
          </a:p>
          <a:p>
            <a:endParaRPr lang="en-GB" sz="3300" b="1">
              <a:latin typeface="+mj-lt"/>
            </a:endParaRPr>
          </a:p>
          <a:p>
            <a:pPr marL="0" indent="0" hangingPunct="0">
              <a:buNone/>
            </a:pPr>
            <a:r>
              <a:rPr lang="en-GB" sz="3300">
                <a:latin typeface="+mj-lt"/>
              </a:rPr>
              <a:t>		“shall not, without reasonable and proper cause, conduct 			itself in a manner calculated and likely to destroy or seriously 			damage the relationship of confidence and trust between 			employer and employee.”</a:t>
            </a:r>
          </a:p>
          <a:p>
            <a:endParaRPr lang="en-GB"/>
          </a:p>
        </p:txBody>
      </p:sp>
    </p:spTree>
    <p:extLst>
      <p:ext uri="{BB962C8B-B14F-4D97-AF65-F5344CB8AC3E}">
        <p14:creationId xmlns:p14="http://schemas.microsoft.com/office/powerpoint/2010/main" val="338354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atin typeface="+mj-lt"/>
              </a:rPr>
              <a:t>Artificial heart transplant technology (1)</a:t>
            </a:r>
            <a:br>
              <a:rPr lang="en-GB"/>
            </a:br>
            <a:endParaRPr lang="en-GB"/>
          </a:p>
        </p:txBody>
      </p:sp>
      <p:pic>
        <p:nvPicPr>
          <p:cNvPr id="4" name="u235910_img" descr="http://www.originpd.com/images/syncardia-hero-1.jpg"/>
          <p:cNvPicPr>
            <a:picLocks noGrp="1"/>
          </p:cNvPicPr>
          <p:nvPr>
            <p:ph idx="1"/>
          </p:nvPr>
        </p:nvPicPr>
        <p:blipFill>
          <a:blip r:embed="rId2"/>
          <a:srcRect/>
          <a:stretch>
            <a:fillRect/>
          </a:stretch>
        </p:blipFill>
        <p:spPr>
          <a:xfrm>
            <a:off x="2334684" y="2490788"/>
            <a:ext cx="4366682" cy="3275012"/>
          </a:xfrm>
          <a:prstGeom prst="rect">
            <a:avLst/>
          </a:prstGeom>
          <a:noFill/>
          <a:ln>
            <a:noFill/>
          </a:ln>
        </p:spPr>
      </p:pic>
    </p:spTree>
    <p:extLst>
      <p:ext uri="{BB962C8B-B14F-4D97-AF65-F5344CB8AC3E}">
        <p14:creationId xmlns:p14="http://schemas.microsoft.com/office/powerpoint/2010/main" val="3309365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atin typeface="+mj-lt"/>
              </a:rPr>
              <a:t>Artificial heart transplant technology (2)</a:t>
            </a:r>
            <a:br>
              <a:rPr lang="en-GB"/>
            </a:br>
            <a:endParaRPr lang="en-GB"/>
          </a:p>
        </p:txBody>
      </p:sp>
      <p:pic>
        <p:nvPicPr>
          <p:cNvPr id="4" name="irc_mi" descr="Image result for artificial heart technology">
            <a:hlinkClick r:id="" action="ppaction://noaction" tgtFrame="&quot;_blank&quot;"/>
          </p:cNvPr>
          <p:cNvPicPr>
            <a:picLocks noGrp="1"/>
          </p:cNvPicPr>
          <p:nvPr>
            <p:ph idx="1"/>
          </p:nvPr>
        </p:nvPicPr>
        <p:blipFill>
          <a:blip r:embed="rId2"/>
          <a:srcRect/>
          <a:stretch>
            <a:fillRect/>
          </a:stretch>
        </p:blipFill>
        <p:spPr>
          <a:xfrm>
            <a:off x="2334684" y="2490788"/>
            <a:ext cx="4366682" cy="3275012"/>
          </a:xfrm>
          <a:prstGeom prst="rect">
            <a:avLst/>
          </a:prstGeom>
          <a:noFill/>
          <a:ln>
            <a:noFill/>
          </a:ln>
        </p:spPr>
      </p:pic>
    </p:spTree>
    <p:extLst>
      <p:ext uri="{BB962C8B-B14F-4D97-AF65-F5344CB8AC3E}">
        <p14:creationId xmlns:p14="http://schemas.microsoft.com/office/powerpoint/2010/main" val="15331264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atin typeface="+mj-lt"/>
              </a:rPr>
              <a:t>Reg 3(1) – agent’s duty of good faith</a:t>
            </a:r>
            <a:br>
              <a:rPr lang="en-GB"/>
            </a:br>
            <a:endParaRPr lang="en-GB"/>
          </a:p>
        </p:txBody>
      </p:sp>
      <p:sp>
        <p:nvSpPr>
          <p:cNvPr id="3" name="Content Placeholder 2"/>
          <p:cNvSpPr>
            <a:spLocks noGrp="1"/>
          </p:cNvSpPr>
          <p:nvPr>
            <p:ph idx="1"/>
          </p:nvPr>
        </p:nvSpPr>
        <p:spPr/>
        <p:txBody>
          <a:bodyPr/>
          <a:lstStyle/>
          <a:p>
            <a:endParaRPr lang="en-GB" i="1">
              <a:latin typeface="+mj-lt"/>
            </a:endParaRPr>
          </a:p>
          <a:p>
            <a:endParaRPr lang="en-GB" i="1">
              <a:latin typeface="+mj-lt"/>
            </a:endParaRPr>
          </a:p>
          <a:p>
            <a:r>
              <a:rPr lang="en-GB" i="1">
                <a:latin typeface="+mj-lt"/>
              </a:rPr>
              <a:t>Rossetti Marketing Ltd v (1) Diamond Safe Co &amp; (2) Solutions Marketing Ltd</a:t>
            </a:r>
            <a:r>
              <a:rPr lang="en-GB">
                <a:latin typeface="+mj-lt"/>
              </a:rPr>
              <a:t> [2012] EWCA Civ 1021</a:t>
            </a:r>
          </a:p>
          <a:p>
            <a:endParaRPr lang="en-GB"/>
          </a:p>
        </p:txBody>
      </p:sp>
    </p:spTree>
    <p:extLst>
      <p:ext uri="{BB962C8B-B14F-4D97-AF65-F5344CB8AC3E}">
        <p14:creationId xmlns:p14="http://schemas.microsoft.com/office/powerpoint/2010/main" val="1712096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a:solidFill>
                  <a:srgbClr val="FF0000"/>
                </a:solidFill>
                <a:latin typeface="Helvetica Neue" panose="02000503000000020004" pitchFamily="2" charset="0"/>
                <a:ea typeface="Helvetica Neue" panose="02000503000000020004" pitchFamily="2" charset="0"/>
                <a:cs typeface="Helvetica Neue" panose="02000503000000020004" pitchFamily="2" charset="0"/>
              </a:rPr>
              <a:t>Good faith and cheating at cards</a:t>
            </a:r>
          </a:p>
        </p:txBody>
      </p:sp>
      <p:sp>
        <p:nvSpPr>
          <p:cNvPr id="3" name="Content Placeholder 2"/>
          <p:cNvSpPr>
            <a:spLocks noGrp="1"/>
          </p:cNvSpPr>
          <p:nvPr>
            <p:ph idx="1"/>
          </p:nvPr>
        </p:nvSpPr>
        <p:spPr/>
        <p:txBody>
          <a:bodyPr/>
          <a:lstStyle/>
          <a:p>
            <a:r>
              <a:rPr lang="en-GB" b="1" i="1">
                <a:latin typeface="Helvetica Neue" panose="02000503000000020004" pitchFamily="2" charset="0"/>
                <a:ea typeface="Helvetica Neue" panose="02000503000000020004" pitchFamily="2" charset="0"/>
                <a:cs typeface="Helvetica Neue" panose="02000503000000020004" pitchFamily="2" charset="0"/>
              </a:rPr>
              <a:t>Interfoto v Stiletto </a:t>
            </a:r>
            <a:r>
              <a:rPr lang="en-GB" sz="2400">
                <a:latin typeface="Helvetica Neue" panose="02000503000000020004" pitchFamily="2" charset="0"/>
                <a:ea typeface="Helvetica Neue" panose="02000503000000020004" pitchFamily="2" charset="0"/>
                <a:cs typeface="Helvetica Neue" panose="02000503000000020004" pitchFamily="2" charset="0"/>
              </a:rPr>
              <a:t>[1989] QB 433</a:t>
            </a:r>
            <a:endParaRPr lang="en-GB">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endParaRPr lang="en-GB" b="1" i="1">
              <a:latin typeface="Helvetica Neue" panose="02000503000000020004" pitchFamily="2" charset="0"/>
              <a:ea typeface="Helvetica Neue" panose="02000503000000020004" pitchFamily="2" charset="0"/>
              <a:cs typeface="Helvetica Neue" panose="02000503000000020004" pitchFamily="2" charset="0"/>
            </a:endParaRPr>
          </a:p>
          <a:p>
            <a:endParaRPr lang="en-GB"/>
          </a:p>
        </p:txBody>
      </p:sp>
    </p:spTree>
    <p:extLst>
      <p:ext uri="{BB962C8B-B14F-4D97-AF65-F5344CB8AC3E}">
        <p14:creationId xmlns:p14="http://schemas.microsoft.com/office/powerpoint/2010/main" val="2730117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834" y="1356239"/>
            <a:ext cx="8229600" cy="940647"/>
          </a:xfrm>
        </p:spPr>
        <p:txBody>
          <a:bodyPr>
            <a:normAutofit/>
          </a:bodyPr>
          <a:lstStyle/>
          <a:p>
            <a:r>
              <a:rPr lang="en-GB" sz="3200" b="1">
                <a:solidFill>
                  <a:srgbClr val="FF0000"/>
                </a:solidFill>
                <a:latin typeface="Helvetica Neue" panose="02000503000000020004" pitchFamily="2" charset="0"/>
                <a:ea typeface="Helvetica Neue" panose="02000503000000020004" pitchFamily="2" charset="0"/>
                <a:cs typeface="Helvetica Neue" panose="02000503000000020004" pitchFamily="2" charset="0"/>
              </a:rPr>
              <a:t>Good faith and implied misrepresentation</a:t>
            </a:r>
          </a:p>
        </p:txBody>
      </p:sp>
      <p:sp>
        <p:nvSpPr>
          <p:cNvPr id="3" name="Content Placeholder 2"/>
          <p:cNvSpPr>
            <a:spLocks noGrp="1"/>
          </p:cNvSpPr>
          <p:nvPr>
            <p:ph idx="1"/>
          </p:nvPr>
        </p:nvSpPr>
        <p:spPr/>
        <p:txBody>
          <a:bodyPr/>
          <a:lstStyle/>
          <a:p>
            <a:r>
              <a:rPr lang="en-GB" b="1" i="1">
                <a:latin typeface="Helvetica Neue" panose="02000503000000020004" pitchFamily="2" charset="0"/>
                <a:ea typeface="Helvetica Neue" panose="02000503000000020004" pitchFamily="2" charset="0"/>
                <a:cs typeface="Helvetica Neue" panose="02000503000000020004" pitchFamily="2" charset="0"/>
              </a:rPr>
              <a:t>Marme v RBS </a:t>
            </a:r>
            <a:r>
              <a:rPr lang="en-GB" sz="2400">
                <a:latin typeface="Helvetica Neue" panose="02000503000000020004" pitchFamily="2" charset="0"/>
                <a:ea typeface="Helvetica Neue" panose="02000503000000020004" pitchFamily="2" charset="0"/>
                <a:cs typeface="Helvetica Neue" panose="02000503000000020004" pitchFamily="2" charset="0"/>
              </a:rPr>
              <a:t>[2019] EWHC 366</a:t>
            </a:r>
            <a:endParaRPr lang="en-GB">
              <a:latin typeface="Helvetica Neue" panose="02000503000000020004" pitchFamily="2" charset="0"/>
              <a:ea typeface="Helvetica Neue" panose="02000503000000020004" pitchFamily="2" charset="0"/>
              <a:cs typeface="Helvetica Neue" panose="02000503000000020004" pitchFamily="2" charset="0"/>
            </a:endParaRPr>
          </a:p>
          <a:p>
            <a:r>
              <a:rPr lang="en-GB" b="1" i="1">
                <a:latin typeface="Helvetica Neue" panose="02000503000000020004" pitchFamily="2" charset="0"/>
                <a:ea typeface="Helvetica Neue" panose="02000503000000020004" pitchFamily="2" charset="0"/>
                <a:cs typeface="Helvetica Neue" panose="02000503000000020004" pitchFamily="2" charset="0"/>
              </a:rPr>
              <a:t>Property Alliance Group v RBS </a:t>
            </a:r>
            <a:r>
              <a:rPr lang="en-GB" sz="2400">
                <a:latin typeface="Helvetica Neue" panose="02000503000000020004" pitchFamily="2" charset="0"/>
                <a:ea typeface="Helvetica Neue" panose="02000503000000020004" pitchFamily="2" charset="0"/>
                <a:cs typeface="Helvetica Neue" panose="02000503000000020004" pitchFamily="2" charset="0"/>
              </a:rPr>
              <a:t>[2018] 1 WLR 3529</a:t>
            </a:r>
            <a:endParaRPr lang="en-GB">
              <a:latin typeface="Helvetica Neue" panose="02000503000000020004" pitchFamily="2" charset="0"/>
              <a:ea typeface="Helvetica Neue" panose="02000503000000020004" pitchFamily="2" charset="0"/>
              <a:cs typeface="Helvetica Neue" panose="02000503000000020004" pitchFamily="2" charset="0"/>
            </a:endParaRPr>
          </a:p>
          <a:p>
            <a:r>
              <a:rPr lang="en-GB" b="1" i="1">
                <a:latin typeface="Helvetica Neue" panose="02000503000000020004" pitchFamily="2" charset="0"/>
                <a:ea typeface="Helvetica Neue" panose="02000503000000020004" pitchFamily="2" charset="0"/>
                <a:cs typeface="Helvetica Neue" panose="02000503000000020004" pitchFamily="2" charset="0"/>
              </a:rPr>
              <a:t>Geest v Fyffes</a:t>
            </a:r>
            <a:r>
              <a:rPr lang="en-GB" i="1">
                <a:latin typeface="Helvetica Neue" panose="02000503000000020004" pitchFamily="2" charset="0"/>
                <a:ea typeface="Helvetica Neue" panose="02000503000000020004" pitchFamily="2" charset="0"/>
                <a:cs typeface="Helvetica Neue" panose="02000503000000020004" pitchFamily="2" charset="0"/>
              </a:rPr>
              <a:t> </a:t>
            </a:r>
            <a:r>
              <a:rPr lang="en-GB" sz="2400">
                <a:latin typeface="Helvetica Neue" panose="02000503000000020004" pitchFamily="2" charset="0"/>
                <a:ea typeface="Helvetica Neue" panose="02000503000000020004" pitchFamily="2" charset="0"/>
                <a:cs typeface="Helvetica Neue" panose="02000503000000020004" pitchFamily="2" charset="0"/>
              </a:rPr>
              <a:t>[1991] 1 All ER (Comm) 672</a:t>
            </a:r>
          </a:p>
          <a:p>
            <a:r>
              <a:rPr lang="en-GB" b="1" i="1">
                <a:latin typeface="Helvetica Neue" panose="02000503000000020004" pitchFamily="2" charset="0"/>
                <a:ea typeface="Helvetica Neue" panose="02000503000000020004" pitchFamily="2" charset="0"/>
                <a:cs typeface="Helvetica Neue" panose="02000503000000020004" pitchFamily="2" charset="0"/>
              </a:rPr>
              <a:t>IFE Fund v Goldman Sachs </a:t>
            </a:r>
            <a:r>
              <a:rPr lang="en-GB" sz="2400">
                <a:latin typeface="Helvetica Neue" panose="02000503000000020004" pitchFamily="2" charset="0"/>
                <a:ea typeface="Helvetica Neue" panose="02000503000000020004" pitchFamily="2" charset="0"/>
                <a:cs typeface="Helvetica Neue" panose="02000503000000020004" pitchFamily="2" charset="0"/>
              </a:rPr>
              <a:t>[2006] 2 CLC 1043</a:t>
            </a:r>
            <a:endParaRPr lang="en-GB">
              <a:latin typeface="Helvetica Neue" panose="02000503000000020004" pitchFamily="2" charset="0"/>
              <a:ea typeface="Helvetica Neue" panose="02000503000000020004" pitchFamily="2" charset="0"/>
              <a:cs typeface="Helvetica Neue" panose="02000503000000020004" pitchFamily="2" charset="0"/>
            </a:endParaRPr>
          </a:p>
          <a:p>
            <a:endParaRPr lang="en-GB" b="1" i="1">
              <a:latin typeface="Helvetica Neue" panose="02000503000000020004" pitchFamily="2" charset="0"/>
              <a:ea typeface="Helvetica Neue" panose="02000503000000020004" pitchFamily="2" charset="0"/>
              <a:cs typeface="Helvetica Neue" panose="02000503000000020004" pitchFamily="2" charset="0"/>
            </a:endParaRPr>
          </a:p>
          <a:p>
            <a:endParaRPr lang="en-GB"/>
          </a:p>
        </p:txBody>
      </p:sp>
    </p:spTree>
    <p:extLst>
      <p:ext uri="{BB962C8B-B14F-4D97-AF65-F5344CB8AC3E}">
        <p14:creationId xmlns:p14="http://schemas.microsoft.com/office/powerpoint/2010/main" val="218584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05199-AC57-1242-8894-0DAC608A89CB}"/>
              </a:ext>
            </a:extLst>
          </p:cNvPr>
          <p:cNvSpPr>
            <a:spLocks noGrp="1"/>
          </p:cNvSpPr>
          <p:nvPr>
            <p:ph type="title"/>
          </p:nvPr>
        </p:nvSpPr>
        <p:spPr/>
        <p:txBody>
          <a:bodyPr/>
          <a:lstStyle/>
          <a:p>
            <a:r>
              <a:rPr lang="en-US" sz="3200" b="1">
                <a:solidFill>
                  <a:srgbClr val="FF0000"/>
                </a:solidFill>
                <a:latin typeface="Helvetica Neue" panose="02000503000000020004" pitchFamily="2" charset="0"/>
                <a:ea typeface="Helvetica Neue" panose="02000503000000020004" pitchFamily="2" charset="0"/>
                <a:cs typeface="Helvetica Neue" panose="02000503000000020004" pitchFamily="2" charset="0"/>
              </a:rPr>
              <a:t>Good faith and contractual discretion</a:t>
            </a:r>
          </a:p>
        </p:txBody>
      </p:sp>
      <p:sp>
        <p:nvSpPr>
          <p:cNvPr id="3" name="Content Placeholder 2">
            <a:extLst>
              <a:ext uri="{FF2B5EF4-FFF2-40B4-BE49-F238E27FC236}">
                <a16:creationId xmlns:a16="http://schemas.microsoft.com/office/drawing/2014/main" id="{76F268DA-D6AD-3842-8F9A-4DB0028A4022}"/>
              </a:ext>
            </a:extLst>
          </p:cNvPr>
          <p:cNvSpPr>
            <a:spLocks noGrp="1"/>
          </p:cNvSpPr>
          <p:nvPr>
            <p:ph idx="1"/>
          </p:nvPr>
        </p:nvSpPr>
        <p:spPr/>
        <p:txBody>
          <a:bodyPr/>
          <a:lstStyle/>
          <a:p>
            <a:r>
              <a:rPr lang="en-GB" b="1" i="1">
                <a:latin typeface="Helvetica Neue" panose="02000503000000020004" pitchFamily="2" charset="0"/>
                <a:ea typeface="Helvetica Neue" panose="02000503000000020004" pitchFamily="2" charset="0"/>
                <a:cs typeface="Helvetica Neue" panose="02000503000000020004" pitchFamily="2" charset="0"/>
              </a:rPr>
              <a:t>Socimer International Bank v Standard Bank London </a:t>
            </a:r>
            <a:r>
              <a:rPr lang="en-GB" sz="2400">
                <a:latin typeface="Helvetica Neue" panose="02000503000000020004" pitchFamily="2" charset="0"/>
                <a:ea typeface="Helvetica Neue" panose="02000503000000020004" pitchFamily="2" charset="0"/>
                <a:cs typeface="Helvetica Neue" panose="02000503000000020004" pitchFamily="2" charset="0"/>
              </a:rPr>
              <a:t>[2008] EWCA Civ 116</a:t>
            </a:r>
            <a:endParaRPr lang="en-US">
              <a:latin typeface="Helvetica Neue" panose="02000503000000020004"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3525177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05199-AC57-1242-8894-0DAC608A89CB}"/>
              </a:ext>
            </a:extLst>
          </p:cNvPr>
          <p:cNvSpPr>
            <a:spLocks noGrp="1"/>
          </p:cNvSpPr>
          <p:nvPr>
            <p:ph type="title"/>
          </p:nvPr>
        </p:nvSpPr>
        <p:spPr/>
        <p:txBody>
          <a:bodyPr/>
          <a:lstStyle/>
          <a:p>
            <a:r>
              <a:rPr lang="en-US" sz="3200" b="1">
                <a:solidFill>
                  <a:srgbClr val="FF0000"/>
                </a:solidFill>
                <a:latin typeface="Helvetica Neue" panose="02000503000000020004" pitchFamily="2" charset="0"/>
                <a:ea typeface="Helvetica Neue" panose="02000503000000020004" pitchFamily="2" charset="0"/>
                <a:cs typeface="Helvetica Neue" panose="02000503000000020004" pitchFamily="2" charset="0"/>
              </a:rPr>
              <a:t>Good faith and relational contracts</a:t>
            </a:r>
          </a:p>
        </p:txBody>
      </p:sp>
      <p:sp>
        <p:nvSpPr>
          <p:cNvPr id="3" name="Content Placeholder 2">
            <a:extLst>
              <a:ext uri="{FF2B5EF4-FFF2-40B4-BE49-F238E27FC236}">
                <a16:creationId xmlns:a16="http://schemas.microsoft.com/office/drawing/2014/main" id="{76F268DA-D6AD-3842-8F9A-4DB0028A4022}"/>
              </a:ext>
            </a:extLst>
          </p:cNvPr>
          <p:cNvSpPr>
            <a:spLocks noGrp="1"/>
          </p:cNvSpPr>
          <p:nvPr>
            <p:ph idx="1"/>
          </p:nvPr>
        </p:nvSpPr>
        <p:spPr/>
        <p:txBody>
          <a:bodyPr/>
          <a:lstStyle/>
          <a:p>
            <a:r>
              <a:rPr lang="en-US" b="1" i="1">
                <a:latin typeface="Helvetica Neue" panose="02000503000000020004" pitchFamily="2" charset="0"/>
                <a:ea typeface="Helvetica Neue" panose="02000503000000020004" pitchFamily="2" charset="0"/>
                <a:cs typeface="Helvetica Neue" panose="02000503000000020004" pitchFamily="2" charset="0"/>
              </a:rPr>
              <a:t>Yam Seng v International Trade Corp </a:t>
            </a:r>
            <a:r>
              <a:rPr lang="en-US" sz="2400">
                <a:latin typeface="Helvetica Neue" panose="02000503000000020004" pitchFamily="2" charset="0"/>
                <a:ea typeface="Helvetica Neue" panose="02000503000000020004" pitchFamily="2" charset="0"/>
                <a:cs typeface="Helvetica Neue" panose="02000503000000020004" pitchFamily="2" charset="0"/>
              </a:rPr>
              <a:t>[2013] EWHC 111</a:t>
            </a:r>
            <a:endParaRPr lang="en-US">
              <a:latin typeface="Helvetica Neue" panose="02000503000000020004" pitchFamily="2" charset="0"/>
              <a:ea typeface="Helvetica Neue" panose="02000503000000020004" pitchFamily="2" charset="0"/>
              <a:cs typeface="Helvetica Neue" panose="02000503000000020004" pitchFamily="2" charset="0"/>
            </a:endParaRPr>
          </a:p>
          <a:p>
            <a:r>
              <a:rPr lang="en-GB" b="1" i="1">
                <a:latin typeface="Helvetica Neue" panose="02000503000000020004" pitchFamily="2" charset="0"/>
                <a:ea typeface="Helvetica Neue" panose="02000503000000020004" pitchFamily="2" charset="0"/>
                <a:cs typeface="Helvetica Neue" panose="02000503000000020004" pitchFamily="2" charset="0"/>
              </a:rPr>
              <a:t>Sheikh Tahnoon v Kent </a:t>
            </a:r>
            <a:r>
              <a:rPr lang="en-GB" sz="2400">
                <a:latin typeface="Helvetica Neue" panose="02000503000000020004" pitchFamily="2" charset="0"/>
                <a:ea typeface="Helvetica Neue" panose="02000503000000020004" pitchFamily="2" charset="0"/>
                <a:cs typeface="Helvetica Neue" panose="02000503000000020004" pitchFamily="2" charset="0"/>
              </a:rPr>
              <a:t>[2018] EWHC 333 </a:t>
            </a:r>
          </a:p>
        </p:txBody>
      </p:sp>
    </p:spTree>
    <p:extLst>
      <p:ext uri="{BB962C8B-B14F-4D97-AF65-F5344CB8AC3E}">
        <p14:creationId xmlns:p14="http://schemas.microsoft.com/office/powerpoint/2010/main" val="1863636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nSpc>
                <a:spcPct val="107000"/>
              </a:lnSpc>
              <a:spcAft>
                <a:spcPts val="800"/>
              </a:spcAft>
            </a:pPr>
            <a:r>
              <a:rPr lang="en-GB">
                <a:latin typeface="Calibri"/>
                <a:ea typeface="Calibri"/>
                <a:cs typeface="Times New Roman"/>
              </a:rPr>
              <a:t>Good Faith:</a:t>
            </a:r>
            <a:br>
              <a:rPr lang="en-GB">
                <a:latin typeface="Calibri"/>
                <a:ea typeface="Calibri"/>
                <a:cs typeface="Times New Roman"/>
              </a:rPr>
            </a:br>
            <a:r>
              <a:rPr lang="en-GB">
                <a:latin typeface="Calibri"/>
                <a:ea typeface="Calibri"/>
                <a:cs typeface="Times New Roman"/>
              </a:rPr>
              <a:t>Commercial Agency Contracts</a:t>
            </a:r>
            <a:br>
              <a:rPr lang="en-GB">
                <a:latin typeface="Calibri"/>
                <a:ea typeface="Calibri"/>
                <a:cs typeface="Times New Roman"/>
              </a:rPr>
            </a:br>
            <a:endParaRPr lang="en-GB"/>
          </a:p>
        </p:txBody>
      </p:sp>
      <p:sp>
        <p:nvSpPr>
          <p:cNvPr id="3" name="Subtitle 2"/>
          <p:cNvSpPr>
            <a:spLocks noGrp="1"/>
          </p:cNvSpPr>
          <p:nvPr>
            <p:ph type="subTitle" idx="1"/>
          </p:nvPr>
        </p:nvSpPr>
        <p:spPr/>
        <p:txBody>
          <a:bodyPr/>
          <a:lstStyle/>
          <a:p>
            <a:endParaRPr lang="en-GB"/>
          </a:p>
          <a:p>
            <a:r>
              <a:rPr lang="en-GB" sz="3200">
                <a:latin typeface="+mn-lt"/>
              </a:rPr>
              <a:t>Ian Wilson QC</a:t>
            </a:r>
          </a:p>
          <a:p>
            <a:endParaRPr lang="en-GB"/>
          </a:p>
        </p:txBody>
      </p:sp>
    </p:spTree>
    <p:extLst>
      <p:ext uri="{BB962C8B-B14F-4D97-AF65-F5344CB8AC3E}">
        <p14:creationId xmlns:p14="http://schemas.microsoft.com/office/powerpoint/2010/main" val="1320725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107000"/>
              </a:lnSpc>
              <a:spcAft>
                <a:spcPts val="800"/>
              </a:spcAft>
            </a:pPr>
            <a:r>
              <a:rPr lang="en-GB">
                <a:latin typeface="Calibri"/>
                <a:ea typeface="Calibri"/>
                <a:cs typeface="Times New Roman"/>
              </a:rPr>
              <a:t>The Commercial Agents (Council Directive) Regulations 1993</a:t>
            </a:r>
            <a:br>
              <a:rPr lang="en-GB">
                <a:latin typeface="Calibri"/>
                <a:ea typeface="Calibri"/>
                <a:cs typeface="Times New Roman"/>
              </a:rPr>
            </a:br>
            <a:endParaRPr lang="en-GB"/>
          </a:p>
        </p:txBody>
      </p:sp>
      <p:pic>
        <p:nvPicPr>
          <p:cNvPr id="4" name="irc_mi" descr="Image result for commercial agents">
            <a:hlinkClick r:id="" action="ppaction://noaction" tgtFrame="&quot;_blank&quot;"/>
          </p:cNvPr>
          <p:cNvPicPr>
            <a:picLocks noGrp="1"/>
          </p:cNvPicPr>
          <p:nvPr>
            <p:ph idx="1"/>
          </p:nvPr>
        </p:nvPicPr>
        <p:blipFill>
          <a:blip r:embed="rId2"/>
          <a:srcRect/>
          <a:stretch>
            <a:fillRect/>
          </a:stretch>
        </p:blipFill>
        <p:spPr>
          <a:xfrm>
            <a:off x="2225842" y="2296887"/>
            <a:ext cx="4511842" cy="3165450"/>
          </a:xfrm>
          <a:prstGeom prst="rect">
            <a:avLst/>
          </a:prstGeom>
          <a:noFill/>
          <a:ln>
            <a:noFill/>
          </a:ln>
        </p:spPr>
      </p:pic>
    </p:spTree>
    <p:extLst>
      <p:ext uri="{BB962C8B-B14F-4D97-AF65-F5344CB8AC3E}">
        <p14:creationId xmlns:p14="http://schemas.microsoft.com/office/powerpoint/2010/main" val="463215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a:latin typeface="+mj-lt"/>
              </a:rPr>
              <a:t>Reg 2(1):</a:t>
            </a:r>
          </a:p>
        </p:txBody>
      </p:sp>
      <p:sp>
        <p:nvSpPr>
          <p:cNvPr id="3" name="Content Placeholder 2"/>
          <p:cNvSpPr>
            <a:spLocks noGrp="1"/>
          </p:cNvSpPr>
          <p:nvPr>
            <p:ph idx="1"/>
          </p:nvPr>
        </p:nvSpPr>
        <p:spPr/>
        <p:txBody>
          <a:bodyPr/>
          <a:lstStyle/>
          <a:p>
            <a:r>
              <a:rPr lang="en-GB">
                <a:latin typeface="+mj-lt"/>
              </a:rPr>
              <a:t>“‘Commercial agent’ means a self-employed intermediary who has continuing authority to negotiate the sale or purchase of goods on behalf of another person (the ‘principal’), or to negotiate and conclude the sale or purchase of goods on behalf of and in the name of that principal…”</a:t>
            </a:r>
          </a:p>
          <a:p>
            <a:endParaRPr lang="en-GB"/>
          </a:p>
        </p:txBody>
      </p:sp>
    </p:spTree>
    <p:extLst>
      <p:ext uri="{BB962C8B-B14F-4D97-AF65-F5344CB8AC3E}">
        <p14:creationId xmlns:p14="http://schemas.microsoft.com/office/powerpoint/2010/main" val="947449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a:br>
            <a:endParaRPr lang="en-GB"/>
          </a:p>
        </p:txBody>
      </p:sp>
      <p:sp>
        <p:nvSpPr>
          <p:cNvPr id="3" name="Content Placeholder 2"/>
          <p:cNvSpPr>
            <a:spLocks noGrp="1"/>
          </p:cNvSpPr>
          <p:nvPr>
            <p:ph idx="1"/>
          </p:nvPr>
        </p:nvSpPr>
        <p:spPr>
          <a:xfrm>
            <a:off x="402834" y="1648326"/>
            <a:ext cx="8229600" cy="4118197"/>
          </a:xfrm>
        </p:spPr>
        <p:txBody>
          <a:bodyPr/>
          <a:lstStyle/>
          <a:p>
            <a:r>
              <a:rPr lang="en-GB">
                <a:latin typeface="+mj-lt"/>
              </a:rPr>
              <a:t>Reg 3(1):  “In performing his activities a commercial agent must look after the interests of his principal and act dutifully and in good faith”.</a:t>
            </a:r>
          </a:p>
          <a:p>
            <a:endParaRPr lang="en-GB">
              <a:latin typeface="+mj-lt"/>
            </a:endParaRPr>
          </a:p>
          <a:p>
            <a:r>
              <a:rPr lang="en-GB">
                <a:latin typeface="+mj-lt"/>
              </a:rPr>
              <a:t>Reg 4(1): “In his relations with his commercial agent a principal must act dutifully and in good faith”.</a:t>
            </a:r>
          </a:p>
          <a:p>
            <a:endParaRPr lang="en-GB"/>
          </a:p>
        </p:txBody>
      </p:sp>
    </p:spTree>
    <p:extLst>
      <p:ext uri="{BB962C8B-B14F-4D97-AF65-F5344CB8AC3E}">
        <p14:creationId xmlns:p14="http://schemas.microsoft.com/office/powerpoint/2010/main" val="6434691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tint val="100000"/>
                <a:shade val="100000"/>
                <a:satMod val="130000"/>
              </a:schemeClr>
            </a:gs>
            <a:gs pos="100000">
              <a:schemeClr val="phClr">
                <a:tint val="50000"/>
                <a:shade val="10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tint val="100000"/>
                <a:shade val="100000"/>
                <a:satMod val="130000"/>
              </a:schemeClr>
            </a:gs>
            <a:gs pos="100000">
              <a:schemeClr val="phClr">
                <a:tint val="50000"/>
                <a:shade val="10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637</Words>
  <Application>Microsoft Macintosh PowerPoint</Application>
  <PresentationFormat>On-screen Show (4:3)</PresentationFormat>
  <Paragraphs>54</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Helvetica Neue</vt:lpstr>
      <vt:lpstr>Office Theme</vt:lpstr>
      <vt:lpstr>Good faith – how good do  commercial parties have to be? </vt:lpstr>
      <vt:lpstr>Good faith and cheating at cards</vt:lpstr>
      <vt:lpstr>Good faith and implied misrepresentation</vt:lpstr>
      <vt:lpstr>Good faith and contractual discretion</vt:lpstr>
      <vt:lpstr>Good faith and relational contracts</vt:lpstr>
      <vt:lpstr>Good Faith: Commercial Agency Contracts </vt:lpstr>
      <vt:lpstr>The Commercial Agents (Council Directive) Regulations 1993 </vt:lpstr>
      <vt:lpstr>Reg 2(1):</vt:lpstr>
      <vt:lpstr> </vt:lpstr>
      <vt:lpstr>Reg 4(1): Duty of good faith owed by the principal </vt:lpstr>
      <vt:lpstr>Page v Combined Shipping and Trading Co Ltd [1997] 3 All ER 656 </vt:lpstr>
      <vt:lpstr>Simpson v Grant &amp; Bowman Limited [2006] EULR 933 </vt:lpstr>
      <vt:lpstr>Vick v Vogle-Gapes [2006] EWHC 1665 (QB) </vt:lpstr>
      <vt:lpstr>Artificial heart transplant technology (1) </vt:lpstr>
      <vt:lpstr>Artificial heart transplant technology (2) </vt:lpstr>
      <vt:lpstr>Reg 3(1) – agent’s duty of good faith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faith – how good do  commercial parties have to be? </dc:title>
  <cp:lastModifiedBy>Emma Hill</cp:lastModifiedBy>
  <cp:revision>1</cp:revision>
  <cp:lastPrinted>2020-08-24T10:23:33Z</cp:lastPrinted>
  <dcterms:created xsi:type="dcterms:W3CDTF">2020-08-24T10:23:33Z</dcterms:created>
  <dcterms:modified xsi:type="dcterms:W3CDTF">2020-08-24T12:17:11Z</dcterms:modified>
</cp:coreProperties>
</file>