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 id="2147483653" r:id="rId3"/>
  </p:sldMasterIdLst>
  <p:notesMasterIdLst>
    <p:notesMasterId r:id="rId31"/>
  </p:notesMasterIdLst>
  <p:handoutMasterIdLst>
    <p:handoutMasterId r:id="rId32"/>
  </p:handoutMasterIdLst>
  <p:sldIdLst>
    <p:sldId id="273" r:id="rId4"/>
    <p:sldId id="280" r:id="rId5"/>
    <p:sldId id="324" r:id="rId6"/>
    <p:sldId id="383" r:id="rId7"/>
    <p:sldId id="385" r:id="rId8"/>
    <p:sldId id="348" r:id="rId9"/>
    <p:sldId id="347" r:id="rId10"/>
    <p:sldId id="325" r:id="rId11"/>
    <p:sldId id="380" r:id="rId12"/>
    <p:sldId id="330" r:id="rId13"/>
    <p:sldId id="372" r:id="rId14"/>
    <p:sldId id="374" r:id="rId15"/>
    <p:sldId id="375" r:id="rId16"/>
    <p:sldId id="376" r:id="rId17"/>
    <p:sldId id="338" r:id="rId18"/>
    <p:sldId id="384" r:id="rId19"/>
    <p:sldId id="307" r:id="rId20"/>
    <p:sldId id="386" r:id="rId21"/>
    <p:sldId id="388" r:id="rId22"/>
    <p:sldId id="387" r:id="rId23"/>
    <p:sldId id="312" r:id="rId24"/>
    <p:sldId id="313" r:id="rId25"/>
    <p:sldId id="333" r:id="rId26"/>
    <p:sldId id="339" r:id="rId27"/>
    <p:sldId id="377" r:id="rId28"/>
    <p:sldId id="345" r:id="rId29"/>
    <p:sldId id="284" r:id="rId3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Thompson" initials="A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8341" autoAdjust="0"/>
    <p:restoredTop sz="94617"/>
  </p:normalViewPr>
  <p:slideViewPr>
    <p:cSldViewPr>
      <p:cViewPr varScale="1">
        <p:scale>
          <a:sx n="116" d="100"/>
          <a:sy n="116" d="100"/>
        </p:scale>
        <p:origin x="2416"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C906C95-4BB4-4B48-9CEF-564E634908AC}" type="datetimeFigureOut">
              <a:rPr lang="en-US" smtClean="0"/>
              <a:t>8/24/20</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FA13E90-F88A-BF43-87D4-655493F671AA}" type="slidenum">
              <a:rPr lang="en-US" smtClean="0"/>
              <a:t>‹#›</a:t>
            </a:fld>
            <a:endParaRPr lang="en-US"/>
          </a:p>
        </p:txBody>
      </p:sp>
    </p:spTree>
    <p:extLst>
      <p:ext uri="{BB962C8B-B14F-4D97-AF65-F5344CB8AC3E}">
        <p14:creationId xmlns:p14="http://schemas.microsoft.com/office/powerpoint/2010/main" val="15802958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7C620C3-2D3C-BD4F-98C1-F942CFF376FE}" type="datetimeFigureOut">
              <a:rPr lang="en-US" smtClean="0"/>
              <a:t>8/24/20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8B0FAA1-A088-104C-97FF-A595BFCB960D}" type="slidenum">
              <a:rPr lang="en-US" smtClean="0"/>
              <a:t>‹#›</a:t>
            </a:fld>
            <a:endParaRPr lang="en-US"/>
          </a:p>
        </p:txBody>
      </p:sp>
    </p:spTree>
    <p:extLst>
      <p:ext uri="{BB962C8B-B14F-4D97-AF65-F5344CB8AC3E}">
        <p14:creationId xmlns:p14="http://schemas.microsoft.com/office/powerpoint/2010/main" val="26193053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9D6E869-406D-4306-925A-124BC4B72479}" type="slidenum">
              <a:rPr lang="en-GB" smtClean="0"/>
              <a:t>21</a:t>
            </a:fld>
            <a:endParaRPr lang="en-GB"/>
          </a:p>
        </p:txBody>
      </p:sp>
    </p:spTree>
    <p:extLst>
      <p:ext uri="{BB962C8B-B14F-4D97-AF65-F5344CB8AC3E}">
        <p14:creationId xmlns:p14="http://schemas.microsoft.com/office/powerpoint/2010/main" val="552858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C820723-172B-4457-9942-3E5DC7B1CE0F}" type="slidenum">
              <a:rPr lang="en-GB" smtClean="0"/>
              <a:t>22</a:t>
            </a:fld>
            <a:endParaRPr lang="en-GB"/>
          </a:p>
        </p:txBody>
      </p:sp>
    </p:spTree>
    <p:extLst>
      <p:ext uri="{BB962C8B-B14F-4D97-AF65-F5344CB8AC3E}">
        <p14:creationId xmlns:p14="http://schemas.microsoft.com/office/powerpoint/2010/main" val="331779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9D6E869-406D-4306-925A-124BC4B72479}" type="slidenum">
              <a:rPr lang="en-GB" smtClean="0"/>
              <a:t>25</a:t>
            </a:fld>
            <a:endParaRPr lang="en-GB"/>
          </a:p>
        </p:txBody>
      </p:sp>
    </p:spTree>
    <p:extLst>
      <p:ext uri="{BB962C8B-B14F-4D97-AF65-F5344CB8AC3E}">
        <p14:creationId xmlns:p14="http://schemas.microsoft.com/office/powerpoint/2010/main" val="1816757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5"/>
          <p:cNvSpPr>
            <a:spLocks noGrp="1"/>
          </p:cNvSpPr>
          <p:nvPr>
            <p:ph type="body" sz="quarter" idx="10"/>
          </p:nvPr>
        </p:nvSpPr>
        <p:spPr>
          <a:xfrm>
            <a:off x="468313" y="1628800"/>
            <a:ext cx="8135937" cy="475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6085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fi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7544" y="116632"/>
            <a:ext cx="7772400" cy="1152128"/>
          </a:xfrm>
        </p:spPr>
        <p:txBody>
          <a:bodyPr/>
          <a:lstStyle>
            <a:lvl1pPr>
              <a:defRPr/>
            </a:lvl1pPr>
          </a:lstStyle>
          <a:p>
            <a:r>
              <a:rPr lang="en-US"/>
              <a:t>Your name here</a:t>
            </a:r>
            <a:endParaRPr lang="en-GB"/>
          </a:p>
        </p:txBody>
      </p:sp>
      <p:sp>
        <p:nvSpPr>
          <p:cNvPr id="8" name="Picture Placeholder 7"/>
          <p:cNvSpPr>
            <a:spLocks noGrp="1"/>
          </p:cNvSpPr>
          <p:nvPr>
            <p:ph type="pic" sz="quarter" idx="13" hasCustomPrompt="1"/>
          </p:nvPr>
        </p:nvSpPr>
        <p:spPr>
          <a:xfrm>
            <a:off x="539751" y="1700808"/>
            <a:ext cx="2376066" cy="2232397"/>
          </a:xfrm>
        </p:spPr>
        <p:txBody>
          <a:bodyPr/>
          <a:lstStyle>
            <a:lvl1pPr>
              <a:defRPr baseline="0"/>
            </a:lvl1pPr>
          </a:lstStyle>
          <a:p>
            <a:r>
              <a:rPr lang="en-GB"/>
              <a:t>Your image here</a:t>
            </a:r>
          </a:p>
        </p:txBody>
      </p:sp>
      <p:sp>
        <p:nvSpPr>
          <p:cNvPr id="10" name="Text Placeholder 9"/>
          <p:cNvSpPr>
            <a:spLocks noGrp="1"/>
          </p:cNvSpPr>
          <p:nvPr>
            <p:ph type="body" sz="quarter" idx="14" hasCustomPrompt="1"/>
          </p:nvPr>
        </p:nvSpPr>
        <p:spPr>
          <a:xfrm>
            <a:off x="3059113" y="1700808"/>
            <a:ext cx="5545137" cy="4537075"/>
          </a:xfrm>
        </p:spPr>
        <p:txBody>
          <a:bodyPr>
            <a:normAutofit/>
          </a:bodyPr>
          <a:lstStyle>
            <a:lvl1pPr marL="0" indent="0">
              <a:buNone/>
              <a:defRPr sz="2400" baseline="0"/>
            </a:lvl1pPr>
          </a:lstStyle>
          <a:p>
            <a:pPr lvl="0"/>
            <a:r>
              <a:rPr lang="en-US"/>
              <a:t>Your profile text here</a:t>
            </a:r>
          </a:p>
        </p:txBody>
      </p:sp>
    </p:spTree>
    <p:extLst>
      <p:ext uri="{BB962C8B-B14F-4D97-AF65-F5344CB8AC3E}">
        <p14:creationId xmlns:p14="http://schemas.microsoft.com/office/powerpoint/2010/main" val="148014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94A1553-CBB9-4426-AFA0-1D4A7DCA0B37}" type="datetimeFigureOut">
              <a:rPr lang="en-GB" smtClean="0"/>
              <a:t>24/08/2020</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E1DF7F7-7929-490E-90D8-8E104239A801}" type="slidenum">
              <a:rPr lang="en-GB" smtClean="0"/>
              <a:t>‹#›</a:t>
            </a:fld>
            <a:endParaRPr lang="en-GB"/>
          </a:p>
        </p:txBody>
      </p:sp>
    </p:spTree>
    <p:extLst>
      <p:ext uri="{BB962C8B-B14F-4D97-AF65-F5344CB8AC3E}">
        <p14:creationId xmlns:p14="http://schemas.microsoft.com/office/powerpoint/2010/main" val="2647521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140969"/>
            <a:ext cx="7772400" cy="792088"/>
          </a:xfrm>
          <a:prstGeom prst="rect">
            <a:avLst/>
          </a:prstGeom>
        </p:spPr>
        <p:txBody>
          <a:bodyPr/>
          <a:lstStyle>
            <a:lvl1pPr>
              <a:defRPr sz="4000">
                <a:solidFill>
                  <a:schemeClr val="bg1"/>
                </a:solidFill>
                <a:latin typeface="Kalinga" panose="020B0502040204020203" pitchFamily="34" charset="0"/>
                <a:cs typeface="Kalinga" panose="020B0502040204020203" pitchFamily="34" charset="0"/>
              </a:defRPr>
            </a:lvl1pPr>
          </a:lstStyle>
          <a:p>
            <a:r>
              <a:rPr lang="en-US"/>
              <a:t>Presentation Title</a:t>
            </a:r>
            <a:endParaRPr lang="en-GB"/>
          </a:p>
        </p:txBody>
      </p:sp>
      <p:sp>
        <p:nvSpPr>
          <p:cNvPr id="3" name="Subtitle 2"/>
          <p:cNvSpPr>
            <a:spLocks noGrp="1"/>
          </p:cNvSpPr>
          <p:nvPr>
            <p:ph type="subTitle" idx="1" hasCustomPrompt="1"/>
          </p:nvPr>
        </p:nvSpPr>
        <p:spPr>
          <a:xfrm>
            <a:off x="1371600" y="4628728"/>
            <a:ext cx="6400800" cy="744488"/>
          </a:xfrm>
          <a:prstGeom prst="rect">
            <a:avLst/>
          </a:prstGeom>
        </p:spPr>
        <p:txBody>
          <a:bodyPr/>
          <a:lstStyle>
            <a:lvl1pPr marL="0" indent="0" algn="ctr">
              <a:buNone/>
              <a:defRPr>
                <a:solidFill>
                  <a:schemeClr val="bg1"/>
                </a:solidFill>
                <a:latin typeface="Kalinga" panose="020B0502040204020203" pitchFamily="34" charset="0"/>
                <a:cs typeface="Kalinga"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Barrister Name(s)</a:t>
            </a:r>
            <a:endParaRPr lang="en-GB"/>
          </a:p>
        </p:txBody>
      </p:sp>
    </p:spTree>
    <p:extLst>
      <p:ext uri="{BB962C8B-B14F-4D97-AF65-F5344CB8AC3E}">
        <p14:creationId xmlns:p14="http://schemas.microsoft.com/office/powerpoint/2010/main" val="1257447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140969"/>
            <a:ext cx="7772400" cy="792088"/>
          </a:xfrm>
          <a:prstGeom prst="rect">
            <a:avLst/>
          </a:prstGeom>
        </p:spPr>
        <p:txBody>
          <a:bodyPr/>
          <a:lstStyle>
            <a:lvl1pPr>
              <a:defRPr sz="4000">
                <a:solidFill>
                  <a:schemeClr val="bg1"/>
                </a:solidFill>
                <a:latin typeface="Kalinga" panose="020B0502040204020203" pitchFamily="34" charset="0"/>
                <a:cs typeface="Kalinga" panose="020B0502040204020203" pitchFamily="34" charset="0"/>
              </a:defRPr>
            </a:lvl1pPr>
          </a:lstStyle>
          <a:p>
            <a:r>
              <a:rPr lang="en-US"/>
              <a:t>Presentation Title</a:t>
            </a:r>
            <a:endParaRPr lang="en-GB"/>
          </a:p>
        </p:txBody>
      </p:sp>
      <p:sp>
        <p:nvSpPr>
          <p:cNvPr id="3" name="Subtitle 2"/>
          <p:cNvSpPr>
            <a:spLocks noGrp="1"/>
          </p:cNvSpPr>
          <p:nvPr>
            <p:ph type="subTitle" idx="1" hasCustomPrompt="1"/>
          </p:nvPr>
        </p:nvSpPr>
        <p:spPr>
          <a:xfrm>
            <a:off x="1371600" y="4628728"/>
            <a:ext cx="6400800" cy="744488"/>
          </a:xfrm>
          <a:prstGeom prst="rect">
            <a:avLst/>
          </a:prstGeom>
        </p:spPr>
        <p:txBody>
          <a:bodyPr/>
          <a:lstStyle>
            <a:lvl1pPr marL="0" indent="0" algn="ctr">
              <a:buNone/>
              <a:defRPr>
                <a:solidFill>
                  <a:schemeClr val="bg1"/>
                </a:solidFill>
                <a:latin typeface="Kalinga" panose="020B0502040204020203" pitchFamily="34" charset="0"/>
                <a:cs typeface="Kalinga"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Barrister Name(s)</a:t>
            </a:r>
            <a:endParaRPr lang="en-GB"/>
          </a:p>
        </p:txBody>
      </p:sp>
    </p:spTree>
    <p:extLst>
      <p:ext uri="{BB962C8B-B14F-4D97-AF65-F5344CB8AC3E}">
        <p14:creationId xmlns:p14="http://schemas.microsoft.com/office/powerpoint/2010/main" val="12574476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116632"/>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95536" y="1600200"/>
            <a:ext cx="828092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539552" y="980728"/>
            <a:ext cx="7776864" cy="0"/>
          </a:xfrm>
          <a:prstGeom prst="line">
            <a:avLst/>
          </a:prstGeom>
          <a:ln w="28575">
            <a:solidFill>
              <a:srgbClr val="E94F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172468"/>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5" r:id="rId3"/>
  </p:sldLayoutIdLst>
  <p:hf hdr="0" ftr="0" dt="0"/>
  <p:txStyles>
    <p:titleStyle>
      <a:lvl1pPr algn="l" defTabSz="914400" rtl="0" eaLnBrk="1" latinLnBrk="0" hangingPunct="1">
        <a:spcBef>
          <a:spcPct val="0"/>
        </a:spcBef>
        <a:buNone/>
        <a:defRPr sz="3600" kern="1200">
          <a:solidFill>
            <a:schemeClr val="tx1"/>
          </a:solidFill>
          <a:latin typeface="Kalinga" panose="020B0502040204020203" pitchFamily="34" charset="0"/>
          <a:ea typeface="+mj-ea"/>
          <a:cs typeface="Kalinga" panose="020B0502040204020203" pitchFamily="34" charset="0"/>
        </a:defRPr>
      </a:lvl1pPr>
    </p:titleStyle>
    <p:bodyStyle>
      <a:lvl1pPr marL="342900" indent="-342900" algn="l" defTabSz="914400" rtl="0" eaLnBrk="1" latinLnBrk="0" hangingPunct="1">
        <a:spcBef>
          <a:spcPct val="20000"/>
        </a:spcBef>
        <a:spcAft>
          <a:spcPts val="1800"/>
        </a:spcAft>
        <a:buFont typeface="Arial" panose="020B0604020202020204" pitchFamily="34" charset="0"/>
        <a:buChar char="•"/>
        <a:defRPr sz="2800" kern="1200">
          <a:solidFill>
            <a:schemeClr val="tx1"/>
          </a:solidFill>
          <a:latin typeface="Kalinga" panose="020B0502040204020203" pitchFamily="34" charset="0"/>
          <a:ea typeface="+mn-ea"/>
          <a:cs typeface="Kalinga" panose="020B0502040204020203" pitchFamily="34" charset="0"/>
        </a:defRPr>
      </a:lvl1pPr>
      <a:lvl2pPr marL="742950" indent="-285750" algn="l" defTabSz="914400" rtl="0" eaLnBrk="1" latinLnBrk="0" hangingPunct="1">
        <a:spcBef>
          <a:spcPct val="20000"/>
        </a:spcBef>
        <a:spcAft>
          <a:spcPts val="1200"/>
        </a:spcAft>
        <a:buFont typeface="Arial" panose="020B0604020202020204" pitchFamily="34" charset="0"/>
        <a:buChar char="–"/>
        <a:defRPr sz="2400" kern="1200">
          <a:solidFill>
            <a:schemeClr val="tx1"/>
          </a:solidFill>
          <a:latin typeface="Kalinga" panose="020B0502040204020203" pitchFamily="34" charset="0"/>
          <a:ea typeface="+mn-ea"/>
          <a:cs typeface="Kalinga" panose="020B0502040204020203" pitchFamily="34" charset="0"/>
        </a:defRPr>
      </a:lvl2pPr>
      <a:lvl3pPr marL="1143000" indent="-2286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Kalinga" panose="020B0502040204020203" pitchFamily="34" charset="0"/>
          <a:ea typeface="+mn-ea"/>
          <a:cs typeface="Kalinga"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Kalinga" panose="020B0502040204020203" pitchFamily="34" charset="0"/>
          <a:ea typeface="+mn-ea"/>
          <a:cs typeface="Kalinga"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Kalinga" panose="020B0502040204020203" pitchFamily="34" charset="0"/>
          <a:ea typeface="+mn-ea"/>
          <a:cs typeface="Kalinga"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r="-3000"/>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2879812" y="6525344"/>
            <a:ext cx="3384376" cy="369332"/>
          </a:xfrm>
          <a:prstGeom prst="rect">
            <a:avLst/>
          </a:prstGeom>
          <a:noFill/>
        </p:spPr>
        <p:txBody>
          <a:bodyPr wrap="square" rtlCol="0">
            <a:spAutoFit/>
          </a:bodyPr>
          <a:lstStyle/>
          <a:p>
            <a:r>
              <a:rPr lang="en-GB">
                <a:solidFill>
                  <a:schemeClr val="bg1">
                    <a:lumMod val="75000"/>
                  </a:schemeClr>
                </a:solidFill>
                <a:latin typeface="Kalinga" panose="020B0502040204020203" pitchFamily="34" charset="0"/>
                <a:cs typeface="Kalinga" panose="020B0502040204020203" pitchFamily="34" charset="0"/>
              </a:rPr>
              <a:t>www.erskinechambers.com</a:t>
            </a:r>
          </a:p>
        </p:txBody>
      </p:sp>
    </p:spTree>
    <p:extLst>
      <p:ext uri="{BB962C8B-B14F-4D97-AF65-F5344CB8AC3E}">
        <p14:creationId xmlns:p14="http://schemas.microsoft.com/office/powerpoint/2010/main" val="2050149951"/>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r="-3000"/>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2879812" y="6525344"/>
            <a:ext cx="3384376" cy="369332"/>
          </a:xfrm>
          <a:prstGeom prst="rect">
            <a:avLst/>
          </a:prstGeom>
          <a:noFill/>
        </p:spPr>
        <p:txBody>
          <a:bodyPr wrap="square" rtlCol="0">
            <a:spAutoFit/>
          </a:bodyPr>
          <a:lstStyle/>
          <a:p>
            <a:r>
              <a:rPr lang="en-GB">
                <a:solidFill>
                  <a:prstClr val="white">
                    <a:lumMod val="75000"/>
                  </a:prstClr>
                </a:solidFill>
                <a:latin typeface="Kalinga" panose="020B0502040204020203" pitchFamily="34" charset="0"/>
                <a:cs typeface="Kalinga" panose="020B0502040204020203" pitchFamily="34" charset="0"/>
              </a:rPr>
              <a:t>www.erskinechambers.com</a:t>
            </a:r>
          </a:p>
        </p:txBody>
      </p:sp>
    </p:spTree>
    <p:extLst>
      <p:ext uri="{BB962C8B-B14F-4D97-AF65-F5344CB8AC3E}">
        <p14:creationId xmlns:p14="http://schemas.microsoft.com/office/powerpoint/2010/main" val="2050149951"/>
      </p:ext>
    </p:extLst>
  </p:cSld>
  <p:clrMap bg1="lt1" tx1="dk1" bg2="lt2" tx2="dk2" accent1="accent1" accent2="accent2" accent3="accent3" accent4="accent4" accent5="accent5" accent6="accent6" hlink="hlink" folHlink="folHlink"/>
  <p:sldLayoutIdLst>
    <p:sldLayoutId id="2147483654"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en-GB"/>
            </a:br>
            <a:endParaRPr lang="en-GB"/>
          </a:p>
        </p:txBody>
      </p:sp>
      <p:sp>
        <p:nvSpPr>
          <p:cNvPr id="3" name="Subtitle 2"/>
          <p:cNvSpPr>
            <a:spLocks noGrp="1"/>
          </p:cNvSpPr>
          <p:nvPr>
            <p:ph type="subTitle" idx="1"/>
          </p:nvPr>
        </p:nvSpPr>
        <p:spPr>
          <a:xfrm>
            <a:off x="1619672" y="4581128"/>
            <a:ext cx="6192688" cy="744488"/>
          </a:xfrm>
        </p:spPr>
        <p:txBody>
          <a:bodyPr/>
          <a:lstStyle/>
          <a:p>
            <a:r>
              <a:rPr lang="en-GB" sz="2300"/>
              <a:t>Andrew Thompson QC</a:t>
            </a:r>
          </a:p>
          <a:p>
            <a:endParaRPr lang="en-GB" sz="2300"/>
          </a:p>
        </p:txBody>
      </p:sp>
      <p:sp>
        <p:nvSpPr>
          <p:cNvPr id="4" name="TextBox 3"/>
          <p:cNvSpPr txBox="1"/>
          <p:nvPr/>
        </p:nvSpPr>
        <p:spPr>
          <a:xfrm>
            <a:off x="1475656" y="3068960"/>
            <a:ext cx="6408712" cy="954107"/>
          </a:xfrm>
          <a:prstGeom prst="rect">
            <a:avLst/>
          </a:prstGeom>
          <a:noFill/>
        </p:spPr>
        <p:txBody>
          <a:bodyPr wrap="square" rtlCol="0">
            <a:spAutoFit/>
          </a:bodyPr>
          <a:lstStyle/>
          <a:p>
            <a:pPr algn="ctr"/>
            <a:r>
              <a:rPr lang="en-GB" sz="2800">
                <a:solidFill>
                  <a:prstClr val="white"/>
                </a:solidFill>
                <a:latin typeface="Kalinga" panose="020B0502040204020203" pitchFamily="34" charset="0"/>
                <a:cs typeface="Kalinga" panose="020B0502040204020203" pitchFamily="34" charset="0"/>
              </a:rPr>
              <a:t>Joint Venture Disputes -</a:t>
            </a:r>
          </a:p>
          <a:p>
            <a:pPr algn="ctr"/>
            <a:r>
              <a:rPr lang="en-GB" sz="2800">
                <a:solidFill>
                  <a:prstClr val="white"/>
                </a:solidFill>
                <a:latin typeface="Kalinga" panose="020B0502040204020203" pitchFamily="34" charset="0"/>
                <a:cs typeface="Kalinga" panose="020B0502040204020203" pitchFamily="34" charset="0"/>
              </a:rPr>
              <a:t>The Corporate Perspective</a:t>
            </a:r>
          </a:p>
        </p:txBody>
      </p:sp>
    </p:spTree>
    <p:extLst>
      <p:ext uri="{BB962C8B-B14F-4D97-AF65-F5344CB8AC3E}">
        <p14:creationId xmlns:p14="http://schemas.microsoft.com/office/powerpoint/2010/main" val="2204239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normAutofit/>
          </a:bodyPr>
          <a:lstStyle/>
          <a:p>
            <a:r>
              <a:rPr lang="en-GB" sz="3000"/>
              <a:t>Nominee directors’ duties</a:t>
            </a:r>
          </a:p>
        </p:txBody>
      </p:sp>
      <p:sp>
        <p:nvSpPr>
          <p:cNvPr id="3" name="Text Placeholder 2"/>
          <p:cNvSpPr>
            <a:spLocks noGrp="1"/>
          </p:cNvSpPr>
          <p:nvPr>
            <p:ph type="body" sz="quarter" idx="10"/>
          </p:nvPr>
        </p:nvSpPr>
        <p:spPr>
          <a:xfrm>
            <a:off x="467544" y="1412776"/>
            <a:ext cx="8135937" cy="5112568"/>
          </a:xfrm>
        </p:spPr>
        <p:txBody>
          <a:bodyPr>
            <a:normAutofit/>
          </a:bodyPr>
          <a:lstStyle/>
          <a:p>
            <a:r>
              <a:rPr lang="en-GB">
                <a:ea typeface="Arial Unicode MS" pitchFamily="34" charset="-128"/>
                <a:cs typeface="Arial Unicode MS" pitchFamily="34" charset="-128"/>
              </a:rPr>
              <a:t>Nominee director – a commercial rather than a legal term</a:t>
            </a:r>
          </a:p>
          <a:p>
            <a:r>
              <a:rPr lang="en-GB">
                <a:ea typeface="Arial Unicode MS" pitchFamily="34" charset="-128"/>
                <a:cs typeface="Arial Unicode MS" pitchFamily="34" charset="-128"/>
              </a:rPr>
              <a:t>Difficult and exposed position</a:t>
            </a:r>
          </a:p>
          <a:p>
            <a:r>
              <a:rPr lang="en-GB">
                <a:ea typeface="Arial Unicode MS" pitchFamily="34" charset="-128"/>
                <a:cs typeface="Arial Unicode MS" pitchFamily="34" charset="-128"/>
              </a:rPr>
              <a:t>Duties to appointor?</a:t>
            </a:r>
          </a:p>
          <a:p>
            <a:pPr lvl="1"/>
            <a:r>
              <a:rPr lang="en-GB" sz="2800">
                <a:ea typeface="Arial Unicode MS" pitchFamily="34" charset="-128"/>
                <a:cs typeface="Arial Unicode MS" pitchFamily="34" charset="-128"/>
              </a:rPr>
              <a:t>Not necessarily: </a:t>
            </a:r>
            <a:r>
              <a:rPr lang="en-GB" sz="2800" i="1">
                <a:ea typeface="Arial Unicode MS" pitchFamily="34" charset="-128"/>
                <a:cs typeface="Arial Unicode MS" pitchFamily="34" charset="-128"/>
              </a:rPr>
              <a:t>Re Neath Rugby Ltd; Hawkes v Cuddy</a:t>
            </a:r>
            <a:r>
              <a:rPr lang="en-GB" sz="2800">
                <a:ea typeface="Arial Unicode MS" pitchFamily="34" charset="-128"/>
                <a:cs typeface="Arial Unicode MS" pitchFamily="34" charset="-128"/>
              </a:rPr>
              <a:t> [2009] EWCA Civ 291</a:t>
            </a:r>
          </a:p>
          <a:p>
            <a:r>
              <a:rPr lang="en-GB">
                <a:ea typeface="Arial Unicode MS" pitchFamily="34" charset="-128"/>
                <a:cs typeface="Arial Unicode MS" pitchFamily="34" charset="-128"/>
              </a:rPr>
              <a:t>Content of duties to the company?</a:t>
            </a: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p:txBody>
      </p:sp>
    </p:spTree>
    <p:extLst>
      <p:ext uri="{BB962C8B-B14F-4D97-AF65-F5344CB8AC3E}">
        <p14:creationId xmlns:p14="http://schemas.microsoft.com/office/powerpoint/2010/main" val="1463421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normAutofit/>
          </a:bodyPr>
          <a:lstStyle/>
          <a:p>
            <a:r>
              <a:rPr lang="en-GB" sz="3000"/>
              <a:t>Agreed attenuation of directors’ duties?</a:t>
            </a:r>
          </a:p>
        </p:txBody>
      </p:sp>
      <p:sp>
        <p:nvSpPr>
          <p:cNvPr id="3" name="Text Placeholder 2"/>
          <p:cNvSpPr>
            <a:spLocks noGrp="1"/>
          </p:cNvSpPr>
          <p:nvPr>
            <p:ph type="body" sz="quarter" idx="10"/>
          </p:nvPr>
        </p:nvSpPr>
        <p:spPr>
          <a:xfrm>
            <a:off x="467544" y="1412776"/>
            <a:ext cx="8135937" cy="5112568"/>
          </a:xfrm>
        </p:spPr>
        <p:txBody>
          <a:bodyPr>
            <a:normAutofit/>
          </a:bodyPr>
          <a:lstStyle/>
          <a:p>
            <a:r>
              <a:rPr lang="en-GB" sz="2400">
                <a:ea typeface="Arial Unicode MS" pitchFamily="34" charset="-128"/>
                <a:cs typeface="Arial Unicode MS" pitchFamily="34" charset="-128"/>
              </a:rPr>
              <a:t>Traditional view: undiluted duties </a:t>
            </a:r>
          </a:p>
          <a:p>
            <a:pPr lvl="1"/>
            <a:r>
              <a:rPr lang="en-GB" sz="2000">
                <a:ea typeface="Arial Unicode MS" pitchFamily="34" charset="-128"/>
                <a:cs typeface="Arial Unicode MS" pitchFamily="34" charset="-128"/>
              </a:rPr>
              <a:t>See eg </a:t>
            </a:r>
            <a:r>
              <a:rPr lang="en-GB" sz="2000" i="1">
                <a:ea typeface="Arial Unicode MS" pitchFamily="34" charset="-128"/>
                <a:cs typeface="Arial Unicode MS" pitchFamily="34" charset="-128"/>
              </a:rPr>
              <a:t>Kuwait Asia Bank v National Mutual Life</a:t>
            </a:r>
            <a:r>
              <a:rPr lang="en-GB" sz="2000">
                <a:ea typeface="Arial Unicode MS" pitchFamily="34" charset="-128"/>
                <a:cs typeface="Arial Unicode MS" pitchFamily="34" charset="-128"/>
              </a:rPr>
              <a:t> [1991] 1 AC 187</a:t>
            </a:r>
            <a:endParaRPr lang="en-GB" sz="2400">
              <a:ea typeface="Arial Unicode MS" pitchFamily="34" charset="-128"/>
              <a:cs typeface="Arial Unicode MS" pitchFamily="34" charset="-128"/>
            </a:endParaRPr>
          </a:p>
          <a:p>
            <a:r>
              <a:rPr lang="en-GB" sz="2400">
                <a:ea typeface="Arial Unicode MS" pitchFamily="34" charset="-128"/>
                <a:cs typeface="Arial Unicode MS" pitchFamily="34" charset="-128"/>
              </a:rPr>
              <a:t>Or contractual attenuation?</a:t>
            </a:r>
          </a:p>
          <a:p>
            <a:pPr lvl="1"/>
            <a:r>
              <a:rPr lang="en-GB" sz="2000">
                <a:ea typeface="Arial Unicode MS" pitchFamily="34" charset="-128"/>
                <a:cs typeface="Arial Unicode MS" pitchFamily="34" charset="-128"/>
              </a:rPr>
              <a:t>New Zealand and Australian authorities - eg </a:t>
            </a:r>
            <a:r>
              <a:rPr lang="en-GB" sz="2000" i="1">
                <a:ea typeface="Arial Unicode MS" pitchFamily="34" charset="-128"/>
                <a:cs typeface="Arial Unicode MS" pitchFamily="34" charset="-128"/>
              </a:rPr>
              <a:t>Levin v Clark </a:t>
            </a:r>
            <a:r>
              <a:rPr lang="en-GB" sz="2000">
                <a:ea typeface="Arial Unicode MS" pitchFamily="34" charset="-128"/>
                <a:cs typeface="Arial Unicode MS" pitchFamily="34" charset="-128"/>
              </a:rPr>
              <a:t>[1962] NSWR 686</a:t>
            </a:r>
            <a:endParaRPr lang="en-GB" sz="2000" i="1">
              <a:ea typeface="Arial Unicode MS" pitchFamily="34" charset="-128"/>
              <a:cs typeface="Arial Unicode MS" pitchFamily="34" charset="-128"/>
            </a:endParaRPr>
          </a:p>
          <a:p>
            <a:pPr lvl="1"/>
            <a:r>
              <a:rPr lang="en-GB" sz="2000">
                <a:ea typeface="Arial Unicode MS" pitchFamily="34" charset="-128"/>
                <a:cs typeface="Arial Unicode MS" pitchFamily="34" charset="-128"/>
              </a:rPr>
              <a:t>Diluted or reduced duties: so can take into account or follow appointer’s instructions</a:t>
            </a:r>
          </a:p>
          <a:p>
            <a:r>
              <a:rPr lang="en-GB" sz="2400">
                <a:ea typeface="Arial Unicode MS" pitchFamily="34" charset="-128"/>
                <a:cs typeface="Arial Unicode MS" pitchFamily="34" charset="-128"/>
              </a:rPr>
              <a:t>UK judicial thinking has been moving too</a:t>
            </a:r>
          </a:p>
          <a:p>
            <a:pPr marL="0" indent="0">
              <a:buNone/>
            </a:pPr>
            <a:endParaRPr lang="en-GB" sz="2400">
              <a:ea typeface="Arial Unicode MS" pitchFamily="34" charset="-128"/>
              <a:cs typeface="Arial Unicode MS" pitchFamily="34" charset="-128"/>
            </a:endParaRPr>
          </a:p>
          <a:p>
            <a:endParaRPr lang="en-GB" sz="2000">
              <a:ea typeface="Arial Unicode MS" pitchFamily="34" charset="-128"/>
              <a:cs typeface="Arial Unicode MS" pitchFamily="34" charset="-128"/>
            </a:endParaRPr>
          </a:p>
          <a:p>
            <a:pPr lvl="1"/>
            <a:endParaRPr lang="en-GB" sz="1600">
              <a:ea typeface="Arial Unicode MS" pitchFamily="34" charset="-128"/>
              <a:cs typeface="Arial Unicode MS" pitchFamily="34" charset="-128"/>
            </a:endParaRPr>
          </a:p>
          <a:p>
            <a:pPr marL="914400" lvl="2" indent="0">
              <a:buNone/>
            </a:pPr>
            <a:endParaRPr lang="en-GB" sz="16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p:txBody>
      </p:sp>
    </p:spTree>
    <p:extLst>
      <p:ext uri="{BB962C8B-B14F-4D97-AF65-F5344CB8AC3E}">
        <p14:creationId xmlns:p14="http://schemas.microsoft.com/office/powerpoint/2010/main" val="3543354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normAutofit/>
          </a:bodyPr>
          <a:lstStyle/>
          <a:p>
            <a:r>
              <a:rPr lang="en-GB" sz="3000"/>
              <a:t>Attenuation of directors’ duties - caselaw</a:t>
            </a:r>
          </a:p>
        </p:txBody>
      </p:sp>
      <p:sp>
        <p:nvSpPr>
          <p:cNvPr id="3" name="Text Placeholder 2"/>
          <p:cNvSpPr>
            <a:spLocks noGrp="1"/>
          </p:cNvSpPr>
          <p:nvPr>
            <p:ph type="body" sz="quarter" idx="10"/>
          </p:nvPr>
        </p:nvSpPr>
        <p:spPr>
          <a:xfrm>
            <a:off x="467544" y="1412776"/>
            <a:ext cx="8135937" cy="5112568"/>
          </a:xfrm>
        </p:spPr>
        <p:txBody>
          <a:bodyPr>
            <a:normAutofit fontScale="92500" lnSpcReduction="20000"/>
          </a:bodyPr>
          <a:lstStyle/>
          <a:p>
            <a:r>
              <a:rPr lang="en-GB" sz="2400" i="1">
                <a:ea typeface="Arial Unicode MS" pitchFamily="34" charset="-128"/>
                <a:cs typeface="Arial Unicode MS" pitchFamily="34" charset="-128"/>
              </a:rPr>
              <a:t>Re Neath Rugby Ltd; Hawkes v Cuddy</a:t>
            </a:r>
            <a:r>
              <a:rPr lang="en-GB" sz="2400">
                <a:ea typeface="Arial Unicode MS" pitchFamily="34" charset="-128"/>
                <a:cs typeface="Arial Unicode MS" pitchFamily="34" charset="-128"/>
              </a:rPr>
              <a:t> [2009] EWCA Civ 291: CA expressly acknowledged possibility of attenuation of duty. </a:t>
            </a:r>
          </a:p>
          <a:p>
            <a:r>
              <a:rPr lang="en-GB" sz="2400" i="1">
                <a:ea typeface="Arial Unicode MS" pitchFamily="34" charset="-128"/>
                <a:cs typeface="Arial Unicode MS" pitchFamily="34" charset="-128"/>
              </a:rPr>
              <a:t>Re Southern Counties Fresh Foods Ltd </a:t>
            </a:r>
            <a:r>
              <a:rPr lang="en-GB" sz="2400">
                <a:ea typeface="Arial Unicode MS" pitchFamily="34" charset="-128"/>
                <a:cs typeface="Arial Unicode MS" pitchFamily="34" charset="-128"/>
              </a:rPr>
              <a:t>[2008] EWHC 2810 (Ch): </a:t>
            </a:r>
          </a:p>
          <a:p>
            <a:pPr lvl="2"/>
            <a:r>
              <a:rPr lang="en-GB" sz="2400">
                <a:ea typeface="Arial Unicode MS" pitchFamily="34" charset="-128"/>
                <a:cs typeface="Arial Unicode MS" pitchFamily="34" charset="-128"/>
              </a:rPr>
              <a:t>Nominee owes same duties as any other director, and to company alone</a:t>
            </a:r>
          </a:p>
          <a:p>
            <a:pPr lvl="2"/>
            <a:r>
              <a:rPr lang="en-GB" sz="2400">
                <a:ea typeface="Arial Unicode MS" pitchFamily="34" charset="-128"/>
                <a:cs typeface="Arial Unicode MS" pitchFamily="34" charset="-128"/>
              </a:rPr>
              <a:t>Duties capable of being “qualified”</a:t>
            </a:r>
          </a:p>
          <a:p>
            <a:pPr lvl="2"/>
            <a:r>
              <a:rPr lang="en-GB" sz="2400">
                <a:ea typeface="Arial Unicode MS" pitchFamily="34" charset="-128"/>
                <a:cs typeface="Arial Unicode MS" pitchFamily="34" charset="-128"/>
              </a:rPr>
              <a:t>“Except perhaps for certain core duties”</a:t>
            </a:r>
          </a:p>
          <a:p>
            <a:pPr lvl="2"/>
            <a:r>
              <a:rPr lang="en-GB" sz="2400">
                <a:ea typeface="Arial Unicode MS" pitchFamily="34" charset="-128"/>
                <a:cs typeface="Arial Unicode MS" pitchFamily="34" charset="-128"/>
              </a:rPr>
              <a:t> Doubtful whether can release from duty to act in company’s best interests</a:t>
            </a:r>
          </a:p>
          <a:p>
            <a:pPr lvl="2"/>
            <a:r>
              <a:rPr lang="en-GB" sz="2400">
                <a:ea typeface="Arial Unicode MS" pitchFamily="34" charset="-128"/>
                <a:cs typeface="Arial Unicode MS" pitchFamily="34" charset="-128"/>
              </a:rPr>
              <a:t>Unanimous shareholder agreement may be necessary</a:t>
            </a:r>
          </a:p>
          <a:p>
            <a:pPr marL="0" indent="0">
              <a:buNone/>
            </a:pPr>
            <a:endParaRPr lang="en-GB" sz="2400">
              <a:ea typeface="Arial Unicode MS" pitchFamily="34" charset="-128"/>
              <a:cs typeface="Arial Unicode MS" pitchFamily="34" charset="-128"/>
            </a:endParaRPr>
          </a:p>
          <a:p>
            <a:endParaRPr lang="en-GB" sz="2000">
              <a:ea typeface="Arial Unicode MS" pitchFamily="34" charset="-128"/>
              <a:cs typeface="Arial Unicode MS" pitchFamily="34" charset="-128"/>
            </a:endParaRPr>
          </a:p>
          <a:p>
            <a:pPr lvl="1"/>
            <a:endParaRPr lang="en-GB" sz="1600">
              <a:ea typeface="Arial Unicode MS" pitchFamily="34" charset="-128"/>
              <a:cs typeface="Arial Unicode MS" pitchFamily="34" charset="-128"/>
            </a:endParaRPr>
          </a:p>
          <a:p>
            <a:pPr marL="914400" lvl="2" indent="0">
              <a:buNone/>
            </a:pPr>
            <a:endParaRPr lang="en-GB" sz="16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p:txBody>
      </p:sp>
    </p:spTree>
    <p:extLst>
      <p:ext uri="{BB962C8B-B14F-4D97-AF65-F5344CB8AC3E}">
        <p14:creationId xmlns:p14="http://schemas.microsoft.com/office/powerpoint/2010/main" val="2897065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normAutofit/>
          </a:bodyPr>
          <a:lstStyle/>
          <a:p>
            <a:r>
              <a:rPr lang="en-GB" sz="3000"/>
              <a:t>Attenuation of directors’ duties - statute</a:t>
            </a:r>
          </a:p>
        </p:txBody>
      </p:sp>
      <p:sp>
        <p:nvSpPr>
          <p:cNvPr id="3" name="Text Placeholder 2"/>
          <p:cNvSpPr>
            <a:spLocks noGrp="1"/>
          </p:cNvSpPr>
          <p:nvPr>
            <p:ph type="body" sz="quarter" idx="10"/>
          </p:nvPr>
        </p:nvSpPr>
        <p:spPr>
          <a:xfrm>
            <a:off x="468511" y="1412776"/>
            <a:ext cx="8135937" cy="5112568"/>
          </a:xfrm>
        </p:spPr>
        <p:txBody>
          <a:bodyPr>
            <a:normAutofit/>
          </a:bodyPr>
          <a:lstStyle/>
          <a:p>
            <a:r>
              <a:rPr lang="en-GB" sz="2400">
                <a:ea typeface="Arial Unicode MS" pitchFamily="34" charset="-128"/>
                <a:cs typeface="Arial Unicode MS" pitchFamily="34" charset="-128"/>
              </a:rPr>
              <a:t>Statutory construction</a:t>
            </a:r>
          </a:p>
          <a:p>
            <a:r>
              <a:rPr lang="en-GB" sz="2400">
                <a:ea typeface="Arial Unicode MS" pitchFamily="34" charset="-128"/>
                <a:cs typeface="Arial Unicode MS" pitchFamily="34" charset="-128"/>
              </a:rPr>
              <a:t>S172 CA 2006</a:t>
            </a:r>
          </a:p>
          <a:p>
            <a:r>
              <a:rPr lang="en-GB" sz="2400">
                <a:ea typeface="Arial Unicode MS" pitchFamily="34" charset="-128"/>
                <a:cs typeface="Arial Unicode MS" pitchFamily="34" charset="-128"/>
              </a:rPr>
              <a:t>S173 </a:t>
            </a:r>
          </a:p>
          <a:p>
            <a:r>
              <a:rPr lang="en-GB" sz="2400">
                <a:ea typeface="Arial Unicode MS" pitchFamily="34" charset="-128"/>
                <a:cs typeface="Arial Unicode MS" pitchFamily="34" charset="-128"/>
              </a:rPr>
              <a:t>S180(4)(a)</a:t>
            </a:r>
          </a:p>
          <a:p>
            <a:r>
              <a:rPr lang="en-GB" sz="2400">
                <a:ea typeface="Arial Unicode MS" pitchFamily="34" charset="-128"/>
                <a:cs typeface="Arial Unicode MS" pitchFamily="34" charset="-128"/>
              </a:rPr>
              <a:t>General duties are “subject to any rule of law enabling the company to give authority specifically or generally, for anything done … by the directors … that would otherwise be a breach of duty” </a:t>
            </a:r>
          </a:p>
          <a:p>
            <a:endParaRPr lang="en-GB" sz="2000">
              <a:ea typeface="Arial Unicode MS" pitchFamily="34" charset="-128"/>
              <a:cs typeface="Arial Unicode MS" pitchFamily="34" charset="-128"/>
            </a:endParaRPr>
          </a:p>
          <a:p>
            <a:pPr lvl="1"/>
            <a:endParaRPr lang="en-GB" sz="1600">
              <a:ea typeface="Arial Unicode MS" pitchFamily="34" charset="-128"/>
              <a:cs typeface="Arial Unicode MS" pitchFamily="34" charset="-128"/>
            </a:endParaRPr>
          </a:p>
          <a:p>
            <a:pPr marL="914400" lvl="2" indent="0">
              <a:buNone/>
            </a:pPr>
            <a:endParaRPr lang="en-GB" sz="16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p:txBody>
      </p:sp>
    </p:spTree>
    <p:extLst>
      <p:ext uri="{BB962C8B-B14F-4D97-AF65-F5344CB8AC3E}">
        <p14:creationId xmlns:p14="http://schemas.microsoft.com/office/powerpoint/2010/main" val="3642167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normAutofit/>
          </a:bodyPr>
          <a:lstStyle/>
          <a:p>
            <a:r>
              <a:rPr lang="en-GB" sz="3000"/>
              <a:t>Attenuation of directors’ duties - conclusions</a:t>
            </a:r>
          </a:p>
        </p:txBody>
      </p:sp>
      <p:sp>
        <p:nvSpPr>
          <p:cNvPr id="3" name="Text Placeholder 2"/>
          <p:cNvSpPr>
            <a:spLocks noGrp="1"/>
          </p:cNvSpPr>
          <p:nvPr>
            <p:ph type="body" sz="quarter" idx="10"/>
          </p:nvPr>
        </p:nvSpPr>
        <p:spPr>
          <a:xfrm>
            <a:off x="467544" y="1412776"/>
            <a:ext cx="8135937" cy="5112568"/>
          </a:xfrm>
        </p:spPr>
        <p:txBody>
          <a:bodyPr>
            <a:normAutofit/>
          </a:bodyPr>
          <a:lstStyle/>
          <a:p>
            <a:r>
              <a:rPr lang="en-GB">
                <a:ea typeface="Arial Unicode MS" pitchFamily="34" charset="-128"/>
                <a:cs typeface="Arial Unicode MS" pitchFamily="34" charset="-128"/>
              </a:rPr>
              <a:t>If the s172 duty cannot be excluded</a:t>
            </a:r>
          </a:p>
          <a:p>
            <a:r>
              <a:rPr lang="en-GB">
                <a:ea typeface="Arial Unicode MS" pitchFamily="34" charset="-128"/>
                <a:cs typeface="Arial Unicode MS" pitchFamily="34" charset="-128"/>
              </a:rPr>
              <a:t>Work-arounds?</a:t>
            </a:r>
          </a:p>
          <a:p>
            <a:r>
              <a:rPr lang="en-GB">
                <a:ea typeface="Arial Unicode MS" pitchFamily="34" charset="-128"/>
                <a:cs typeface="Arial Unicode MS" pitchFamily="34" charset="-128"/>
              </a:rPr>
              <a:t>Reserved matters</a:t>
            </a:r>
          </a:p>
          <a:p>
            <a:r>
              <a:rPr lang="en-GB">
                <a:ea typeface="Arial Unicode MS" pitchFamily="34" charset="-128"/>
                <a:cs typeface="Arial Unicode MS" pitchFamily="34" charset="-128"/>
              </a:rPr>
              <a:t>Agreements not to sue</a:t>
            </a:r>
          </a:p>
          <a:p>
            <a:endParaRPr lang="en-GB" sz="2000">
              <a:ea typeface="Arial Unicode MS" pitchFamily="34" charset="-128"/>
              <a:cs typeface="Arial Unicode MS" pitchFamily="34" charset="-128"/>
            </a:endParaRPr>
          </a:p>
          <a:p>
            <a:pPr lvl="1"/>
            <a:endParaRPr lang="en-GB" sz="1600">
              <a:ea typeface="Arial Unicode MS" pitchFamily="34" charset="-128"/>
              <a:cs typeface="Arial Unicode MS" pitchFamily="34" charset="-128"/>
            </a:endParaRPr>
          </a:p>
          <a:p>
            <a:pPr marL="914400" lvl="2" indent="0">
              <a:buNone/>
            </a:pPr>
            <a:endParaRPr lang="en-GB" sz="16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p:txBody>
      </p:sp>
    </p:spTree>
    <p:extLst>
      <p:ext uri="{BB962C8B-B14F-4D97-AF65-F5344CB8AC3E}">
        <p14:creationId xmlns:p14="http://schemas.microsoft.com/office/powerpoint/2010/main" val="1519912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normAutofit/>
          </a:bodyPr>
          <a:lstStyle/>
          <a:p>
            <a:r>
              <a:rPr lang="en-GB" sz="3200"/>
              <a:t>Remedies - contractual JVs</a:t>
            </a:r>
          </a:p>
        </p:txBody>
      </p:sp>
      <p:sp>
        <p:nvSpPr>
          <p:cNvPr id="3" name="Text Placeholder 2"/>
          <p:cNvSpPr>
            <a:spLocks noGrp="1"/>
          </p:cNvSpPr>
          <p:nvPr>
            <p:ph type="body" sz="quarter" idx="10"/>
          </p:nvPr>
        </p:nvSpPr>
        <p:spPr>
          <a:xfrm>
            <a:off x="467544" y="1412776"/>
            <a:ext cx="8135937" cy="5112568"/>
          </a:xfrm>
        </p:spPr>
        <p:txBody>
          <a:bodyPr>
            <a:normAutofit/>
          </a:bodyPr>
          <a:lstStyle/>
          <a:p>
            <a:r>
              <a:rPr lang="en-GB" sz="2400">
                <a:ea typeface="Arial Unicode MS" pitchFamily="34" charset="-128"/>
                <a:cs typeface="Arial Unicode MS" pitchFamily="34" charset="-128"/>
              </a:rPr>
              <a:t>Remedies generally – depend on vehicle chosen</a:t>
            </a:r>
          </a:p>
          <a:p>
            <a:r>
              <a:rPr lang="en-GB" sz="2400">
                <a:ea typeface="Arial Unicode MS" pitchFamily="34" charset="-128"/>
                <a:cs typeface="Arial Unicode MS" pitchFamily="34" charset="-128"/>
              </a:rPr>
              <a:t>Contractual JVs - no corporate remedies</a:t>
            </a:r>
          </a:p>
          <a:p>
            <a:r>
              <a:rPr lang="en-GB" sz="2400">
                <a:ea typeface="Arial Unicode MS" pitchFamily="34" charset="-128"/>
                <a:cs typeface="Arial Unicode MS" pitchFamily="34" charset="-128"/>
              </a:rPr>
              <a:t>Enforce the contract</a:t>
            </a:r>
          </a:p>
          <a:p>
            <a:r>
              <a:rPr lang="en-GB" sz="2400">
                <a:ea typeface="Arial Unicode MS" pitchFamily="34" charset="-128"/>
                <a:cs typeface="Arial Unicode MS" pitchFamily="34" charset="-128"/>
              </a:rPr>
              <a:t>Exit clauses and penalties</a:t>
            </a:r>
          </a:p>
          <a:p>
            <a:pPr lvl="1"/>
            <a:r>
              <a:rPr lang="en-GB" i="1"/>
              <a:t>Makdessi v Cavendish Square Holdings BV </a:t>
            </a:r>
            <a:r>
              <a:rPr lang="en-GB"/>
              <a:t>[2015] UKSC 67</a:t>
            </a:r>
          </a:p>
          <a:p>
            <a:pPr lvl="1"/>
            <a:r>
              <a:rPr lang="en-GB"/>
              <a:t>More commercial approach (?)</a:t>
            </a:r>
          </a:p>
          <a:p>
            <a:pPr lvl="1"/>
            <a:r>
              <a:rPr lang="en-GB">
                <a:ea typeface="Arial Unicode MS" pitchFamily="34" charset="-128"/>
                <a:cs typeface="Arial Unicode MS" pitchFamily="34" charset="-128"/>
              </a:rPr>
              <a:t>But still some risk, depending on terms</a:t>
            </a:r>
          </a:p>
          <a:p>
            <a:endParaRPr lang="en-GB" sz="1600">
              <a:ea typeface="Arial Unicode MS" pitchFamily="34" charset="-128"/>
              <a:cs typeface="Arial Unicode MS" pitchFamily="34" charset="-128"/>
            </a:endParaRPr>
          </a:p>
          <a:p>
            <a:pPr marL="914400" lvl="2" indent="0">
              <a:buNone/>
            </a:pPr>
            <a:endParaRPr lang="en-GB" sz="16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p:txBody>
      </p:sp>
    </p:spTree>
    <p:extLst>
      <p:ext uri="{BB962C8B-B14F-4D97-AF65-F5344CB8AC3E}">
        <p14:creationId xmlns:p14="http://schemas.microsoft.com/office/powerpoint/2010/main" val="1083715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normAutofit/>
          </a:bodyPr>
          <a:lstStyle/>
          <a:p>
            <a:r>
              <a:rPr lang="en-GB" sz="3200"/>
              <a:t>Remedies - Joint Venture Companies 1</a:t>
            </a:r>
          </a:p>
        </p:txBody>
      </p:sp>
      <p:sp>
        <p:nvSpPr>
          <p:cNvPr id="3" name="Text Placeholder 2"/>
          <p:cNvSpPr>
            <a:spLocks noGrp="1"/>
          </p:cNvSpPr>
          <p:nvPr>
            <p:ph type="body" sz="quarter" idx="10"/>
          </p:nvPr>
        </p:nvSpPr>
        <p:spPr>
          <a:xfrm>
            <a:off x="467544" y="1412776"/>
            <a:ext cx="8135937" cy="5112568"/>
          </a:xfrm>
        </p:spPr>
        <p:txBody>
          <a:bodyPr>
            <a:normAutofit/>
          </a:bodyPr>
          <a:lstStyle/>
          <a:p>
            <a:r>
              <a:rPr lang="en-GB" sz="2400">
                <a:ea typeface="Arial Unicode MS" pitchFamily="34" charset="-128"/>
                <a:cs typeface="Arial Unicode MS" pitchFamily="34" charset="-128"/>
              </a:rPr>
              <a:t>“Unfair prejudice” petition under s 994 CA 2006</a:t>
            </a:r>
          </a:p>
          <a:p>
            <a:pPr lvl="1"/>
            <a:r>
              <a:rPr lang="en-GB" sz="2000">
                <a:ea typeface="Arial Unicode MS" pitchFamily="34" charset="-128"/>
                <a:cs typeface="Arial Unicode MS" pitchFamily="34" charset="-128"/>
              </a:rPr>
              <a:t>eg </a:t>
            </a:r>
            <a:r>
              <a:rPr lang="en-US" sz="2000" i="1"/>
              <a:t>Meyer v Scottish Co-operative Wholesale Society Ltd </a:t>
            </a:r>
            <a:r>
              <a:rPr lang="en-US" sz="2000"/>
              <a:t>[1959] A.C. 324 (HL)</a:t>
            </a:r>
            <a:endParaRPr lang="en-GB" sz="2000">
              <a:ea typeface="Arial Unicode MS" pitchFamily="34" charset="-128"/>
              <a:cs typeface="Arial Unicode MS" pitchFamily="34" charset="-128"/>
            </a:endParaRPr>
          </a:p>
          <a:p>
            <a:pPr lvl="1"/>
            <a:r>
              <a:rPr lang="en-GB" sz="2000">
                <a:ea typeface="Arial Unicode MS" pitchFamily="34" charset="-128"/>
                <a:cs typeface="Arial Unicode MS" pitchFamily="34" charset="-128"/>
              </a:rPr>
              <a:t>Wide power to grant relief under s 996</a:t>
            </a:r>
          </a:p>
          <a:p>
            <a:pPr lvl="1"/>
            <a:r>
              <a:rPr lang="en-GB" sz="2000">
                <a:ea typeface="Arial Unicode MS" pitchFamily="34" charset="-128"/>
                <a:cs typeface="Arial Unicode MS" pitchFamily="34" charset="-128"/>
              </a:rPr>
              <a:t>Normal remedy: compulsory share purchase order</a:t>
            </a:r>
          </a:p>
          <a:p>
            <a:r>
              <a:rPr lang="en-GB" sz="2400">
                <a:ea typeface="Arial Unicode MS" pitchFamily="34" charset="-128"/>
                <a:cs typeface="Arial Unicode MS" pitchFamily="34" charset="-128"/>
              </a:rPr>
              <a:t>Derivative Claims (s 260 CA 2006)</a:t>
            </a:r>
          </a:p>
          <a:p>
            <a:pPr lvl="1"/>
            <a:r>
              <a:rPr lang="en-GB" sz="2000">
                <a:ea typeface="Arial Unicode MS" pitchFamily="34" charset="-128"/>
                <a:cs typeface="Arial Unicode MS" pitchFamily="34" charset="-128"/>
              </a:rPr>
              <a:t>Single derivative claim – CA 2006</a:t>
            </a:r>
          </a:p>
          <a:p>
            <a:pPr lvl="1"/>
            <a:r>
              <a:rPr lang="en-GB" sz="2000">
                <a:ea typeface="Arial Unicode MS" pitchFamily="34" charset="-128"/>
                <a:cs typeface="Arial Unicode MS" pitchFamily="34" charset="-128"/>
              </a:rPr>
              <a:t>Multiple derivative claim – common law</a:t>
            </a:r>
          </a:p>
          <a:p>
            <a:r>
              <a:rPr lang="en-GB" sz="2400">
                <a:ea typeface="Arial Unicode MS" pitchFamily="34" charset="-128"/>
                <a:cs typeface="Arial Unicode MS" pitchFamily="34" charset="-128"/>
              </a:rPr>
              <a:t>Just and equitable winding up</a:t>
            </a:r>
          </a:p>
          <a:p>
            <a:pPr lvl="1"/>
            <a:endParaRPr lang="en-GB" sz="1600">
              <a:ea typeface="Arial Unicode MS" pitchFamily="34" charset="-128"/>
              <a:cs typeface="Arial Unicode MS" pitchFamily="34" charset="-128"/>
            </a:endParaRPr>
          </a:p>
          <a:p>
            <a:pPr marL="914400" lvl="2" indent="0">
              <a:buNone/>
            </a:pPr>
            <a:endParaRPr lang="en-GB" sz="16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p:txBody>
      </p:sp>
    </p:spTree>
    <p:extLst>
      <p:ext uri="{BB962C8B-B14F-4D97-AF65-F5344CB8AC3E}">
        <p14:creationId xmlns:p14="http://schemas.microsoft.com/office/powerpoint/2010/main" val="3976787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116632"/>
            <a:ext cx="8229600" cy="1143000"/>
          </a:xfrm>
        </p:spPr>
        <p:txBody>
          <a:bodyPr>
            <a:normAutofit/>
          </a:bodyPr>
          <a:lstStyle/>
          <a:p>
            <a:r>
              <a:rPr lang="en-GB" sz="3200"/>
              <a:t>Remedies - Joint Venture Companies 2</a:t>
            </a:r>
          </a:p>
        </p:txBody>
      </p:sp>
      <p:sp>
        <p:nvSpPr>
          <p:cNvPr id="6" name="Text Placeholder 5"/>
          <p:cNvSpPr>
            <a:spLocks noGrp="1"/>
          </p:cNvSpPr>
          <p:nvPr>
            <p:ph type="body" sz="quarter" idx="10"/>
          </p:nvPr>
        </p:nvSpPr>
        <p:spPr>
          <a:xfrm>
            <a:off x="468313" y="1412776"/>
            <a:ext cx="8135937" cy="4752950"/>
          </a:xfrm>
        </p:spPr>
        <p:txBody>
          <a:bodyPr>
            <a:normAutofit lnSpcReduction="10000"/>
          </a:bodyPr>
          <a:lstStyle/>
          <a:p>
            <a:r>
              <a:rPr lang="en-GB" sz="2400">
                <a:ea typeface="Arial Unicode MS" pitchFamily="34" charset="-128"/>
                <a:cs typeface="Arial Unicode MS" pitchFamily="34" charset="-128"/>
              </a:rPr>
              <a:t>Shareholders - personal actions to enforce personal constitutional rights, or JVA</a:t>
            </a:r>
          </a:p>
          <a:p>
            <a:r>
              <a:rPr lang="en-US" sz="2400">
                <a:ea typeface="Arial Unicode MS" pitchFamily="34" charset="-128"/>
                <a:cs typeface="Arial Unicode MS" pitchFamily="34" charset="-128"/>
              </a:rPr>
              <a:t>Shareholders may wish to establish invalidity of action taken by board:</a:t>
            </a:r>
          </a:p>
          <a:p>
            <a:pPr lvl="1"/>
            <a:r>
              <a:rPr lang="en-US">
                <a:ea typeface="Arial Unicode MS" pitchFamily="34" charset="-128"/>
                <a:cs typeface="Arial Unicode MS" pitchFamily="34" charset="-128"/>
              </a:rPr>
              <a:t>Eg </a:t>
            </a:r>
            <a:r>
              <a:rPr lang="en-GB" i="1">
                <a:ea typeface="Arial Unicode MS" pitchFamily="34" charset="-128"/>
                <a:cs typeface="Arial Unicode MS" pitchFamily="34" charset="-128"/>
              </a:rPr>
              <a:t>Eclairs Group Ltd v JKX Oil &amp; Gas Plc</a:t>
            </a:r>
            <a:r>
              <a:rPr lang="en-GB">
                <a:ea typeface="Arial Unicode MS" pitchFamily="34" charset="-128"/>
                <a:cs typeface="Arial Unicode MS" pitchFamily="34" charset="-128"/>
              </a:rPr>
              <a:t> [2015] UKSC 71 (see also </a:t>
            </a:r>
            <a:r>
              <a:rPr lang="en-GB" i="1">
                <a:ea typeface="Arial Unicode MS" pitchFamily="34" charset="-128"/>
                <a:cs typeface="Arial Unicode MS" pitchFamily="34" charset="-128"/>
              </a:rPr>
              <a:t>Tipp Investments PCC v Chagala Group Ltd</a:t>
            </a:r>
            <a:r>
              <a:rPr lang="en-GB">
                <a:ea typeface="Arial Unicode MS" pitchFamily="34" charset="-128"/>
                <a:cs typeface="Arial Unicode MS" pitchFamily="34" charset="-128"/>
              </a:rPr>
              <a:t> BVIHC (Com) 2016/102)</a:t>
            </a:r>
          </a:p>
          <a:p>
            <a:r>
              <a:rPr lang="en-US" sz="2400">
                <a:ea typeface="Arial Unicode MS" pitchFamily="34" charset="-128"/>
                <a:cs typeface="Arial Unicode MS" pitchFamily="34" charset="-128"/>
              </a:rPr>
              <a:t>Injunctive relief to prevent company acting by its board in breach of duties</a:t>
            </a:r>
          </a:p>
          <a:p>
            <a:r>
              <a:rPr lang="en-GB" sz="2400"/>
              <a:t>Note: directors’ duties the basis for many claims </a:t>
            </a:r>
          </a:p>
          <a:p>
            <a:endParaRPr lang="en-GB" sz="2400"/>
          </a:p>
        </p:txBody>
      </p:sp>
    </p:spTree>
    <p:extLst>
      <p:ext uri="{BB962C8B-B14F-4D97-AF65-F5344CB8AC3E}">
        <p14:creationId xmlns:p14="http://schemas.microsoft.com/office/powerpoint/2010/main" val="13847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Remedies – international JVs 1</a:t>
            </a:r>
          </a:p>
        </p:txBody>
      </p:sp>
      <p:sp>
        <p:nvSpPr>
          <p:cNvPr id="4" name="Text Placeholder 3"/>
          <p:cNvSpPr>
            <a:spLocks noGrp="1"/>
          </p:cNvSpPr>
          <p:nvPr>
            <p:ph type="body" sz="quarter" idx="14"/>
          </p:nvPr>
        </p:nvSpPr>
        <p:spPr>
          <a:xfrm>
            <a:off x="467544" y="1412776"/>
            <a:ext cx="8064698" cy="4824536"/>
          </a:xfrm>
        </p:spPr>
        <p:txBody>
          <a:bodyPr>
            <a:normAutofit fontScale="92500" lnSpcReduction="10000"/>
          </a:bodyPr>
          <a:lstStyle/>
          <a:p>
            <a:pPr marL="342900" indent="-342900">
              <a:buFont typeface="Arial" panose="020B0604020202020204" pitchFamily="34" charset="0"/>
              <a:buChar char="•"/>
            </a:pPr>
            <a:r>
              <a:rPr lang="en-GB"/>
              <a:t>Choice of English jurisdiction – contractual claims </a:t>
            </a:r>
          </a:p>
          <a:p>
            <a:pPr marL="342900" indent="-342900">
              <a:buFont typeface="Arial" panose="020B0604020202020204" pitchFamily="34" charset="0"/>
              <a:buChar char="•"/>
            </a:pPr>
            <a:r>
              <a:rPr lang="en-GB"/>
              <a:t>For non-contractual claims?</a:t>
            </a:r>
          </a:p>
          <a:p>
            <a:pPr marL="1085850" lvl="1" indent="-342900">
              <a:buFont typeface="Arial" panose="020B0604020202020204" pitchFamily="34" charset="0"/>
              <a:buChar char="•"/>
            </a:pPr>
            <a:r>
              <a:rPr lang="en-GB"/>
              <a:t>Unfair prejudice claims probably not unless the JVCo is English</a:t>
            </a:r>
          </a:p>
          <a:p>
            <a:pPr marL="1085850" lvl="1" indent="-342900">
              <a:buFont typeface="Arial" panose="020B0604020202020204" pitchFamily="34" charset="0"/>
              <a:buChar char="•"/>
            </a:pPr>
            <a:r>
              <a:rPr lang="en-GB"/>
              <a:t>Derivative claims re foreign companies may be heard in England and Wales</a:t>
            </a:r>
          </a:p>
          <a:p>
            <a:pPr marL="1085850" lvl="1" indent="-342900">
              <a:buFont typeface="Arial" panose="020B0604020202020204" pitchFamily="34" charset="0"/>
              <a:buChar char="•"/>
            </a:pPr>
            <a:r>
              <a:rPr lang="en-GB"/>
              <a:t>But permission of the court in the place of incorporation might be required - </a:t>
            </a:r>
          </a:p>
          <a:p>
            <a:pPr marL="1485900" lvl="2" indent="-342900"/>
            <a:r>
              <a:rPr lang="en-GB" i="1"/>
              <a:t>Novatrust v Kea </a:t>
            </a:r>
            <a:r>
              <a:rPr lang="en-GB"/>
              <a:t>[2014] EWHC 4061 (Ch)</a:t>
            </a:r>
          </a:p>
          <a:p>
            <a:pPr marL="1485900" lvl="2" indent="-342900"/>
            <a:r>
              <a:rPr lang="en-GB" i="1"/>
              <a:t>Top Jet Enterprises Ltd v Sino Jet Holdings Ltd </a:t>
            </a:r>
            <a:r>
              <a:rPr lang="en-GB"/>
              <a:t>(Cayman Islands: Justice Segal, January 2018)</a:t>
            </a:r>
          </a:p>
        </p:txBody>
      </p:sp>
    </p:spTree>
    <p:extLst>
      <p:ext uri="{BB962C8B-B14F-4D97-AF65-F5344CB8AC3E}">
        <p14:creationId xmlns:p14="http://schemas.microsoft.com/office/powerpoint/2010/main" val="1107504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Remedies – international JVs 2</a:t>
            </a:r>
          </a:p>
        </p:txBody>
      </p:sp>
      <p:sp>
        <p:nvSpPr>
          <p:cNvPr id="4" name="Text Placeholder 3"/>
          <p:cNvSpPr>
            <a:spLocks noGrp="1"/>
          </p:cNvSpPr>
          <p:nvPr>
            <p:ph type="body" sz="quarter" idx="14"/>
          </p:nvPr>
        </p:nvSpPr>
        <p:spPr>
          <a:xfrm>
            <a:off x="467544" y="1412776"/>
            <a:ext cx="8064698" cy="4824536"/>
          </a:xfrm>
        </p:spPr>
        <p:txBody>
          <a:bodyPr>
            <a:normAutofit/>
          </a:bodyPr>
          <a:lstStyle/>
          <a:p>
            <a:pPr marL="342900" indent="-342900">
              <a:buFont typeface="Arial" panose="020B0604020202020204" pitchFamily="34" charset="0"/>
              <a:buChar char="•"/>
            </a:pPr>
            <a:r>
              <a:rPr lang="en-GB"/>
              <a:t>Dispute re foreign JVCo in English court</a:t>
            </a:r>
          </a:p>
          <a:p>
            <a:pPr marL="342900" indent="-342900">
              <a:buFont typeface="Arial" panose="020B0604020202020204" pitchFamily="34" charset="0"/>
              <a:buChar char="•"/>
            </a:pPr>
            <a:r>
              <a:rPr lang="en-GB"/>
              <a:t>Impact on remedies?</a:t>
            </a:r>
          </a:p>
          <a:p>
            <a:pPr marL="1085850" lvl="1" indent="-342900">
              <a:buFont typeface="Arial" panose="020B0604020202020204" pitchFamily="34" charset="0"/>
              <a:buChar char="•"/>
            </a:pPr>
            <a:r>
              <a:rPr lang="en-GB"/>
              <a:t>Many similarities throughout common law world</a:t>
            </a:r>
          </a:p>
          <a:p>
            <a:pPr marL="1085850" lvl="1" indent="-342900">
              <a:buFont typeface="Arial" panose="020B0604020202020204" pitchFamily="34" charset="0"/>
              <a:buChar char="•"/>
            </a:pPr>
            <a:r>
              <a:rPr lang="en-GB"/>
              <a:t>But may be differences, e.g. </a:t>
            </a:r>
          </a:p>
          <a:p>
            <a:pPr marL="1485900" lvl="2" indent="-342900"/>
            <a:r>
              <a:rPr lang="en-GB"/>
              <a:t>availability of multiple derivative claims (BVI) </a:t>
            </a:r>
          </a:p>
          <a:p>
            <a:pPr marL="1485900" lvl="2" indent="-342900"/>
            <a:r>
              <a:rPr lang="en-GB"/>
              <a:t>scope of derivative claims – not just breach of directors’ duties (Mauritius)</a:t>
            </a:r>
          </a:p>
        </p:txBody>
      </p:sp>
    </p:spTree>
    <p:extLst>
      <p:ext uri="{BB962C8B-B14F-4D97-AF65-F5344CB8AC3E}">
        <p14:creationId xmlns:p14="http://schemas.microsoft.com/office/powerpoint/2010/main" val="1605894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normAutofit/>
          </a:bodyPr>
          <a:lstStyle/>
          <a:p>
            <a:r>
              <a:rPr lang="en-GB" sz="3200"/>
              <a:t>What is a joint venture?</a:t>
            </a:r>
          </a:p>
        </p:txBody>
      </p:sp>
      <p:sp>
        <p:nvSpPr>
          <p:cNvPr id="3" name="Text Placeholder 2"/>
          <p:cNvSpPr>
            <a:spLocks noGrp="1"/>
          </p:cNvSpPr>
          <p:nvPr>
            <p:ph type="body" sz="quarter" idx="10"/>
          </p:nvPr>
        </p:nvSpPr>
        <p:spPr>
          <a:xfrm>
            <a:off x="468511" y="1412776"/>
            <a:ext cx="8135937" cy="4752950"/>
          </a:xfrm>
        </p:spPr>
        <p:txBody>
          <a:bodyPr>
            <a:normAutofit fontScale="92500" lnSpcReduction="10000"/>
          </a:bodyPr>
          <a:lstStyle/>
          <a:p>
            <a:r>
              <a:rPr lang="en-GB" sz="2400">
                <a:ea typeface="Arial Unicode MS" pitchFamily="34" charset="-128"/>
                <a:cs typeface="Arial Unicode MS" pitchFamily="34" charset="-128"/>
              </a:rPr>
              <a:t>Not a legal term of art</a:t>
            </a:r>
          </a:p>
          <a:p>
            <a:r>
              <a:rPr lang="en-GB" sz="2400">
                <a:ea typeface="Arial Unicode MS" pitchFamily="34" charset="-128"/>
                <a:cs typeface="Arial Unicode MS" pitchFamily="34" charset="-128"/>
              </a:rPr>
              <a:t>Huge variety – a massive topic</a:t>
            </a:r>
          </a:p>
          <a:p>
            <a:r>
              <a:rPr lang="en-GB" sz="2400">
                <a:ea typeface="Arial Unicode MS" pitchFamily="34" charset="-128"/>
                <a:cs typeface="Arial Unicode MS" pitchFamily="34" charset="-128"/>
              </a:rPr>
              <a:t>Working definition:</a:t>
            </a:r>
          </a:p>
          <a:p>
            <a:pPr lvl="1"/>
            <a:r>
              <a:rPr lang="en-GB">
                <a:ea typeface="Arial Unicode MS" pitchFamily="34" charset="-128"/>
                <a:cs typeface="Arial Unicode MS" pitchFamily="34" charset="-128"/>
              </a:rPr>
              <a:t>an association of persons</a:t>
            </a:r>
          </a:p>
          <a:p>
            <a:pPr lvl="1"/>
            <a:r>
              <a:rPr lang="en-GB">
                <a:ea typeface="Arial Unicode MS" pitchFamily="34" charset="-128"/>
                <a:cs typeface="Arial Unicode MS" pitchFamily="34" charset="-128"/>
              </a:rPr>
              <a:t>for the purposes of a particular undertaking</a:t>
            </a:r>
          </a:p>
          <a:p>
            <a:pPr lvl="1"/>
            <a:r>
              <a:rPr lang="en-GB">
                <a:ea typeface="Arial Unicode MS" pitchFamily="34" charset="-128"/>
                <a:cs typeface="Arial Unicode MS" pitchFamily="34" charset="-128"/>
              </a:rPr>
              <a:t>with a view to mutual benefit</a:t>
            </a:r>
          </a:p>
          <a:p>
            <a:pPr lvl="1"/>
            <a:r>
              <a:rPr lang="en-GB">
                <a:ea typeface="Arial Unicode MS" pitchFamily="34" charset="-128"/>
                <a:cs typeface="Arial Unicode MS" pitchFamily="34" charset="-128"/>
              </a:rPr>
              <a:t>with all the joint venturers contributing </a:t>
            </a:r>
          </a:p>
          <a:p>
            <a:pPr lvl="1"/>
            <a:r>
              <a:rPr lang="en-GB" i="1">
                <a:ea typeface="Arial Unicode MS" pitchFamily="34" charset="-128"/>
                <a:cs typeface="Arial Unicode MS" pitchFamily="34" charset="-128"/>
              </a:rPr>
              <a:t>United Dominions Corporation v Brian </a:t>
            </a:r>
            <a:r>
              <a:rPr lang="en-GB">
                <a:ea typeface="Arial Unicode MS" pitchFamily="34" charset="-128"/>
                <a:cs typeface="Arial Unicode MS" pitchFamily="34" charset="-128"/>
              </a:rPr>
              <a:t>(1985) 60 ALR 741</a:t>
            </a:r>
            <a:endParaRPr lang="en-GB" i="1">
              <a:ea typeface="Arial Unicode MS" pitchFamily="34" charset="-128"/>
              <a:cs typeface="Arial Unicode MS" pitchFamily="34" charset="-128"/>
            </a:endParaRPr>
          </a:p>
        </p:txBody>
      </p:sp>
    </p:spTree>
    <p:extLst>
      <p:ext uri="{BB962C8B-B14F-4D97-AF65-F5344CB8AC3E}">
        <p14:creationId xmlns:p14="http://schemas.microsoft.com/office/powerpoint/2010/main" val="2742932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a:t>Arbitration</a:t>
            </a:r>
          </a:p>
        </p:txBody>
      </p:sp>
      <p:sp>
        <p:nvSpPr>
          <p:cNvPr id="4" name="Text Placeholder 3"/>
          <p:cNvSpPr>
            <a:spLocks noGrp="1"/>
          </p:cNvSpPr>
          <p:nvPr>
            <p:ph type="body" sz="quarter" idx="14"/>
          </p:nvPr>
        </p:nvSpPr>
        <p:spPr>
          <a:xfrm>
            <a:off x="467544" y="1412776"/>
            <a:ext cx="8064698" cy="4824536"/>
          </a:xfrm>
        </p:spPr>
        <p:txBody>
          <a:bodyPr>
            <a:normAutofit/>
          </a:bodyPr>
          <a:lstStyle/>
          <a:p>
            <a:pPr marL="342900" indent="-342900">
              <a:buFont typeface="Arial" panose="020B0604020202020204" pitchFamily="34" charset="0"/>
              <a:buChar char="•"/>
            </a:pPr>
            <a:r>
              <a:rPr lang="en-GB"/>
              <a:t>English arbitration</a:t>
            </a:r>
          </a:p>
          <a:p>
            <a:pPr marL="342900" indent="-342900">
              <a:buFont typeface="Arial" panose="020B0604020202020204" pitchFamily="34" charset="0"/>
              <a:buChar char="•"/>
            </a:pPr>
            <a:r>
              <a:rPr lang="en-GB"/>
              <a:t>Claims re foreign JVCos may be arbitrated here  </a:t>
            </a:r>
          </a:p>
          <a:p>
            <a:pPr marL="342900" indent="-342900">
              <a:buFont typeface="Arial" panose="020B0604020202020204" pitchFamily="34" charset="0"/>
              <a:buChar char="•"/>
            </a:pPr>
            <a:r>
              <a:rPr lang="en-GB"/>
              <a:t>Unfair prejudice claims are arbitrable – </a:t>
            </a:r>
            <a:r>
              <a:rPr lang="en-GB" i="1"/>
              <a:t>Fulham v Richards </a:t>
            </a:r>
            <a:r>
              <a:rPr lang="en-GB"/>
              <a:t>[2012] Ch 333</a:t>
            </a:r>
          </a:p>
          <a:p>
            <a:pPr marL="342900" indent="-342900">
              <a:buFont typeface="Arial" panose="020B0604020202020204" pitchFamily="34" charset="0"/>
              <a:buChar char="•"/>
            </a:pPr>
            <a:r>
              <a:rPr lang="en-GB"/>
              <a:t>Derivative claims are probably arbitrable</a:t>
            </a:r>
          </a:p>
          <a:p>
            <a:pPr marL="342900" indent="-342900">
              <a:buFont typeface="Arial" panose="020B0604020202020204" pitchFamily="34" charset="0"/>
              <a:buChar char="•"/>
            </a:pPr>
            <a:r>
              <a:rPr lang="en-GB"/>
              <a:t>But will the defendants be party to the arbitration clause?</a:t>
            </a:r>
          </a:p>
        </p:txBody>
      </p:sp>
    </p:spTree>
    <p:extLst>
      <p:ext uri="{BB962C8B-B14F-4D97-AF65-F5344CB8AC3E}">
        <p14:creationId xmlns:p14="http://schemas.microsoft.com/office/powerpoint/2010/main" val="1680306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normAutofit/>
          </a:bodyPr>
          <a:lstStyle/>
          <a:p>
            <a:r>
              <a:rPr lang="en-GB"/>
              <a:t>LLPs as JV vehicles</a:t>
            </a:r>
          </a:p>
        </p:txBody>
      </p:sp>
      <p:sp>
        <p:nvSpPr>
          <p:cNvPr id="3" name="Text Placeholder 2"/>
          <p:cNvSpPr>
            <a:spLocks noGrp="1"/>
          </p:cNvSpPr>
          <p:nvPr>
            <p:ph type="body" sz="quarter" idx="10"/>
          </p:nvPr>
        </p:nvSpPr>
        <p:spPr>
          <a:xfrm>
            <a:off x="468313" y="1412776"/>
            <a:ext cx="8135937" cy="4752950"/>
          </a:xfrm>
        </p:spPr>
        <p:txBody>
          <a:bodyPr>
            <a:normAutofit fontScale="77500" lnSpcReduction="20000"/>
          </a:bodyPr>
          <a:lstStyle/>
          <a:p>
            <a:pPr>
              <a:spcAft>
                <a:spcPts val="2400"/>
              </a:spcAft>
            </a:pPr>
            <a:r>
              <a:rPr lang="en-GB"/>
              <a:t>New </a:t>
            </a:r>
            <a:r>
              <a:rPr lang="en-GB" u="sng"/>
              <a:t>corporate</a:t>
            </a:r>
            <a:r>
              <a:rPr lang="en-GB"/>
              <a:t> entity - ‘companies in disguise’</a:t>
            </a:r>
          </a:p>
          <a:p>
            <a:pPr>
              <a:spcAft>
                <a:spcPts val="2400"/>
              </a:spcAft>
            </a:pPr>
            <a:r>
              <a:rPr lang="en-GB"/>
              <a:t>Statutory - Limited Liability Partnerships Act 2000</a:t>
            </a:r>
          </a:p>
          <a:p>
            <a:pPr>
              <a:spcAft>
                <a:spcPts val="2400"/>
              </a:spcAft>
            </a:pPr>
            <a:r>
              <a:rPr lang="en-GB"/>
              <a:t>LLP agreement between all members</a:t>
            </a:r>
          </a:p>
          <a:p>
            <a:pPr>
              <a:spcAft>
                <a:spcPts val="2400"/>
              </a:spcAft>
            </a:pPr>
            <a:r>
              <a:rPr lang="en-GB"/>
              <a:t>Flexibility and diverse structures</a:t>
            </a:r>
          </a:p>
          <a:p>
            <a:r>
              <a:rPr lang="en-GB"/>
              <a:t>Duties owed by members / members of quasi-boards</a:t>
            </a:r>
          </a:p>
          <a:p>
            <a:pPr lvl="1">
              <a:spcAft>
                <a:spcPts val="1800"/>
              </a:spcAft>
            </a:pPr>
            <a:r>
              <a:rPr lang="en-GB" sz="2800"/>
              <a:t>to the LLP</a:t>
            </a:r>
          </a:p>
          <a:p>
            <a:pPr lvl="1">
              <a:spcAft>
                <a:spcPts val="1800"/>
              </a:spcAft>
            </a:pPr>
            <a:r>
              <a:rPr lang="en-GB" sz="2800"/>
              <a:t>to members</a:t>
            </a:r>
          </a:p>
          <a:p>
            <a:pPr lvl="1">
              <a:spcAft>
                <a:spcPts val="1800"/>
              </a:spcAft>
            </a:pPr>
            <a:r>
              <a:rPr lang="en-GB" sz="2800" i="1"/>
              <a:t>F&amp;C v Barthelemy (2) </a:t>
            </a:r>
            <a:r>
              <a:rPr lang="en-GB" sz="2800"/>
              <a:t>[2012] Ch 612</a:t>
            </a:r>
          </a:p>
        </p:txBody>
      </p:sp>
    </p:spTree>
    <p:extLst>
      <p:ext uri="{BB962C8B-B14F-4D97-AF65-F5344CB8AC3E}">
        <p14:creationId xmlns:p14="http://schemas.microsoft.com/office/powerpoint/2010/main" val="88473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290166"/>
            <a:ext cx="5616624" cy="690562"/>
          </a:xfrm>
        </p:spPr>
        <p:txBody>
          <a:bodyPr vert="horz" lIns="91440" tIns="45720" rIns="91440" bIns="45720" rtlCol="0" anchor="ctr">
            <a:normAutofit fontScale="90000"/>
          </a:bodyPr>
          <a:lstStyle/>
          <a:p>
            <a:r>
              <a:rPr lang="en-GB"/>
              <a:t>Fiduciary duties within LLPs</a:t>
            </a:r>
          </a:p>
        </p:txBody>
      </p:sp>
      <p:sp>
        <p:nvSpPr>
          <p:cNvPr id="4" name="Rectangle 3"/>
          <p:cNvSpPr/>
          <p:nvPr/>
        </p:nvSpPr>
        <p:spPr>
          <a:xfrm>
            <a:off x="2411760" y="1556792"/>
            <a:ext cx="4320480" cy="864096"/>
          </a:xfrm>
          <a:prstGeom prst="rect">
            <a:avLst/>
          </a:prstGeom>
          <a:noFill/>
          <a:ln w="63500" cap="flat"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067944" y="1702549"/>
            <a:ext cx="1008112" cy="646331"/>
          </a:xfrm>
          <a:prstGeom prst="rect">
            <a:avLst/>
          </a:prstGeom>
          <a:noFill/>
        </p:spPr>
        <p:txBody>
          <a:bodyPr wrap="square" rtlCol="0">
            <a:spAutoFit/>
          </a:bodyPr>
          <a:lstStyle/>
          <a:p>
            <a:r>
              <a:rPr lang="en-GB" sz="3600">
                <a:latin typeface="Arial Unicode MS" panose="020B0604020202020204" pitchFamily="34" charset="-128"/>
                <a:ea typeface="Arial Unicode MS" panose="020B0604020202020204" pitchFamily="34" charset="-128"/>
                <a:cs typeface="Arial Unicode MS" panose="020B0604020202020204" pitchFamily="34" charset="-128"/>
              </a:rPr>
              <a:t>LLP</a:t>
            </a:r>
          </a:p>
        </p:txBody>
      </p:sp>
      <p:sp>
        <p:nvSpPr>
          <p:cNvPr id="7" name="TextBox 6"/>
          <p:cNvSpPr txBox="1"/>
          <p:nvPr/>
        </p:nvSpPr>
        <p:spPr>
          <a:xfrm>
            <a:off x="3923928" y="3892986"/>
            <a:ext cx="1368152" cy="400110"/>
          </a:xfrm>
          <a:prstGeom prst="rect">
            <a:avLst/>
          </a:prstGeom>
          <a:noFill/>
        </p:spPr>
        <p:txBody>
          <a:bodyPr wrap="square" rtlCol="0">
            <a:spAutoFit/>
          </a:bodyPr>
          <a:lstStyle/>
          <a:p>
            <a:r>
              <a:rPr lang="en-GB" sz="2000">
                <a:latin typeface="Arial Unicode MS" panose="020B0604020202020204" pitchFamily="34" charset="-128"/>
                <a:ea typeface="Arial Unicode MS" panose="020B0604020202020204" pitchFamily="34" charset="-128"/>
                <a:cs typeface="Arial Unicode MS" panose="020B0604020202020204" pitchFamily="34" charset="-128"/>
              </a:rPr>
              <a:t>MANCOM</a:t>
            </a:r>
          </a:p>
        </p:txBody>
      </p:sp>
      <p:sp>
        <p:nvSpPr>
          <p:cNvPr id="11" name="TextBox 10"/>
          <p:cNvSpPr txBox="1"/>
          <p:nvPr/>
        </p:nvSpPr>
        <p:spPr>
          <a:xfrm>
            <a:off x="5724264" y="5302949"/>
            <a:ext cx="1224000" cy="646331"/>
          </a:xfrm>
          <a:prstGeom prst="rect">
            <a:avLst/>
          </a:prstGeom>
          <a:noFill/>
        </p:spPr>
        <p:txBody>
          <a:bodyPr wrap="square" rtlCol="0">
            <a:spAutoFit/>
          </a:bodyPr>
          <a:lstStyle/>
          <a:p>
            <a:pPr algn="ctr"/>
            <a:r>
              <a:rPr lang="en-GB">
                <a:latin typeface="Arial Unicode MS" panose="020B0604020202020204" pitchFamily="34" charset="-128"/>
                <a:ea typeface="Arial Unicode MS" panose="020B0604020202020204" pitchFamily="34" charset="-128"/>
                <a:cs typeface="Arial Unicode MS" panose="020B0604020202020204" pitchFamily="34" charset="-128"/>
              </a:rPr>
              <a:t>MEMBER 2</a:t>
            </a:r>
          </a:p>
        </p:txBody>
      </p:sp>
      <p:sp>
        <p:nvSpPr>
          <p:cNvPr id="12" name="Oval 11"/>
          <p:cNvSpPr/>
          <p:nvPr/>
        </p:nvSpPr>
        <p:spPr>
          <a:xfrm>
            <a:off x="3779912" y="3284984"/>
            <a:ext cx="1584176" cy="1584176"/>
          </a:xfrm>
          <a:prstGeom prst="ellipse">
            <a:avLst/>
          </a:prstGeom>
          <a:noFill/>
          <a:ln w="76200" cap="flat"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5724264" y="4869160"/>
            <a:ext cx="1224000" cy="1224000"/>
          </a:xfrm>
          <a:prstGeom prst="ellipse">
            <a:avLst/>
          </a:prstGeom>
          <a:noFill/>
          <a:ln w="76200" cap="flat"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195736" y="5302949"/>
            <a:ext cx="1224000" cy="646331"/>
          </a:xfrm>
          <a:prstGeom prst="rect">
            <a:avLst/>
          </a:prstGeom>
          <a:noFill/>
        </p:spPr>
        <p:txBody>
          <a:bodyPr wrap="square" rtlCol="0">
            <a:spAutoFit/>
          </a:bodyPr>
          <a:lstStyle/>
          <a:p>
            <a:pPr algn="ctr"/>
            <a:r>
              <a:rPr lang="en-GB">
                <a:latin typeface="Arial Unicode MS" panose="020B0604020202020204" pitchFamily="34" charset="-128"/>
                <a:ea typeface="Arial Unicode MS" panose="020B0604020202020204" pitchFamily="34" charset="-128"/>
                <a:cs typeface="Arial Unicode MS" panose="020B0604020202020204" pitchFamily="34" charset="-128"/>
              </a:rPr>
              <a:t>MEMBER 1</a:t>
            </a:r>
          </a:p>
        </p:txBody>
      </p:sp>
      <p:sp>
        <p:nvSpPr>
          <p:cNvPr id="15" name="Oval 14"/>
          <p:cNvSpPr/>
          <p:nvPr/>
        </p:nvSpPr>
        <p:spPr>
          <a:xfrm>
            <a:off x="2195736" y="4869160"/>
            <a:ext cx="1224000" cy="1224000"/>
          </a:xfrm>
          <a:prstGeom prst="ellipse">
            <a:avLst/>
          </a:prstGeom>
          <a:noFill/>
          <a:ln w="76200" cap="flat"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Up Arrow 15"/>
          <p:cNvSpPr/>
          <p:nvPr/>
        </p:nvSpPr>
        <p:spPr>
          <a:xfrm>
            <a:off x="2555776" y="2636912"/>
            <a:ext cx="576064" cy="2088232"/>
          </a:xfrm>
          <a:prstGeom prst="upArrow">
            <a:avLst/>
          </a:prstGeom>
          <a:solidFill>
            <a:schemeClr val="tx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Up Arrow 16"/>
          <p:cNvSpPr/>
          <p:nvPr/>
        </p:nvSpPr>
        <p:spPr>
          <a:xfrm>
            <a:off x="6012296" y="2636912"/>
            <a:ext cx="576064" cy="2088232"/>
          </a:xfrm>
          <a:prstGeom prst="upArrow">
            <a:avLst/>
          </a:prstGeom>
          <a:solidFill>
            <a:schemeClr val="tx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Up Arrow 17"/>
          <p:cNvSpPr/>
          <p:nvPr/>
        </p:nvSpPr>
        <p:spPr>
          <a:xfrm>
            <a:off x="4283968" y="2492896"/>
            <a:ext cx="576064" cy="648072"/>
          </a:xfrm>
          <a:prstGeom prst="upArrow">
            <a:avLst/>
          </a:prstGeom>
          <a:solidFill>
            <a:schemeClr val="tx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p:cNvCxnSpPr/>
          <p:nvPr/>
        </p:nvCxnSpPr>
        <p:spPr>
          <a:xfrm>
            <a:off x="3563888" y="5517232"/>
            <a:ext cx="2016224" cy="0"/>
          </a:xfrm>
          <a:prstGeom prst="straightConnector1">
            <a:avLst/>
          </a:prstGeom>
          <a:ln w="38100" cap="flat" algn="ctr">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364088" y="4509120"/>
            <a:ext cx="504056" cy="360040"/>
          </a:xfrm>
          <a:prstGeom prst="straightConnector1">
            <a:avLst/>
          </a:prstGeom>
          <a:ln w="38100" cap="flat" algn="ctr">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275856" y="4509120"/>
            <a:ext cx="504056" cy="360040"/>
          </a:xfrm>
          <a:prstGeom prst="straightConnector1">
            <a:avLst/>
          </a:prstGeom>
          <a:ln w="38100" cap="flat" algn="ctr">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050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normAutofit/>
          </a:bodyPr>
          <a:lstStyle/>
          <a:p>
            <a:r>
              <a:rPr lang="en-GB" sz="3200"/>
              <a:t>Joint Venture LLP - remedies</a:t>
            </a:r>
          </a:p>
        </p:txBody>
      </p:sp>
      <p:sp>
        <p:nvSpPr>
          <p:cNvPr id="3" name="Text Placeholder 2"/>
          <p:cNvSpPr>
            <a:spLocks noGrp="1"/>
          </p:cNvSpPr>
          <p:nvPr>
            <p:ph type="body" sz="quarter" idx="10"/>
          </p:nvPr>
        </p:nvSpPr>
        <p:spPr>
          <a:xfrm>
            <a:off x="467544" y="1412776"/>
            <a:ext cx="8135937" cy="5112568"/>
          </a:xfrm>
        </p:spPr>
        <p:txBody>
          <a:bodyPr>
            <a:normAutofit/>
          </a:bodyPr>
          <a:lstStyle/>
          <a:p>
            <a:r>
              <a:rPr lang="en-GB" sz="2400">
                <a:ea typeface="Arial Unicode MS" pitchFamily="34" charset="-128"/>
                <a:cs typeface="Arial Unicode MS" pitchFamily="34" charset="-128"/>
              </a:rPr>
              <a:t>Breach of LLP agreement / JVA</a:t>
            </a:r>
          </a:p>
          <a:p>
            <a:r>
              <a:rPr lang="en-GB" sz="2400">
                <a:ea typeface="Arial Unicode MS" pitchFamily="34" charset="-128"/>
                <a:cs typeface="Arial Unicode MS" pitchFamily="34" charset="-128"/>
              </a:rPr>
              <a:t>“Unfair prejudice” under s 994</a:t>
            </a:r>
          </a:p>
          <a:p>
            <a:pPr lvl="1"/>
            <a:r>
              <a:rPr lang="en-GB">
                <a:ea typeface="Arial Unicode MS" pitchFamily="34" charset="-128"/>
                <a:cs typeface="Arial Unicode MS" pitchFamily="34" charset="-128"/>
              </a:rPr>
              <a:t>Applies to LLPs with modifications</a:t>
            </a:r>
          </a:p>
          <a:p>
            <a:pPr lvl="1"/>
            <a:r>
              <a:rPr lang="en-GB">
                <a:ea typeface="Arial Unicode MS" pitchFamily="34" charset="-128"/>
                <a:cs typeface="Arial Unicode MS" pitchFamily="34" charset="-128"/>
              </a:rPr>
              <a:t>eg </a:t>
            </a:r>
            <a:r>
              <a:rPr lang="en-GB" i="1">
                <a:ea typeface="Arial Unicode MS" pitchFamily="34" charset="-128"/>
                <a:cs typeface="Arial Unicode MS" pitchFamily="34" charset="-128"/>
              </a:rPr>
              <a:t>F&amp;C v Barthelemy </a:t>
            </a:r>
            <a:endParaRPr lang="en-GB">
              <a:ea typeface="Arial Unicode MS" pitchFamily="34" charset="-128"/>
              <a:cs typeface="Arial Unicode MS" pitchFamily="34" charset="-128"/>
            </a:endParaRPr>
          </a:p>
          <a:p>
            <a:pPr lvl="1"/>
            <a:r>
              <a:rPr lang="en-GB">
                <a:ea typeface="Arial Unicode MS" pitchFamily="34" charset="-128"/>
                <a:cs typeface="Arial Unicode MS" pitchFamily="34" charset="-128"/>
              </a:rPr>
              <a:t>Members of LLP can unanimously agree to exclude right (for specified period or indefinitely)</a:t>
            </a:r>
          </a:p>
          <a:p>
            <a:pPr marL="457200" lvl="1" indent="0">
              <a:buNone/>
            </a:pPr>
            <a:endParaRPr lang="en-GB" sz="2400">
              <a:ea typeface="Arial Unicode MS" pitchFamily="34" charset="-128"/>
              <a:cs typeface="Arial Unicode MS" pitchFamily="34" charset="-128"/>
            </a:endParaRPr>
          </a:p>
          <a:p>
            <a:endParaRPr lang="en-GB" sz="2000">
              <a:ea typeface="Arial Unicode MS" pitchFamily="34" charset="-128"/>
              <a:cs typeface="Arial Unicode MS" pitchFamily="34" charset="-128"/>
            </a:endParaRPr>
          </a:p>
          <a:p>
            <a:pPr lvl="1"/>
            <a:endParaRPr lang="en-GB" sz="1600">
              <a:ea typeface="Arial Unicode MS" pitchFamily="34" charset="-128"/>
              <a:cs typeface="Arial Unicode MS" pitchFamily="34" charset="-128"/>
            </a:endParaRPr>
          </a:p>
          <a:p>
            <a:pPr marL="914400" lvl="2" indent="0">
              <a:buNone/>
            </a:pPr>
            <a:endParaRPr lang="en-GB" sz="16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p:txBody>
      </p:sp>
    </p:spTree>
    <p:extLst>
      <p:ext uri="{BB962C8B-B14F-4D97-AF65-F5344CB8AC3E}">
        <p14:creationId xmlns:p14="http://schemas.microsoft.com/office/powerpoint/2010/main" val="3181534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normAutofit/>
          </a:bodyPr>
          <a:lstStyle/>
          <a:p>
            <a:r>
              <a:rPr lang="en-GB" sz="3200"/>
              <a:t>Joint Venture LLP - remedies</a:t>
            </a:r>
          </a:p>
        </p:txBody>
      </p:sp>
      <p:sp>
        <p:nvSpPr>
          <p:cNvPr id="3" name="Text Placeholder 2"/>
          <p:cNvSpPr>
            <a:spLocks noGrp="1"/>
          </p:cNvSpPr>
          <p:nvPr>
            <p:ph type="body" sz="quarter" idx="10"/>
          </p:nvPr>
        </p:nvSpPr>
        <p:spPr>
          <a:xfrm>
            <a:off x="467544" y="1412776"/>
            <a:ext cx="8135937" cy="5112568"/>
          </a:xfrm>
        </p:spPr>
        <p:txBody>
          <a:bodyPr>
            <a:normAutofit/>
          </a:bodyPr>
          <a:lstStyle/>
          <a:p>
            <a:r>
              <a:rPr lang="en-GB" sz="2400">
                <a:ea typeface="Arial Unicode MS" pitchFamily="34" charset="-128"/>
                <a:cs typeface="Arial Unicode MS" pitchFamily="34" charset="-128"/>
              </a:rPr>
              <a:t>Termination of LLP agreement for repudiatory breach?</a:t>
            </a:r>
          </a:p>
          <a:p>
            <a:pPr lvl="1"/>
            <a:r>
              <a:rPr lang="en-GB" sz="2000">
                <a:ea typeface="Arial Unicode MS" pitchFamily="34" charset="-128"/>
                <a:cs typeface="Arial Unicode MS" pitchFamily="34" charset="-128"/>
              </a:rPr>
              <a:t>Doctrine of repudiatory breach does not apply to a multiparty LLP agreement</a:t>
            </a:r>
          </a:p>
          <a:p>
            <a:pPr lvl="1"/>
            <a:r>
              <a:rPr lang="en-GB" sz="2000" i="1">
                <a:ea typeface="Arial Unicode MS" pitchFamily="34" charset="-128"/>
                <a:cs typeface="Arial Unicode MS" pitchFamily="34" charset="-128"/>
              </a:rPr>
              <a:t>Flanagan v Liontrust Investment Partners LLP</a:t>
            </a:r>
            <a:r>
              <a:rPr lang="en-GB" sz="2000">
                <a:ea typeface="Arial Unicode MS" pitchFamily="34" charset="-128"/>
                <a:cs typeface="Arial Unicode MS" pitchFamily="34" charset="-128"/>
              </a:rPr>
              <a:t> [2015] EWHC 2171 (Ch)</a:t>
            </a:r>
          </a:p>
          <a:p>
            <a:pPr lvl="1"/>
            <a:r>
              <a:rPr lang="en-GB" sz="2000">
                <a:ea typeface="Arial Unicode MS" pitchFamily="34" charset="-128"/>
                <a:cs typeface="Arial Unicode MS" pitchFamily="34" charset="-128"/>
              </a:rPr>
              <a:t>Left open if two-member LLP</a:t>
            </a:r>
          </a:p>
          <a:p>
            <a:pPr lvl="1"/>
            <a:r>
              <a:rPr lang="en-GB" sz="2000">
                <a:ea typeface="Arial Unicode MS" pitchFamily="34" charset="-128"/>
                <a:cs typeface="Arial Unicode MS" pitchFamily="34" charset="-128"/>
              </a:rPr>
              <a:t>Compare with multi-party shareholders’ agreement in company vehicle</a:t>
            </a:r>
          </a:p>
          <a:p>
            <a:pPr marL="0" indent="0">
              <a:buNone/>
            </a:pPr>
            <a:endParaRPr lang="en-GB" sz="2000">
              <a:ea typeface="Arial Unicode MS" pitchFamily="34" charset="-128"/>
              <a:cs typeface="Arial Unicode MS" pitchFamily="34" charset="-128"/>
            </a:endParaRPr>
          </a:p>
          <a:p>
            <a:pPr lvl="1"/>
            <a:endParaRPr lang="en-GB" sz="1600">
              <a:ea typeface="Arial Unicode MS" pitchFamily="34" charset="-128"/>
              <a:cs typeface="Arial Unicode MS" pitchFamily="34" charset="-128"/>
            </a:endParaRPr>
          </a:p>
          <a:p>
            <a:pPr marL="914400" lvl="2" indent="0">
              <a:buNone/>
            </a:pPr>
            <a:endParaRPr lang="en-GB" sz="16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p:txBody>
      </p:sp>
    </p:spTree>
    <p:extLst>
      <p:ext uri="{BB962C8B-B14F-4D97-AF65-F5344CB8AC3E}">
        <p14:creationId xmlns:p14="http://schemas.microsoft.com/office/powerpoint/2010/main" val="1549695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normAutofit/>
          </a:bodyPr>
          <a:lstStyle/>
          <a:p>
            <a:r>
              <a:rPr lang="en-GB"/>
              <a:t>LLPs as JV vehicles</a:t>
            </a:r>
          </a:p>
        </p:txBody>
      </p:sp>
      <p:sp>
        <p:nvSpPr>
          <p:cNvPr id="3" name="Text Placeholder 2"/>
          <p:cNvSpPr>
            <a:spLocks noGrp="1"/>
          </p:cNvSpPr>
          <p:nvPr>
            <p:ph type="body" sz="quarter" idx="10"/>
          </p:nvPr>
        </p:nvSpPr>
        <p:spPr>
          <a:xfrm>
            <a:off x="468511" y="1412776"/>
            <a:ext cx="8135937" cy="4752950"/>
          </a:xfrm>
        </p:spPr>
        <p:txBody>
          <a:bodyPr>
            <a:normAutofit/>
          </a:bodyPr>
          <a:lstStyle/>
          <a:p>
            <a:pPr>
              <a:spcAft>
                <a:spcPts val="2400"/>
              </a:spcAft>
            </a:pPr>
            <a:r>
              <a:rPr lang="en-GB"/>
              <a:t>3 general advantages over companies</a:t>
            </a:r>
          </a:p>
          <a:p>
            <a:pPr>
              <a:spcAft>
                <a:spcPts val="2400"/>
              </a:spcAft>
            </a:pPr>
            <a:r>
              <a:rPr lang="en-GB"/>
              <a:t>Flexibility – more freedom to contract</a:t>
            </a:r>
          </a:p>
          <a:p>
            <a:pPr>
              <a:spcAft>
                <a:spcPts val="2400"/>
              </a:spcAft>
            </a:pPr>
            <a:r>
              <a:rPr lang="en-GB"/>
              <a:t>Potential exclusion of s994 </a:t>
            </a:r>
          </a:p>
          <a:p>
            <a:pPr>
              <a:spcAft>
                <a:spcPts val="2400"/>
              </a:spcAft>
            </a:pPr>
            <a:r>
              <a:rPr lang="en-GB"/>
              <a:t>Privacy – LLP agreements not public</a:t>
            </a:r>
          </a:p>
        </p:txBody>
      </p:sp>
    </p:spTree>
    <p:extLst>
      <p:ext uri="{BB962C8B-B14F-4D97-AF65-F5344CB8AC3E}">
        <p14:creationId xmlns:p14="http://schemas.microsoft.com/office/powerpoint/2010/main" val="249229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116632"/>
            <a:ext cx="8229600" cy="1143000"/>
          </a:xfrm>
        </p:spPr>
        <p:txBody>
          <a:bodyPr>
            <a:normAutofit/>
          </a:bodyPr>
          <a:lstStyle/>
          <a:p>
            <a:r>
              <a:rPr lang="en-GB" sz="3200"/>
              <a:t>Conclusion</a:t>
            </a:r>
          </a:p>
        </p:txBody>
      </p:sp>
      <p:sp>
        <p:nvSpPr>
          <p:cNvPr id="6" name="Text Placeholder 5"/>
          <p:cNvSpPr>
            <a:spLocks noGrp="1"/>
          </p:cNvSpPr>
          <p:nvPr>
            <p:ph type="body" sz="quarter" idx="10"/>
          </p:nvPr>
        </p:nvSpPr>
        <p:spPr>
          <a:xfrm>
            <a:off x="468511" y="1412776"/>
            <a:ext cx="8135937" cy="4752950"/>
          </a:xfrm>
        </p:spPr>
        <p:txBody>
          <a:bodyPr>
            <a:normAutofit/>
          </a:bodyPr>
          <a:lstStyle/>
          <a:p>
            <a:r>
              <a:rPr lang="en-GB" sz="2400">
                <a:ea typeface="Arial Unicode MS" pitchFamily="34" charset="-128"/>
                <a:cs typeface="Arial Unicode MS" pitchFamily="34" charset="-128"/>
              </a:rPr>
              <a:t>JV agreement often critical in determining parties’ rights and obligations</a:t>
            </a:r>
          </a:p>
          <a:p>
            <a:r>
              <a:rPr lang="en-GB" sz="2400">
                <a:ea typeface="Arial Unicode MS" pitchFamily="34" charset="-128"/>
                <a:cs typeface="Arial Unicode MS" pitchFamily="34" charset="-128"/>
              </a:rPr>
              <a:t>But the form of the JV matters – corporate or purely contractual</a:t>
            </a:r>
          </a:p>
          <a:p>
            <a:r>
              <a:rPr lang="en-GB" sz="2400">
                <a:ea typeface="Arial Unicode MS" pitchFamily="34" charset="-128"/>
                <a:cs typeface="Arial Unicode MS" pitchFamily="34" charset="-128"/>
              </a:rPr>
              <a:t>Particularly for remedies</a:t>
            </a:r>
          </a:p>
        </p:txBody>
      </p:sp>
    </p:spTree>
    <p:extLst>
      <p:ext uri="{BB962C8B-B14F-4D97-AF65-F5344CB8AC3E}">
        <p14:creationId xmlns:p14="http://schemas.microsoft.com/office/powerpoint/2010/main" val="2409173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016" y="116632"/>
            <a:ext cx="7772400" cy="1152128"/>
          </a:xfrm>
        </p:spPr>
        <p:txBody>
          <a:bodyPr/>
          <a:lstStyle/>
          <a:p>
            <a:r>
              <a:rPr lang="en-GB"/>
              <a:t>Andrew Thompson QC </a:t>
            </a:r>
          </a:p>
        </p:txBody>
      </p:sp>
      <p:sp>
        <p:nvSpPr>
          <p:cNvPr id="4" name="Text Placeholder 3"/>
          <p:cNvSpPr>
            <a:spLocks noGrp="1"/>
          </p:cNvSpPr>
          <p:nvPr>
            <p:ph type="body" sz="quarter" idx="14"/>
          </p:nvPr>
        </p:nvSpPr>
        <p:spPr>
          <a:xfrm>
            <a:off x="2555776" y="1124744"/>
            <a:ext cx="5977383" cy="4752528"/>
          </a:xfrm>
        </p:spPr>
        <p:txBody>
          <a:bodyPr>
            <a:normAutofit fontScale="92500" lnSpcReduction="20000"/>
          </a:bodyPr>
          <a:lstStyle/>
          <a:p>
            <a:r>
              <a:rPr lang="en-GB" sz="1800"/>
              <a:t>Andrew is a sought-after, specialist commercial litigator, with particular expertise in: corporate litigation and arbitration (including shareholders’ disputes, joint venture disputes, claims against directors and constructive trust claims); LLP and partnership disputes; corporate insolvency; commercial litigation (including large-scale contractual disputes, fraud and breach of warranty claims); and professional negligence claims (including lawyers, accountants, valuers and management consultants).</a:t>
            </a:r>
          </a:p>
          <a:p>
            <a:r>
              <a:rPr lang="en-GB" sz="1800"/>
              <a:t>Andrew has been involved in many leading cases in these areas. He has specific expertise in litigation in the fund management industry. He has extensive trial experience in the Chancery Division and the Commercial Court and extensive appeal experience in the Court of Appeal. Andrew also undertakes advisory work in the same fields.</a:t>
            </a:r>
          </a:p>
          <a:p>
            <a:r>
              <a:rPr lang="en-GB" sz="1800" b="1"/>
              <a:t>Email: 	</a:t>
            </a:r>
            <a:r>
              <a:rPr lang="en-GB" sz="1800"/>
              <a:t>athompson@erskinechambers.com</a:t>
            </a:r>
            <a:endParaRPr lang="en-GB" sz="1800" b="1"/>
          </a:p>
        </p:txBody>
      </p:sp>
      <p:pic>
        <p:nvPicPr>
          <p:cNvPr id="4098" name="Picture 2"/>
          <p:cNvPicPr>
            <a:picLocks noGrp="1" noChangeAspect="1" noChangeArrowheads="1"/>
          </p:cNvPicPr>
          <p:nvPr>
            <p:ph type="pic" sz="quarter" idx="13"/>
          </p:nvPr>
        </p:nvPicPr>
        <p:blipFill>
          <a:blip r:embed="rId2"/>
          <a:srcRect t="2135" b="2135"/>
          <a:stretch>
            <a:fillRect/>
          </a:stretch>
        </p:blipFill>
        <p:spPr>
          <a:xfrm>
            <a:off x="574335" y="1124744"/>
            <a:ext cx="1781941" cy="2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1024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normAutofit/>
          </a:bodyPr>
          <a:lstStyle/>
          <a:p>
            <a:r>
              <a:rPr lang="en-GB" sz="3200"/>
              <a:t>Joint venture disputes</a:t>
            </a:r>
          </a:p>
        </p:txBody>
      </p:sp>
      <p:sp>
        <p:nvSpPr>
          <p:cNvPr id="3" name="Text Placeholder 2"/>
          <p:cNvSpPr>
            <a:spLocks noGrp="1"/>
          </p:cNvSpPr>
          <p:nvPr>
            <p:ph type="body" sz="quarter" idx="10"/>
          </p:nvPr>
        </p:nvSpPr>
        <p:spPr>
          <a:xfrm>
            <a:off x="467544" y="1412776"/>
            <a:ext cx="8135937" cy="5112568"/>
          </a:xfrm>
        </p:spPr>
        <p:txBody>
          <a:bodyPr>
            <a:normAutofit/>
          </a:bodyPr>
          <a:lstStyle/>
          <a:p>
            <a:r>
              <a:rPr lang="en-GB" sz="2400">
                <a:ea typeface="Arial Unicode MS" pitchFamily="34" charset="-128"/>
                <a:cs typeface="Arial Unicode MS" pitchFamily="34" charset="-128"/>
              </a:rPr>
              <a:t>Huge range</a:t>
            </a:r>
          </a:p>
          <a:p>
            <a:r>
              <a:rPr lang="en-GB" sz="2400">
                <a:ea typeface="Arial Unicode MS" pitchFamily="34" charset="-128"/>
                <a:cs typeface="Arial Unicode MS" pitchFamily="34" charset="-128"/>
              </a:rPr>
              <a:t>Our clients’ objectives – </a:t>
            </a:r>
          </a:p>
          <a:p>
            <a:pPr lvl="1"/>
            <a:r>
              <a:rPr lang="en-GB" sz="2000">
                <a:ea typeface="Arial Unicode MS" pitchFamily="34" charset="-128"/>
                <a:cs typeface="Arial Unicode MS" pitchFamily="34" charset="-128"/>
              </a:rPr>
              <a:t>Financial relief?  </a:t>
            </a:r>
          </a:p>
          <a:p>
            <a:pPr lvl="1"/>
            <a:r>
              <a:rPr lang="en-GB" sz="2000">
                <a:ea typeface="Arial Unicode MS" pitchFamily="34" charset="-128"/>
                <a:cs typeface="Arial Unicode MS" pitchFamily="34" charset="-128"/>
              </a:rPr>
              <a:t>The relationship?</a:t>
            </a:r>
          </a:p>
          <a:p>
            <a:r>
              <a:rPr lang="en-GB" sz="2400">
                <a:ea typeface="Arial Unicode MS" pitchFamily="34" charset="-128"/>
                <a:cs typeface="Arial Unicode MS" pitchFamily="34" charset="-128"/>
              </a:rPr>
              <a:t>Our tools – causes of action and procedures</a:t>
            </a:r>
          </a:p>
          <a:p>
            <a:r>
              <a:rPr lang="en-GB" sz="2400">
                <a:ea typeface="Arial Unicode MS" pitchFamily="34" charset="-128"/>
                <a:cs typeface="Arial Unicode MS" pitchFamily="34" charset="-128"/>
              </a:rPr>
              <a:t>How are they affected by the JVA?</a:t>
            </a:r>
          </a:p>
          <a:p>
            <a:r>
              <a:rPr lang="en-GB" sz="2400">
                <a:ea typeface="Arial Unicode MS" pitchFamily="34" charset="-128"/>
                <a:cs typeface="Arial Unicode MS" pitchFamily="34" charset="-128"/>
              </a:rPr>
              <a:t>And by the type of JV vehicle?</a:t>
            </a: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000">
              <a:ea typeface="Arial Unicode MS" pitchFamily="34" charset="-128"/>
              <a:cs typeface="Arial Unicode MS" pitchFamily="34" charset="-128"/>
            </a:endParaRPr>
          </a:p>
          <a:p>
            <a:pPr marL="0" indent="0">
              <a:buNone/>
            </a:pPr>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p:txBody>
      </p:sp>
    </p:spTree>
    <p:extLst>
      <p:ext uri="{BB962C8B-B14F-4D97-AF65-F5344CB8AC3E}">
        <p14:creationId xmlns:p14="http://schemas.microsoft.com/office/powerpoint/2010/main" val="3229810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normAutofit/>
          </a:bodyPr>
          <a:lstStyle/>
          <a:p>
            <a:r>
              <a:rPr lang="en-GB" sz="3200"/>
              <a:t>4 themes</a:t>
            </a:r>
          </a:p>
        </p:txBody>
      </p:sp>
      <p:sp>
        <p:nvSpPr>
          <p:cNvPr id="3" name="Text Placeholder 2"/>
          <p:cNvSpPr>
            <a:spLocks noGrp="1"/>
          </p:cNvSpPr>
          <p:nvPr>
            <p:ph type="body" sz="quarter" idx="10"/>
          </p:nvPr>
        </p:nvSpPr>
        <p:spPr>
          <a:xfrm>
            <a:off x="467544" y="1412776"/>
            <a:ext cx="8135937" cy="5112568"/>
          </a:xfrm>
        </p:spPr>
        <p:txBody>
          <a:bodyPr>
            <a:normAutofit fontScale="92500" lnSpcReduction="20000"/>
          </a:bodyPr>
          <a:lstStyle/>
          <a:p>
            <a:r>
              <a:rPr lang="en-GB">
                <a:ea typeface="Arial Unicode MS" pitchFamily="34" charset="-128"/>
                <a:cs typeface="Arial Unicode MS" pitchFamily="34" charset="-128"/>
              </a:rPr>
              <a:t>Structure - the vehicle matters</a:t>
            </a:r>
          </a:p>
          <a:p>
            <a:pPr lvl="1"/>
            <a:r>
              <a:rPr lang="en-GB">
                <a:ea typeface="Arial Unicode MS" pitchFamily="34" charset="-128"/>
                <a:cs typeface="Arial Unicode MS" pitchFamily="34" charset="-128"/>
              </a:rPr>
              <a:t>Purely contractual JV / company / LLP</a:t>
            </a:r>
          </a:p>
          <a:p>
            <a:r>
              <a:rPr lang="en-GB">
                <a:ea typeface="Arial Unicode MS" pitchFamily="34" charset="-128"/>
                <a:cs typeface="Arial Unicode MS" pitchFamily="34" charset="-128"/>
              </a:rPr>
              <a:t>A JV is a deal</a:t>
            </a:r>
          </a:p>
          <a:p>
            <a:pPr lvl="1"/>
            <a:r>
              <a:rPr lang="en-GB">
                <a:ea typeface="Arial Unicode MS" pitchFamily="34" charset="-128"/>
                <a:cs typeface="Arial Unicode MS" pitchFamily="34" charset="-128"/>
              </a:rPr>
              <a:t>The starting point in all JV disputes – the JVA</a:t>
            </a:r>
          </a:p>
          <a:p>
            <a:r>
              <a:rPr lang="en-GB">
                <a:ea typeface="Arial Unicode MS" pitchFamily="34" charset="-128"/>
                <a:cs typeface="Arial Unicode MS" pitchFamily="34" charset="-128"/>
              </a:rPr>
              <a:t>What obligations are owed (and to whom)?</a:t>
            </a:r>
          </a:p>
          <a:p>
            <a:pPr lvl="1"/>
            <a:r>
              <a:rPr lang="en-GB">
                <a:ea typeface="Arial Unicode MS" pitchFamily="34" charset="-128"/>
                <a:cs typeface="Arial Unicode MS" pitchFamily="34" charset="-128"/>
              </a:rPr>
              <a:t>The raw material for litigation</a:t>
            </a:r>
          </a:p>
          <a:p>
            <a:pPr lvl="1"/>
            <a:r>
              <a:rPr lang="en-GB">
                <a:ea typeface="Arial Unicode MS" pitchFamily="34" charset="-128"/>
                <a:cs typeface="Arial Unicode MS" pitchFamily="34" charset="-128"/>
              </a:rPr>
              <a:t>Depends on the vehicle and the JVA</a:t>
            </a:r>
          </a:p>
          <a:p>
            <a:r>
              <a:rPr lang="en-GB">
                <a:ea typeface="Arial Unicode MS" pitchFamily="34" charset="-128"/>
                <a:cs typeface="Arial Unicode MS" pitchFamily="34" charset="-128"/>
              </a:rPr>
              <a:t>Remedies and types of action </a:t>
            </a:r>
          </a:p>
          <a:p>
            <a:pPr lvl="1"/>
            <a:r>
              <a:rPr lang="en-GB">
                <a:ea typeface="Arial Unicode MS" pitchFamily="34" charset="-128"/>
                <a:cs typeface="Arial Unicode MS" pitchFamily="34" charset="-128"/>
              </a:rPr>
              <a:t>Vehicle dependent</a:t>
            </a:r>
          </a:p>
          <a:p>
            <a:endParaRPr lang="en-GB">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000">
              <a:ea typeface="Arial Unicode MS" pitchFamily="34" charset="-128"/>
              <a:cs typeface="Arial Unicode MS" pitchFamily="34" charset="-128"/>
            </a:endParaRPr>
          </a:p>
          <a:p>
            <a:pPr marL="0" indent="0">
              <a:buNone/>
            </a:pPr>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p:txBody>
      </p:sp>
    </p:spTree>
    <p:extLst>
      <p:ext uri="{BB962C8B-B14F-4D97-AF65-F5344CB8AC3E}">
        <p14:creationId xmlns:p14="http://schemas.microsoft.com/office/powerpoint/2010/main" val="64304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normAutofit/>
          </a:bodyPr>
          <a:lstStyle/>
          <a:p>
            <a:r>
              <a:rPr lang="en-GB" sz="3200"/>
              <a:t>Basic roadmap</a:t>
            </a:r>
          </a:p>
        </p:txBody>
      </p:sp>
      <p:sp>
        <p:nvSpPr>
          <p:cNvPr id="3" name="Text Placeholder 2"/>
          <p:cNvSpPr>
            <a:spLocks noGrp="1"/>
          </p:cNvSpPr>
          <p:nvPr>
            <p:ph type="body" sz="quarter" idx="10"/>
          </p:nvPr>
        </p:nvSpPr>
        <p:spPr>
          <a:xfrm>
            <a:off x="467544" y="1412776"/>
            <a:ext cx="8135937" cy="5112568"/>
          </a:xfrm>
        </p:spPr>
        <p:txBody>
          <a:bodyPr>
            <a:normAutofit/>
          </a:bodyPr>
          <a:lstStyle/>
          <a:p>
            <a:r>
              <a:rPr lang="en-GB">
                <a:ea typeface="Arial Unicode MS" pitchFamily="34" charset="-128"/>
                <a:cs typeface="Arial Unicode MS" pitchFamily="34" charset="-128"/>
              </a:rPr>
              <a:t>Obligations – compare contractual JVs and companies</a:t>
            </a:r>
          </a:p>
          <a:p>
            <a:r>
              <a:rPr lang="en-GB">
                <a:ea typeface="Arial Unicode MS" pitchFamily="34" charset="-128"/>
                <a:cs typeface="Arial Unicode MS" pitchFamily="34" charset="-128"/>
              </a:rPr>
              <a:t>Remedies – same comparison</a:t>
            </a:r>
          </a:p>
          <a:p>
            <a:r>
              <a:rPr lang="en-GB">
                <a:ea typeface="Arial Unicode MS" pitchFamily="34" charset="-128"/>
                <a:cs typeface="Arial Unicode MS" pitchFamily="34" charset="-128"/>
              </a:rPr>
              <a:t>LLPs – how are they different to companies?</a:t>
            </a: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000">
              <a:ea typeface="Arial Unicode MS" pitchFamily="34" charset="-128"/>
              <a:cs typeface="Arial Unicode MS" pitchFamily="34" charset="-128"/>
            </a:endParaRPr>
          </a:p>
          <a:p>
            <a:pPr marL="0" indent="0">
              <a:buNone/>
            </a:pPr>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p:txBody>
      </p:sp>
    </p:spTree>
    <p:extLst>
      <p:ext uri="{BB962C8B-B14F-4D97-AF65-F5344CB8AC3E}">
        <p14:creationId xmlns:p14="http://schemas.microsoft.com/office/powerpoint/2010/main" val="2639681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normAutofit/>
          </a:bodyPr>
          <a:lstStyle/>
          <a:p>
            <a:r>
              <a:rPr lang="en-GB" sz="3200"/>
              <a:t>Contractual JVs - obligations </a:t>
            </a:r>
          </a:p>
        </p:txBody>
      </p:sp>
      <p:sp>
        <p:nvSpPr>
          <p:cNvPr id="3" name="Text Placeholder 2"/>
          <p:cNvSpPr>
            <a:spLocks noGrp="1"/>
          </p:cNvSpPr>
          <p:nvPr>
            <p:ph type="body" sz="quarter" idx="10"/>
          </p:nvPr>
        </p:nvSpPr>
        <p:spPr>
          <a:xfrm>
            <a:off x="468511" y="1412776"/>
            <a:ext cx="8135937" cy="5112568"/>
          </a:xfrm>
        </p:spPr>
        <p:txBody>
          <a:bodyPr>
            <a:normAutofit/>
          </a:bodyPr>
          <a:lstStyle/>
          <a:p>
            <a:r>
              <a:rPr lang="en-GB" sz="2400">
                <a:ea typeface="Arial Unicode MS" pitchFamily="34" charset="-128"/>
                <a:cs typeface="Arial Unicode MS" pitchFamily="34" charset="-128"/>
              </a:rPr>
              <a:t>Purely contractual joint venture – is the JVA the only source of obligations?</a:t>
            </a:r>
            <a:endParaRPr lang="en-GB" sz="1600">
              <a:ea typeface="Arial Unicode MS" pitchFamily="34" charset="-128"/>
              <a:cs typeface="Arial Unicode MS" pitchFamily="34" charset="-128"/>
            </a:endParaRPr>
          </a:p>
          <a:p>
            <a:r>
              <a:rPr lang="en-GB" sz="2400">
                <a:ea typeface="Arial Unicode MS" pitchFamily="34" charset="-128"/>
                <a:cs typeface="Arial Unicode MS" pitchFamily="34" charset="-128"/>
              </a:rPr>
              <a:t>Fiduciary duties?</a:t>
            </a:r>
          </a:p>
          <a:p>
            <a:pPr lvl="1"/>
            <a:r>
              <a:rPr lang="en-GB" sz="2000">
                <a:ea typeface="Arial Unicode MS" pitchFamily="34" charset="-128"/>
                <a:cs typeface="Arial Unicode MS" pitchFamily="34" charset="-128"/>
              </a:rPr>
              <a:t>Bespoke fiduciary duties?</a:t>
            </a:r>
          </a:p>
          <a:p>
            <a:pPr lvl="1"/>
            <a:r>
              <a:rPr lang="en-GB" sz="2000" i="1">
                <a:ea typeface="Arial Unicode MS" pitchFamily="34" charset="-128"/>
                <a:cs typeface="Arial Unicode MS" pitchFamily="34" charset="-128"/>
              </a:rPr>
              <a:t>Hospital Products v US Surgical Corp </a:t>
            </a:r>
            <a:r>
              <a:rPr lang="en-GB" sz="2000">
                <a:ea typeface="Arial Unicode MS" pitchFamily="34" charset="-128"/>
                <a:cs typeface="Arial Unicode MS" pitchFamily="34" charset="-128"/>
              </a:rPr>
              <a:t>(1984) 156 CLR 41</a:t>
            </a:r>
          </a:p>
          <a:p>
            <a:pPr lvl="1"/>
            <a:r>
              <a:rPr lang="en-GB" sz="2000">
                <a:ea typeface="Arial Unicode MS" pitchFamily="34" charset="-128"/>
                <a:cs typeface="Arial Unicode MS" pitchFamily="34" charset="-128"/>
              </a:rPr>
              <a:t>Not </a:t>
            </a:r>
            <a:r>
              <a:rPr lang="en-GB" sz="2000" u="sng">
                <a:ea typeface="Arial Unicode MS" pitchFamily="34" charset="-128"/>
                <a:cs typeface="Arial Unicode MS" pitchFamily="34" charset="-128"/>
              </a:rPr>
              <a:t>likely</a:t>
            </a:r>
            <a:r>
              <a:rPr lang="en-GB" sz="2000">
                <a:ea typeface="Arial Unicode MS" pitchFamily="34" charset="-128"/>
                <a:cs typeface="Arial Unicode MS" pitchFamily="34" charset="-128"/>
              </a:rPr>
              <a:t> – touchstones are: </a:t>
            </a:r>
          </a:p>
          <a:p>
            <a:pPr lvl="2"/>
            <a:r>
              <a:rPr lang="en-GB">
                <a:ea typeface="Arial Unicode MS" pitchFamily="34" charset="-128"/>
                <a:cs typeface="Arial Unicode MS" pitchFamily="34" charset="-128"/>
              </a:rPr>
              <a:t>assuming responsibility for another’s affairs</a:t>
            </a:r>
          </a:p>
          <a:p>
            <a:pPr lvl="2"/>
            <a:r>
              <a:rPr lang="en-GB">
                <a:ea typeface="Arial Unicode MS" pitchFamily="34" charset="-128"/>
                <a:cs typeface="Arial Unicode MS" pitchFamily="34" charset="-128"/>
              </a:rPr>
              <a:t>subordinating one’s own interests to one’s principal’s</a:t>
            </a:r>
            <a:endParaRPr lang="en-GB" sz="1600">
              <a:ea typeface="Arial Unicode MS" pitchFamily="34" charset="-128"/>
              <a:cs typeface="Arial Unicode MS" pitchFamily="34" charset="-128"/>
            </a:endParaRPr>
          </a:p>
          <a:p>
            <a:pPr lvl="1"/>
            <a:r>
              <a:rPr lang="en-GB" sz="2000">
                <a:ea typeface="Arial Unicode MS" pitchFamily="34" charset="-128"/>
                <a:cs typeface="Arial Unicode MS" pitchFamily="34" charset="-128"/>
              </a:rPr>
              <a:t>But not impossible – eg </a:t>
            </a:r>
            <a:r>
              <a:rPr lang="en-GB" sz="2000" i="1">
                <a:ea typeface="Arial Unicode MS" pitchFamily="34" charset="-128"/>
                <a:cs typeface="Arial Unicode MS" pitchFamily="34" charset="-128"/>
              </a:rPr>
              <a:t>Ross River v Waverley </a:t>
            </a:r>
            <a:r>
              <a:rPr lang="en-GB" sz="2000">
                <a:ea typeface="Arial Unicode MS" pitchFamily="34" charset="-128"/>
                <a:cs typeface="Arial Unicode MS" pitchFamily="34" charset="-128"/>
              </a:rPr>
              <a:t>[2013] EWCA Civ 910</a:t>
            </a: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p:txBody>
      </p:sp>
    </p:spTree>
    <p:extLst>
      <p:ext uri="{BB962C8B-B14F-4D97-AF65-F5344CB8AC3E}">
        <p14:creationId xmlns:p14="http://schemas.microsoft.com/office/powerpoint/2010/main" val="3594051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normAutofit/>
          </a:bodyPr>
          <a:lstStyle/>
          <a:p>
            <a:r>
              <a:rPr lang="en-GB" sz="3200"/>
              <a:t>Contractual obligations of good faith</a:t>
            </a:r>
          </a:p>
        </p:txBody>
      </p:sp>
      <p:sp>
        <p:nvSpPr>
          <p:cNvPr id="3" name="Text Placeholder 2"/>
          <p:cNvSpPr>
            <a:spLocks noGrp="1"/>
          </p:cNvSpPr>
          <p:nvPr>
            <p:ph type="body" sz="quarter" idx="10"/>
          </p:nvPr>
        </p:nvSpPr>
        <p:spPr>
          <a:xfrm>
            <a:off x="467544" y="1412776"/>
            <a:ext cx="8135937" cy="5112568"/>
          </a:xfrm>
        </p:spPr>
        <p:txBody>
          <a:bodyPr>
            <a:normAutofit fontScale="62500" lnSpcReduction="20000"/>
          </a:bodyPr>
          <a:lstStyle/>
          <a:p>
            <a:r>
              <a:rPr lang="en-GB" sz="3000">
                <a:ea typeface="Arial Unicode MS" pitchFamily="34" charset="-128"/>
                <a:cs typeface="Arial Unicode MS" pitchFamily="34" charset="-128"/>
              </a:rPr>
              <a:t>Express or implied</a:t>
            </a:r>
          </a:p>
          <a:p>
            <a:r>
              <a:rPr lang="en-GB" sz="3000">
                <a:ea typeface="Arial Unicode MS" pitchFamily="34" charset="-128"/>
                <a:cs typeface="Arial Unicode MS" pitchFamily="34" charset="-128"/>
              </a:rPr>
              <a:t>Content of “good faith”</a:t>
            </a:r>
          </a:p>
          <a:p>
            <a:r>
              <a:rPr lang="en-GB" sz="3000">
                <a:ea typeface="Arial Unicode MS" pitchFamily="34" charset="-128"/>
                <a:cs typeface="Arial Unicode MS" pitchFamily="34" charset="-128"/>
              </a:rPr>
              <a:t>Depends on precise words and commercial context - </a:t>
            </a:r>
            <a:r>
              <a:rPr lang="en-GB" sz="3000" i="1">
                <a:ea typeface="Arial Unicode MS" pitchFamily="34" charset="-128"/>
                <a:cs typeface="Arial Unicode MS" pitchFamily="34" charset="-128"/>
              </a:rPr>
              <a:t>CPC v Qatari Diar </a:t>
            </a:r>
            <a:r>
              <a:rPr lang="en-GB" sz="3000">
                <a:ea typeface="Arial Unicode MS" pitchFamily="34" charset="-128"/>
                <a:cs typeface="Arial Unicode MS" pitchFamily="34" charset="-128"/>
              </a:rPr>
              <a:t>[2010] EWHC 1535 (Ch)</a:t>
            </a:r>
          </a:p>
          <a:p>
            <a:r>
              <a:rPr lang="en-GB" sz="3000">
                <a:ea typeface="Arial Unicode MS" pitchFamily="34" charset="-128"/>
                <a:cs typeface="Arial Unicode MS" pitchFamily="34" charset="-128"/>
              </a:rPr>
              <a:t>Generally </a:t>
            </a:r>
            <a:r>
              <a:rPr lang="en-GB" sz="3000" u="sng">
                <a:ea typeface="Arial Unicode MS" pitchFamily="34" charset="-128"/>
                <a:cs typeface="Arial Unicode MS" pitchFamily="34" charset="-128"/>
              </a:rPr>
              <a:t>not</a:t>
            </a:r>
            <a:r>
              <a:rPr lang="en-GB" sz="3000">
                <a:ea typeface="Arial Unicode MS" pitchFamily="34" charset="-128"/>
                <a:cs typeface="Arial Unicode MS" pitchFamily="34" charset="-128"/>
              </a:rPr>
              <a:t> subordination of personal interests</a:t>
            </a:r>
          </a:p>
          <a:p>
            <a:r>
              <a:rPr lang="en-GB" sz="3000">
                <a:ea typeface="Arial Unicode MS" pitchFamily="34" charset="-128"/>
                <a:cs typeface="Arial Unicode MS" pitchFamily="34" charset="-128"/>
              </a:rPr>
              <a:t>Observe reasonable commercial standards of fair dealing</a:t>
            </a:r>
          </a:p>
          <a:p>
            <a:r>
              <a:rPr lang="en-GB" sz="3000">
                <a:ea typeface="Arial Unicode MS" pitchFamily="34" charset="-128"/>
                <a:cs typeface="Arial Unicode MS" pitchFamily="34" charset="-128"/>
              </a:rPr>
              <a:t>Faithfulness to agreed common purpose, consistent with other party’s justified expectations</a:t>
            </a:r>
            <a:r>
              <a:rPr lang="en-GB" sz="3000" i="1">
                <a:ea typeface="Arial Unicode MS" pitchFamily="34" charset="-128"/>
                <a:cs typeface="Arial Unicode MS" pitchFamily="34" charset="-128"/>
              </a:rPr>
              <a:t> </a:t>
            </a:r>
          </a:p>
          <a:p>
            <a:r>
              <a:rPr lang="en-GB" sz="3000" i="1">
                <a:ea typeface="Arial Unicode MS" pitchFamily="34" charset="-128"/>
                <a:cs typeface="Arial Unicode MS" pitchFamily="34" charset="-128"/>
              </a:rPr>
              <a:t>Berkeley v Pullen</a:t>
            </a:r>
            <a:r>
              <a:rPr lang="en-GB" sz="3000">
                <a:ea typeface="Arial Unicode MS" pitchFamily="34" charset="-128"/>
                <a:cs typeface="Arial Unicode MS" pitchFamily="34" charset="-128"/>
              </a:rPr>
              <a:t> [2007] EGLR 101;  </a:t>
            </a:r>
            <a:r>
              <a:rPr lang="en-GB" sz="3000" i="1">
                <a:ea typeface="Arial Unicode MS" pitchFamily="34" charset="-128"/>
                <a:cs typeface="Arial Unicode MS" pitchFamily="34" charset="-128"/>
              </a:rPr>
              <a:t>Macquarie International v Sydney SW</a:t>
            </a:r>
            <a:r>
              <a:rPr lang="en-GB" sz="3000">
                <a:ea typeface="Arial Unicode MS" pitchFamily="34" charset="-128"/>
                <a:cs typeface="Arial Unicode MS" pitchFamily="34" charset="-128"/>
              </a:rPr>
              <a:t> [2010] NSWCA 268;  </a:t>
            </a:r>
            <a:r>
              <a:rPr lang="en-GB" sz="3000" i="1">
                <a:ea typeface="Arial Unicode MS" pitchFamily="34" charset="-128"/>
                <a:cs typeface="Arial Unicode MS" pitchFamily="34" charset="-128"/>
              </a:rPr>
              <a:t>Paciocco v ANZ </a:t>
            </a:r>
            <a:r>
              <a:rPr lang="en-GB" sz="3000">
                <a:ea typeface="Arial Unicode MS" pitchFamily="34" charset="-128"/>
                <a:cs typeface="Arial Unicode MS" pitchFamily="34" charset="-128"/>
              </a:rPr>
              <a:t>[2015] ACFC 50; </a:t>
            </a:r>
            <a:r>
              <a:rPr lang="en-GB" sz="3000" i="1">
                <a:ea typeface="Arial Unicode MS" pitchFamily="34" charset="-128"/>
                <a:cs typeface="Arial Unicode MS" pitchFamily="34" charset="-128"/>
              </a:rPr>
              <a:t>Al Nehayan v Kent </a:t>
            </a:r>
            <a:r>
              <a:rPr lang="en-GB" sz="3000">
                <a:ea typeface="Arial Unicode MS" pitchFamily="34" charset="-128"/>
                <a:cs typeface="Arial Unicode MS" pitchFamily="34" charset="-128"/>
              </a:rPr>
              <a:t>[2018] EWHC 333</a:t>
            </a:r>
          </a:p>
          <a:p>
            <a:r>
              <a:rPr lang="en-GB" sz="3000">
                <a:ea typeface="Arial Unicode MS" pitchFamily="34" charset="-128"/>
                <a:cs typeface="Arial Unicode MS" pitchFamily="34" charset="-128"/>
              </a:rPr>
              <a:t>Other contractual provisions?</a:t>
            </a:r>
          </a:p>
          <a:p>
            <a:endParaRPr lang="en-GB">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pPr lvl="1"/>
            <a:endParaRPr lang="en-GB" sz="1600">
              <a:ea typeface="Arial Unicode MS" pitchFamily="34" charset="-128"/>
              <a:cs typeface="Arial Unicode MS" pitchFamily="34" charset="-128"/>
            </a:endParaRPr>
          </a:p>
          <a:p>
            <a:pPr lvl="1"/>
            <a:endParaRPr lang="en-GB" sz="20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p:txBody>
      </p:sp>
    </p:spTree>
    <p:extLst>
      <p:ext uri="{BB962C8B-B14F-4D97-AF65-F5344CB8AC3E}">
        <p14:creationId xmlns:p14="http://schemas.microsoft.com/office/powerpoint/2010/main" val="779541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normAutofit/>
          </a:bodyPr>
          <a:lstStyle/>
          <a:p>
            <a:r>
              <a:rPr lang="en-GB" sz="3200"/>
              <a:t>JV companies – sources of obligations</a:t>
            </a:r>
          </a:p>
        </p:txBody>
      </p:sp>
      <p:sp>
        <p:nvSpPr>
          <p:cNvPr id="3" name="Text Placeholder 2"/>
          <p:cNvSpPr>
            <a:spLocks noGrp="1"/>
          </p:cNvSpPr>
          <p:nvPr>
            <p:ph type="body" sz="quarter" idx="10"/>
          </p:nvPr>
        </p:nvSpPr>
        <p:spPr>
          <a:xfrm>
            <a:off x="467544" y="1412776"/>
            <a:ext cx="8135937" cy="5112568"/>
          </a:xfrm>
        </p:spPr>
        <p:txBody>
          <a:bodyPr>
            <a:normAutofit fontScale="92500"/>
          </a:bodyPr>
          <a:lstStyle/>
          <a:p>
            <a:r>
              <a:rPr lang="en-GB" sz="2400">
                <a:ea typeface="Arial Unicode MS" pitchFamily="34" charset="-128"/>
                <a:cs typeface="Arial Unicode MS" pitchFamily="34" charset="-128"/>
              </a:rPr>
              <a:t>Between shareholders - contractual obligations</a:t>
            </a:r>
          </a:p>
          <a:p>
            <a:pPr lvl="1"/>
            <a:r>
              <a:rPr lang="en-GB">
                <a:ea typeface="Arial Unicode MS" pitchFamily="34" charset="-128"/>
                <a:cs typeface="Arial Unicode MS" pitchFamily="34" charset="-128"/>
              </a:rPr>
              <a:t>Shareholders’ agreement</a:t>
            </a:r>
          </a:p>
          <a:p>
            <a:pPr lvl="1"/>
            <a:r>
              <a:rPr lang="en-GB">
                <a:ea typeface="Arial Unicode MS" pitchFamily="34" charset="-128"/>
                <a:cs typeface="Arial Unicode MS" pitchFamily="34" charset="-128"/>
              </a:rPr>
              <a:t>Articles of association</a:t>
            </a:r>
          </a:p>
          <a:p>
            <a:r>
              <a:rPr lang="en-GB" sz="2400">
                <a:ea typeface="Arial Unicode MS" pitchFamily="34" charset="-128"/>
                <a:cs typeface="Arial Unicode MS" pitchFamily="34" charset="-128"/>
              </a:rPr>
              <a:t>Fiduciary duties between shareholders?  </a:t>
            </a:r>
            <a:r>
              <a:rPr lang="en-GB" sz="2400" i="1">
                <a:ea typeface="Arial Unicode MS" pitchFamily="34" charset="-128"/>
                <a:cs typeface="Arial Unicode MS" pitchFamily="34" charset="-128"/>
              </a:rPr>
              <a:t>Murad v Al-Saraj </a:t>
            </a:r>
            <a:r>
              <a:rPr lang="en-GB" sz="2400">
                <a:ea typeface="Arial Unicode MS" pitchFamily="34" charset="-128"/>
                <a:cs typeface="Arial Unicode MS" pitchFamily="34" charset="-128"/>
              </a:rPr>
              <a:t>[2005] EWCA Civ 959</a:t>
            </a:r>
          </a:p>
          <a:p>
            <a:r>
              <a:rPr lang="en-GB" sz="2400">
                <a:ea typeface="Arial Unicode MS" pitchFamily="34" charset="-128"/>
                <a:cs typeface="Arial Unicode MS" pitchFamily="34" charset="-128"/>
              </a:rPr>
              <a:t>Board of directors</a:t>
            </a:r>
          </a:p>
          <a:p>
            <a:pPr lvl="2"/>
            <a:r>
              <a:rPr lang="en-GB" sz="2400">
                <a:ea typeface="Arial Unicode MS" pitchFamily="34" charset="-128"/>
                <a:cs typeface="Arial Unicode MS" pitchFamily="34" charset="-128"/>
              </a:rPr>
              <a:t>Fiduciary duties owed to company, not members</a:t>
            </a:r>
          </a:p>
          <a:p>
            <a:pPr lvl="2"/>
            <a:r>
              <a:rPr lang="en-GB" sz="2400"/>
              <a:t>Statutory - ss 171-178 CA 2006</a:t>
            </a:r>
          </a:p>
          <a:p>
            <a:pPr lvl="2"/>
            <a:r>
              <a:rPr lang="en-GB" sz="2400"/>
              <a:t>Crucial in JV disputes</a:t>
            </a:r>
          </a:p>
          <a:p>
            <a:pPr marL="914400" lvl="2" indent="0">
              <a:buNone/>
            </a:pPr>
            <a:endParaRPr lang="en-GB" sz="16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p:txBody>
      </p:sp>
    </p:spTree>
    <p:extLst>
      <p:ext uri="{BB962C8B-B14F-4D97-AF65-F5344CB8AC3E}">
        <p14:creationId xmlns:p14="http://schemas.microsoft.com/office/powerpoint/2010/main" val="50358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1143000"/>
          </a:xfrm>
        </p:spPr>
        <p:txBody>
          <a:bodyPr>
            <a:normAutofit/>
          </a:bodyPr>
          <a:lstStyle/>
          <a:p>
            <a:r>
              <a:rPr lang="en-GB" sz="3200"/>
              <a:t>Why are directors’ duties crucial?</a:t>
            </a:r>
          </a:p>
        </p:txBody>
      </p:sp>
      <p:sp>
        <p:nvSpPr>
          <p:cNvPr id="3" name="Text Placeholder 2"/>
          <p:cNvSpPr>
            <a:spLocks noGrp="1"/>
          </p:cNvSpPr>
          <p:nvPr>
            <p:ph type="body" sz="quarter" idx="10"/>
          </p:nvPr>
        </p:nvSpPr>
        <p:spPr>
          <a:xfrm>
            <a:off x="467544" y="1412776"/>
            <a:ext cx="8135937" cy="5112568"/>
          </a:xfrm>
        </p:spPr>
        <p:txBody>
          <a:bodyPr>
            <a:normAutofit/>
          </a:bodyPr>
          <a:lstStyle/>
          <a:p>
            <a:r>
              <a:rPr lang="en-GB" sz="2400">
                <a:ea typeface="Arial Unicode MS" pitchFamily="34" charset="-128"/>
                <a:cs typeface="Arial Unicode MS" pitchFamily="34" charset="-128"/>
              </a:rPr>
              <a:t>If no contractual claim, complain about directors of JV vehicle</a:t>
            </a:r>
          </a:p>
          <a:p>
            <a:r>
              <a:rPr lang="en-GB" sz="2400">
                <a:ea typeface="Arial Unicode MS" pitchFamily="34" charset="-128"/>
                <a:cs typeface="Arial Unicode MS" pitchFamily="34" charset="-128"/>
              </a:rPr>
              <a:t>Directors </a:t>
            </a:r>
            <a:r>
              <a:rPr lang="en-GB" sz="2400" u="sng">
                <a:ea typeface="Arial Unicode MS" pitchFamily="34" charset="-128"/>
                <a:cs typeface="Arial Unicode MS" pitchFamily="34" charset="-128"/>
              </a:rPr>
              <a:t>will</a:t>
            </a:r>
            <a:r>
              <a:rPr lang="en-GB" sz="2400">
                <a:ea typeface="Arial Unicode MS" pitchFamily="34" charset="-128"/>
                <a:cs typeface="Arial Unicode MS" pitchFamily="34" charset="-128"/>
              </a:rPr>
              <a:t> owe duties to company</a:t>
            </a:r>
          </a:p>
          <a:p>
            <a:r>
              <a:rPr lang="en-GB" sz="2400">
                <a:ea typeface="Arial Unicode MS" pitchFamily="34" charset="-128"/>
                <a:cs typeface="Arial Unicode MS" pitchFamily="34" charset="-128"/>
              </a:rPr>
              <a:t>Causes of action re JV companies arise from breach of directors’ duties</a:t>
            </a:r>
          </a:p>
          <a:p>
            <a:pPr lvl="1"/>
            <a:r>
              <a:rPr lang="en-GB" sz="2000">
                <a:ea typeface="Arial Unicode MS" pitchFamily="34" charset="-128"/>
                <a:cs typeface="Arial Unicode MS" pitchFamily="34" charset="-128"/>
              </a:rPr>
              <a:t>Unfair prejudice – s994 Companies Act 2006</a:t>
            </a:r>
          </a:p>
          <a:p>
            <a:pPr lvl="1"/>
            <a:r>
              <a:rPr lang="en-GB" sz="2000">
                <a:ea typeface="Arial Unicode MS" pitchFamily="34" charset="-128"/>
                <a:cs typeface="Arial Unicode MS" pitchFamily="34" charset="-128"/>
              </a:rPr>
              <a:t>Derivative claims</a:t>
            </a:r>
          </a:p>
          <a:p>
            <a:pPr lvl="1"/>
            <a:r>
              <a:rPr lang="en-GB" sz="2000">
                <a:ea typeface="Arial Unicode MS" pitchFamily="34" charset="-128"/>
                <a:cs typeface="Arial Unicode MS" pitchFamily="34" charset="-128"/>
              </a:rPr>
              <a:t>others</a:t>
            </a:r>
          </a:p>
          <a:p>
            <a:endParaRPr lang="en-GB" sz="2400">
              <a:ea typeface="Arial Unicode MS" pitchFamily="34" charset="-128"/>
              <a:cs typeface="Arial Unicode MS" pitchFamily="34" charset="-128"/>
            </a:endParaRPr>
          </a:p>
          <a:p>
            <a:pPr marL="914400" lvl="2" indent="0">
              <a:buNone/>
            </a:pPr>
            <a:endParaRPr lang="en-GB" sz="16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a:p>
            <a:endParaRPr lang="en-GB" sz="2400">
              <a:ea typeface="Arial Unicode MS" pitchFamily="34" charset="-128"/>
              <a:cs typeface="Arial Unicode MS" pitchFamily="34" charset="-128"/>
            </a:endParaRPr>
          </a:p>
        </p:txBody>
      </p:sp>
    </p:spTree>
    <p:extLst>
      <p:ext uri="{BB962C8B-B14F-4D97-AF65-F5344CB8AC3E}">
        <p14:creationId xmlns:p14="http://schemas.microsoft.com/office/powerpoint/2010/main" val="4250154974"/>
      </p:ext>
    </p:extLst>
  </p:cSld>
  <p:clrMapOvr>
    <a:masterClrMapping/>
  </p:clrMapOvr>
</p:sld>
</file>

<file path=ppt/theme/theme1.xml><?xml version="1.0" encoding="utf-8"?>
<a:theme xmlns:a="http://schemas.openxmlformats.org/drawingml/2006/main" name="Ersk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Fro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1_Front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1479</Words>
  <Application>Microsoft Macintosh PowerPoint</Application>
  <PresentationFormat>On-screen Show (4:3)</PresentationFormat>
  <Paragraphs>249</Paragraphs>
  <Slides>27</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27</vt:i4>
      </vt:variant>
    </vt:vector>
  </HeadingPairs>
  <TitlesOfParts>
    <vt:vector size="34" baseType="lpstr">
      <vt:lpstr>Arial Unicode MS</vt:lpstr>
      <vt:lpstr>Arial</vt:lpstr>
      <vt:lpstr>Calibri</vt:lpstr>
      <vt:lpstr>Kalinga</vt:lpstr>
      <vt:lpstr>Erskine</vt:lpstr>
      <vt:lpstr>Front page</vt:lpstr>
      <vt:lpstr>1_Front page</vt:lpstr>
      <vt:lpstr> </vt:lpstr>
      <vt:lpstr>What is a joint venture?</vt:lpstr>
      <vt:lpstr>Joint venture disputes</vt:lpstr>
      <vt:lpstr>4 themes</vt:lpstr>
      <vt:lpstr>Basic roadmap</vt:lpstr>
      <vt:lpstr>Contractual JVs - obligations </vt:lpstr>
      <vt:lpstr>Contractual obligations of good faith</vt:lpstr>
      <vt:lpstr>JV companies – sources of obligations</vt:lpstr>
      <vt:lpstr>Why are directors’ duties crucial?</vt:lpstr>
      <vt:lpstr>Nominee directors’ duties</vt:lpstr>
      <vt:lpstr>Agreed attenuation of directors’ duties?</vt:lpstr>
      <vt:lpstr>Attenuation of directors’ duties - caselaw</vt:lpstr>
      <vt:lpstr>Attenuation of directors’ duties - statute</vt:lpstr>
      <vt:lpstr>Attenuation of directors’ duties - conclusions</vt:lpstr>
      <vt:lpstr>Remedies - contractual JVs</vt:lpstr>
      <vt:lpstr>Remedies - Joint Venture Companies 1</vt:lpstr>
      <vt:lpstr>Remedies - Joint Venture Companies 2</vt:lpstr>
      <vt:lpstr>Remedies – international JVs 1</vt:lpstr>
      <vt:lpstr>Remedies – international JVs 2</vt:lpstr>
      <vt:lpstr>Arbitration</vt:lpstr>
      <vt:lpstr>LLPs as JV vehicles</vt:lpstr>
      <vt:lpstr>Fiduciary duties within LLPs</vt:lpstr>
      <vt:lpstr>Joint Venture LLP - remedies</vt:lpstr>
      <vt:lpstr>Joint Venture LLP - remedies</vt:lpstr>
      <vt:lpstr>LLPs as JV vehicles</vt:lpstr>
      <vt:lpstr>Conclusion</vt:lpstr>
      <vt:lpstr>Andrew Thompson QC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Emma Hill</cp:lastModifiedBy>
  <cp:revision>1</cp:revision>
  <cp:lastPrinted>2020-08-24T10:23:34Z</cp:lastPrinted>
  <dcterms:created xsi:type="dcterms:W3CDTF">2020-08-24T10:23:34Z</dcterms:created>
  <dcterms:modified xsi:type="dcterms:W3CDTF">2020-08-24T12:17:59Z</dcterms:modified>
</cp:coreProperties>
</file>