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10"/>
  </p:notesMasterIdLst>
  <p:handoutMasterIdLst>
    <p:handoutMasterId r:id="rId11"/>
  </p:handoutMasterIdLst>
  <p:sldIdLst>
    <p:sldId id="274" r:id="rId3"/>
    <p:sldId id="279" r:id="rId4"/>
    <p:sldId id="277" r:id="rId5"/>
    <p:sldId id="280" r:id="rId6"/>
    <p:sldId id="281" r:id="rId7"/>
    <p:sldId id="282" r:id="rId8"/>
    <p:sldId id="283" r:id="rId9"/>
  </p:sldIdLst>
  <p:sldSz cx="9144000" cy="6858000" type="screen4x3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72" y="-72"/>
      </p:cViewPr>
      <p:guideLst>
        <p:guide orient="horz" pos="4213"/>
        <p:guide pos="28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B4EF36-56A5-4050-9960-12A83277FB81}" type="datetime1">
              <a:rPr lang="en-GB"/>
              <a:pPr>
                <a:defRPr/>
              </a:pPr>
              <a:t>10/03/2015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8345F1-A1FE-43E9-8C36-B5685244E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774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A11FC5-C4AD-4DCC-968A-A4AB16566F74}" type="datetime1">
              <a:rPr lang="en-GB"/>
              <a:pPr>
                <a:defRPr/>
              </a:pPr>
              <a:t>10/03/2015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B60D52-8FFF-4399-A1C3-798351349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86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849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426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051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buClrTx/>
              <a:buFontTx/>
              <a:buNone/>
              <a:defRPr/>
            </a:lvl1pPr>
          </a:lstStyle>
          <a:p>
            <a:pPr>
              <a:defRPr/>
            </a:pPr>
            <a:r>
              <a:rPr lang="en-US"/>
              <a:t> The </a:t>
            </a:r>
            <a:r>
              <a:rPr lang="en-US" err="1"/>
              <a:t>Kain</a:t>
            </a:r>
            <a:r>
              <a:rPr lang="en-US"/>
              <a:t> Knight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A6D64-F4EC-481B-BDAE-6E9C5BF46A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ts val="0"/>
              </a:spcBef>
              <a:buClrTx/>
              <a:buFontTx/>
              <a:buNone/>
              <a:defRPr/>
            </a:lvl1pPr>
          </a:lstStyle>
          <a:p>
            <a:pPr>
              <a:defRPr/>
            </a:pPr>
            <a:r>
              <a:rPr lang="en-US"/>
              <a:t> The Kain Knight Group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B73BA-4F7F-4ACE-B085-8F69825E2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474788"/>
            <a:ext cx="82296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601913"/>
            <a:ext cx="82296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32188" y="6529388"/>
            <a:ext cx="1608137" cy="312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875"/>
              </a:spcBef>
              <a:spcAft>
                <a:spcPts val="0"/>
              </a:spcAft>
              <a:buClr>
                <a:srgbClr val="009999"/>
              </a:buClr>
              <a:buFont typeface="Symbol" charset="0"/>
              <a:buNone/>
              <a:defRPr sz="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 The </a:t>
            </a:r>
            <a:r>
              <a:rPr lang="en-GB" err="1"/>
              <a:t>Kain</a:t>
            </a:r>
            <a:r>
              <a:rPr lang="en-GB"/>
              <a:t> Knight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2975" y="6461125"/>
            <a:ext cx="434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75E714-755F-488E-A0DD-0EBD937F24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orbe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orbe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orbe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orbe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orbe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orbe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orbe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orbe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474788"/>
            <a:ext cx="82296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601913"/>
            <a:ext cx="82296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32188" y="6642100"/>
            <a:ext cx="1608137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875"/>
              </a:spcBef>
              <a:spcAft>
                <a:spcPts val="0"/>
              </a:spcAft>
              <a:buClr>
                <a:srgbClr val="009999"/>
              </a:buClr>
              <a:buFont typeface="Symbol" charset="0"/>
              <a:buNone/>
              <a:defRPr sz="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 The </a:t>
            </a:r>
            <a:r>
              <a:rPr lang="en-GB" err="1"/>
              <a:t>Kain</a:t>
            </a:r>
            <a:r>
              <a:rPr lang="en-GB"/>
              <a:t> Knight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2975" y="6642100"/>
            <a:ext cx="434975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002BB9-17D8-42C8-906C-CC9F99C601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9" name="Picture 7" descr="KainKnight_CMY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87350" y="420688"/>
            <a:ext cx="2916238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orbe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orbe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orbe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orbe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orbe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orbe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orbe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orbe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 idx="4294967295"/>
          </p:nvPr>
        </p:nvSpPr>
        <p:spPr>
          <a:xfrm>
            <a:off x="738188" y="1782305"/>
            <a:ext cx="7772400" cy="2557220"/>
          </a:xfrm>
        </p:spPr>
        <p:txBody>
          <a:bodyPr/>
          <a:lstStyle/>
          <a:p>
            <a:pPr algn="ctr" eaLnBrk="1" hangingPunct="1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LSLA &amp; LCLCBA Seminar</a:t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Wednesday, 6</a:t>
            </a:r>
            <a:r>
              <a:rPr lang="en-GB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March 2015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How Best to Prepare Your Budget / Form H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Mitesh Modha, Senior Associate</a:t>
            </a:r>
            <a:b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Kain Knight Group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Slide Number Placeholder 3"/>
          <p:cNvSpPr txBox="1">
            <a:spLocks noGrp="1"/>
          </p:cNvSpPr>
          <p:nvPr/>
        </p:nvSpPr>
        <p:spPr bwMode="auto">
          <a:xfrm>
            <a:off x="8510588" y="6448425"/>
            <a:ext cx="43497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D7A1FEF3-1761-48BF-AA36-6C5885B34B19}" type="slidenum">
              <a:rPr lang="en-US" sz="1200">
                <a:solidFill>
                  <a:schemeClr val="bg1"/>
                </a:solidFill>
                <a:latin typeface="+mn-lt"/>
              </a:rPr>
              <a:pPr algn="r">
                <a:defRPr/>
              </a:pPr>
              <a:t>1</a:t>
            </a:fld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196" name="Footer Placeholder 4"/>
          <p:cNvSpPr txBox="1">
            <a:spLocks noGrp="1"/>
          </p:cNvSpPr>
          <p:nvPr/>
        </p:nvSpPr>
        <p:spPr bwMode="auto">
          <a:xfrm>
            <a:off x="3749675" y="6456363"/>
            <a:ext cx="16097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rgbClr val="FFFFFF"/>
                </a:solidFill>
                <a:latin typeface="+mn-lt"/>
              </a:rPr>
              <a:t> The Kain Knight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189" y="186669"/>
            <a:ext cx="7772400" cy="1470025"/>
          </a:xfrm>
        </p:spPr>
        <p:txBody>
          <a:bodyPr/>
          <a:lstStyle/>
          <a:p>
            <a:r>
              <a:rPr lang="en-GB" dirty="0" smtClean="0"/>
              <a:t>Deadlines!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189" y="1599856"/>
            <a:ext cx="7772400" cy="17526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accent6"/>
                </a:solidFill>
                <a:cs typeface="Arial" panose="020B0604020202020204" pitchFamily="34" charset="0"/>
              </a:rPr>
              <a:t>Directions Questionnaire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accent6"/>
                </a:solidFill>
                <a:cs typeface="Arial" panose="020B0604020202020204" pitchFamily="34" charset="0"/>
              </a:rPr>
              <a:t>All documents to be returned usually within 28 days of DQ – date specified on Directions Notice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accent6"/>
                </a:solidFill>
                <a:cs typeface="Arial" panose="020B0604020202020204" pitchFamily="34" charset="0"/>
              </a:rPr>
              <a:t>Otherwise, no later than 7 days before the CMC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accent6"/>
                </a:solidFill>
                <a:cs typeface="Arial" panose="020B0604020202020204" pitchFamily="34" charset="0"/>
              </a:rPr>
              <a:t>7 </a:t>
            </a:r>
            <a:r>
              <a:rPr lang="en-GB" sz="2400" u="sng" dirty="0" smtClean="0">
                <a:solidFill>
                  <a:schemeClr val="accent6"/>
                </a:solidFill>
                <a:cs typeface="Arial" panose="020B0604020202020204" pitchFamily="34" charset="0"/>
              </a:rPr>
              <a:t>clear</a:t>
            </a:r>
            <a:r>
              <a:rPr lang="en-GB" sz="2400" dirty="0" smtClean="0">
                <a:solidFill>
                  <a:schemeClr val="accent6"/>
                </a:solidFill>
                <a:cs typeface="Arial" panose="020B0604020202020204" pitchFamily="34" charset="0"/>
              </a:rPr>
              <a:t> days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GB" sz="2200" u="sng" dirty="0" smtClean="0">
                <a:solidFill>
                  <a:schemeClr val="accent6"/>
                </a:solidFill>
                <a:cs typeface="Arial" panose="020B0604020202020204" pitchFamily="34" charset="0"/>
              </a:rPr>
              <a:t>Automatic</a:t>
            </a:r>
            <a:r>
              <a:rPr lang="en-GB" sz="2200" dirty="0" smtClean="0">
                <a:solidFill>
                  <a:schemeClr val="accent6"/>
                </a:solidFill>
                <a:cs typeface="Arial" panose="020B0604020202020204" pitchFamily="34" charset="0"/>
              </a:rPr>
              <a:t> sanction of court fees only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accent6"/>
                </a:solidFill>
                <a:cs typeface="Arial" panose="020B0604020202020204" pitchFamily="34" charset="0"/>
              </a:rPr>
              <a:t>CPR 3.8(4)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accent6"/>
                </a:solidFill>
                <a:cs typeface="Arial" panose="020B0604020202020204" pitchFamily="34" charset="0"/>
              </a:rPr>
              <a:t>28 day extension can be agreed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accent6"/>
                </a:solidFill>
                <a:cs typeface="Arial" panose="020B0604020202020204" pitchFamily="34" charset="0"/>
              </a:rPr>
              <a:t>Providing no hearing date at risk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 The Kain Knight Group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A6D64-F4EC-481B-BDAE-6E9C5BF46A6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4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189" y="74671"/>
            <a:ext cx="7772400" cy="1470025"/>
          </a:xfrm>
        </p:spPr>
        <p:txBody>
          <a:bodyPr/>
          <a:lstStyle/>
          <a:p>
            <a:r>
              <a:rPr lang="en-GB" dirty="0" smtClean="0"/>
              <a:t>Preparation, preparation, preparation!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189" y="1540038"/>
            <a:ext cx="7772400" cy="17526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accent6"/>
                </a:solidFill>
              </a:rPr>
              <a:t>“</a:t>
            </a:r>
            <a:r>
              <a:rPr lang="en-GB" sz="2400" i="1" dirty="0" smtClean="0">
                <a:solidFill>
                  <a:schemeClr val="accent6"/>
                </a:solidFill>
              </a:rPr>
              <a:t>the </a:t>
            </a:r>
            <a:r>
              <a:rPr lang="en-GB" sz="2400" i="1" dirty="0">
                <a:solidFill>
                  <a:schemeClr val="accent6"/>
                </a:solidFill>
              </a:rPr>
              <a:t>parties were well aware that this was a case for which budgeting would be required from the </a:t>
            </a:r>
            <a:r>
              <a:rPr lang="en-GB" sz="2400" i="1" dirty="0" smtClean="0">
                <a:solidFill>
                  <a:schemeClr val="accent6"/>
                </a:solidFill>
              </a:rPr>
              <a:t>start…the </a:t>
            </a:r>
            <a:r>
              <a:rPr lang="en-GB" sz="2400" i="1" dirty="0">
                <a:solidFill>
                  <a:schemeClr val="accent6"/>
                </a:solidFill>
              </a:rPr>
              <a:t>mere fact that a date is set for CMC is not supposed to be the starting gun for proper consideration of </a:t>
            </a:r>
            <a:r>
              <a:rPr lang="en-GB" sz="2400" i="1" dirty="0" smtClean="0">
                <a:solidFill>
                  <a:schemeClr val="accent6"/>
                </a:solidFill>
              </a:rPr>
              <a:t>budgeting</a:t>
            </a:r>
            <a:r>
              <a:rPr lang="en-GB" sz="2400" dirty="0" smtClean="0">
                <a:solidFill>
                  <a:schemeClr val="accent6"/>
                </a:solidFill>
              </a:rPr>
              <a:t>” – Mitchell v NGN, Master McCloud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accent6"/>
                </a:solidFill>
              </a:rPr>
              <a:t>Line up Counsel / Experts / Costs Draftsman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accent6"/>
                </a:solidFill>
              </a:rPr>
              <a:t>Lead times for fee quotes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accent6"/>
                </a:solidFill>
              </a:rPr>
              <a:t>Discuss the litigation path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accent6"/>
                </a:solidFill>
              </a:rPr>
              <a:t>Who will “share the pain” of reductions???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6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 The Kain Knight Group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A6D64-F4EC-481B-BDAE-6E9C5BF46A6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17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189" y="74671"/>
            <a:ext cx="7772400" cy="1470025"/>
          </a:xfrm>
        </p:spPr>
        <p:txBody>
          <a:bodyPr/>
          <a:lstStyle/>
          <a:p>
            <a:r>
              <a:rPr lang="en-GB" dirty="0" smtClean="0"/>
              <a:t>Preparation, preparation, preparation!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189" y="1540038"/>
            <a:ext cx="7772400" cy="1752600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accent6"/>
                </a:solidFill>
              </a:rPr>
              <a:t>Incurred and estimated costs must both be phased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accent6"/>
                </a:solidFill>
              </a:rPr>
              <a:t>E.g. pre-action witness statement/proofs must not be “dumped” in pre-action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accent6"/>
                </a:solidFill>
              </a:rPr>
              <a:t>Keep notes of where various time entries have been allocated – essential to costs recovery – CPR 3.18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accent6"/>
                </a:solidFill>
              </a:rPr>
              <a:t>Try to narrow/agree procedural issues with opponent: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accent6"/>
                </a:solidFill>
              </a:rPr>
              <a:t>Disclosure – extent / key words / date ranges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accent6"/>
                </a:solidFill>
              </a:rPr>
              <a:t>Number of experts / witnesses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accent6"/>
                </a:solidFill>
              </a:rPr>
              <a:t>Trial length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 The Kain Knight Group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A6D64-F4EC-481B-BDAE-6E9C5BF46A6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6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189" y="103517"/>
            <a:ext cx="7772400" cy="1277278"/>
          </a:xfrm>
        </p:spPr>
        <p:txBody>
          <a:bodyPr/>
          <a:lstStyle/>
          <a:p>
            <a:r>
              <a:rPr lang="en-GB" dirty="0" smtClean="0"/>
              <a:t>Preparation, preparation, preparation!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947" y="1281814"/>
            <a:ext cx="8350370" cy="17526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GB" sz="2100" dirty="0" err="1" smtClean="0">
                <a:cs typeface="Arial" panose="020B0604020202020204" pitchFamily="34" charset="0"/>
              </a:rPr>
              <a:t>MoJ</a:t>
            </a:r>
            <a:r>
              <a:rPr lang="en-GB" sz="2100" dirty="0" smtClean="0">
                <a:cs typeface="Arial" panose="020B0604020202020204" pitchFamily="34" charset="0"/>
              </a:rPr>
              <a:t> Guidance:</a:t>
            </a:r>
            <a:endParaRPr lang="en-GB" sz="2100" dirty="0"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2100" dirty="0" err="1">
                <a:solidFill>
                  <a:schemeClr val="accent6"/>
                </a:solidFill>
                <a:cs typeface="Arial" panose="020B0604020202020204" pitchFamily="34" charset="0"/>
              </a:rPr>
              <a:t>SoC</a:t>
            </a:r>
            <a:r>
              <a:rPr lang="en-GB" sz="2100" dirty="0">
                <a:solidFill>
                  <a:schemeClr val="accent6"/>
                </a:solidFill>
                <a:cs typeface="Arial" panose="020B0604020202020204" pitchFamily="34" charset="0"/>
              </a:rPr>
              <a:t> amendments = Contingency not Issue/Pleadings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2100" dirty="0">
                <a:solidFill>
                  <a:schemeClr val="accent6"/>
                </a:solidFill>
                <a:cs typeface="Arial" panose="020B0604020202020204" pitchFamily="34" charset="0"/>
              </a:rPr>
              <a:t>Part 18 Requests = Issue/Pleadings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2100" dirty="0">
                <a:solidFill>
                  <a:schemeClr val="accent6"/>
                </a:solidFill>
                <a:cs typeface="Arial" panose="020B0604020202020204" pitchFamily="34" charset="0"/>
              </a:rPr>
              <a:t>CMC = only the first CMC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2100" dirty="0">
                <a:solidFill>
                  <a:schemeClr val="accent6"/>
                </a:solidFill>
                <a:cs typeface="Arial" panose="020B0604020202020204" pitchFamily="34" charset="0"/>
              </a:rPr>
              <a:t>Witness statements = Yours and considering opponents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2100" dirty="0">
                <a:solidFill>
                  <a:schemeClr val="accent6"/>
                </a:solidFill>
                <a:cs typeface="Arial" panose="020B0604020202020204" pitchFamily="34" charset="0"/>
              </a:rPr>
              <a:t>Expert reports = initial/joint statements, questions, supplementary reports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2100" dirty="0">
                <a:solidFill>
                  <a:schemeClr val="accent6"/>
                </a:solidFill>
                <a:cs typeface="Arial" panose="020B0604020202020204" pitchFamily="34" charset="0"/>
              </a:rPr>
              <a:t>Copying bundles = not fee earner work in CMC/PTR/Trial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2100" dirty="0">
                <a:solidFill>
                  <a:schemeClr val="accent6"/>
                </a:solidFill>
                <a:cs typeface="Arial" panose="020B0604020202020204" pitchFamily="34" charset="0"/>
              </a:rPr>
              <a:t>Counsel’s brief </a:t>
            </a:r>
            <a:r>
              <a:rPr lang="en-GB" sz="2100" dirty="0" smtClean="0">
                <a:solidFill>
                  <a:schemeClr val="accent6"/>
                </a:solidFill>
                <a:cs typeface="Arial" panose="020B0604020202020204" pitchFamily="34" charset="0"/>
              </a:rPr>
              <a:t>fee &amp; refreshers </a:t>
            </a:r>
            <a:r>
              <a:rPr lang="en-GB" sz="2100" dirty="0">
                <a:solidFill>
                  <a:schemeClr val="accent6"/>
                </a:solidFill>
                <a:cs typeface="Arial" panose="020B0604020202020204" pitchFamily="34" charset="0"/>
              </a:rPr>
              <a:t>= Trial phase, not split between Trial and Trial Prep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2100" dirty="0" smtClean="0">
                <a:solidFill>
                  <a:schemeClr val="accent6"/>
                </a:solidFill>
                <a:cs typeface="Arial" panose="020B0604020202020204" pitchFamily="34" charset="0"/>
              </a:rPr>
              <a:t>Trial </a:t>
            </a:r>
            <a:r>
              <a:rPr lang="en-GB" sz="2100" dirty="0">
                <a:solidFill>
                  <a:schemeClr val="accent6"/>
                </a:solidFill>
                <a:cs typeface="Arial" panose="020B0604020202020204" pitchFamily="34" charset="0"/>
              </a:rPr>
              <a:t>– remember closing submissions/draft judgment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2100" dirty="0">
                <a:solidFill>
                  <a:schemeClr val="accent6"/>
                </a:solidFill>
                <a:cs typeface="Arial" panose="020B0604020202020204" pitchFamily="34" charset="0"/>
              </a:rPr>
              <a:t>Mediation = Contingency not ADR/Settlement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 The Kain Knight Group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A6D64-F4EC-481B-BDAE-6E9C5BF46A6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5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189" y="103517"/>
            <a:ext cx="7772400" cy="1277278"/>
          </a:xfrm>
        </p:spPr>
        <p:txBody>
          <a:bodyPr/>
          <a:lstStyle/>
          <a:p>
            <a:r>
              <a:rPr lang="en-GB" dirty="0" smtClean="0"/>
              <a:t>Preparation, preparation, preparation!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947" y="1281814"/>
            <a:ext cx="8350370" cy="17526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accent6"/>
                </a:solidFill>
              </a:rPr>
              <a:t>Contingencies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6"/>
                </a:solidFill>
              </a:rPr>
              <a:t>Reasonably anticipated task not falling in another phase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6"/>
                </a:solidFill>
              </a:rPr>
              <a:t>Don’t be vague – not a general pot of money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6"/>
                </a:solidFill>
              </a:rPr>
              <a:t>Not expected to have a crystal ball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accent6"/>
                </a:solidFill>
              </a:rPr>
              <a:t>See </a:t>
            </a:r>
            <a:r>
              <a:rPr lang="en-GB" sz="2400" i="1" dirty="0">
                <a:solidFill>
                  <a:schemeClr val="accent6"/>
                </a:solidFill>
              </a:rPr>
              <a:t>Yeo v Times Newspapers Ltd </a:t>
            </a:r>
            <a:r>
              <a:rPr lang="en-GB" sz="2400" dirty="0">
                <a:solidFill>
                  <a:schemeClr val="accent6"/>
                </a:solidFill>
              </a:rPr>
              <a:t>[2015] EWHC 209 (QB) – “</a:t>
            </a:r>
            <a:r>
              <a:rPr lang="en-GB" sz="2400" i="1" dirty="0">
                <a:solidFill>
                  <a:schemeClr val="accent6"/>
                </a:solidFill>
              </a:rPr>
              <a:t>foreseen as more likely than not to be required</a:t>
            </a:r>
            <a:r>
              <a:rPr lang="en-GB" sz="2400" dirty="0">
                <a:solidFill>
                  <a:schemeClr val="accent6"/>
                </a:solidFill>
              </a:rPr>
              <a:t>”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accent6"/>
                </a:solidFill>
              </a:rPr>
              <a:t>PD </a:t>
            </a:r>
            <a:r>
              <a:rPr lang="en-GB" sz="2400" dirty="0">
                <a:solidFill>
                  <a:schemeClr val="accent6"/>
                </a:solidFill>
              </a:rPr>
              <a:t>3E, para 7.9 – costs of interim apps not reasonably included in the approved costs budget, treated as additional to approved </a:t>
            </a:r>
            <a:r>
              <a:rPr lang="en-GB" sz="2400" dirty="0" smtClean="0">
                <a:solidFill>
                  <a:schemeClr val="accent6"/>
                </a:solidFill>
              </a:rPr>
              <a:t>budget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6"/>
                </a:solidFill>
              </a:rPr>
              <a:t>But see </a:t>
            </a:r>
            <a:r>
              <a:rPr lang="en-GB" sz="2400" i="1" dirty="0">
                <a:solidFill>
                  <a:schemeClr val="accent6"/>
                </a:solidFill>
              </a:rPr>
              <a:t>Simpson v MGN Ltd &amp; </a:t>
            </a:r>
            <a:r>
              <a:rPr lang="en-GB" sz="2400" i="1" dirty="0" err="1">
                <a:solidFill>
                  <a:schemeClr val="accent6"/>
                </a:solidFill>
              </a:rPr>
              <a:t>Anor</a:t>
            </a:r>
            <a:r>
              <a:rPr lang="en-GB" sz="2400" i="1" dirty="0">
                <a:solidFill>
                  <a:schemeClr val="accent6"/>
                </a:solidFill>
              </a:rPr>
              <a:t>  </a:t>
            </a:r>
            <a:r>
              <a:rPr lang="en-GB" sz="2400" dirty="0">
                <a:solidFill>
                  <a:schemeClr val="accent6"/>
                </a:solidFill>
              </a:rPr>
              <a:t>[2015] EWHC 126 (QB)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endParaRPr lang="en-GB" sz="2400" dirty="0" smtClean="0">
              <a:solidFill>
                <a:schemeClr val="accent6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 The Kain Knight Group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A6D64-F4EC-481B-BDAE-6E9C5BF46A6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8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189" y="103517"/>
            <a:ext cx="7772400" cy="1277278"/>
          </a:xfrm>
        </p:spPr>
        <p:txBody>
          <a:bodyPr/>
          <a:lstStyle/>
          <a:p>
            <a:r>
              <a:rPr lang="en-GB" dirty="0" smtClean="0"/>
              <a:t>Preparation, preparation, preparation!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947" y="1380795"/>
            <a:ext cx="8350370" cy="17526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6"/>
                </a:solidFill>
              </a:rPr>
              <a:t>Assumptions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6"/>
                </a:solidFill>
              </a:rPr>
              <a:t>Justify </a:t>
            </a:r>
            <a:r>
              <a:rPr lang="en-GB" sz="2000" dirty="0">
                <a:solidFill>
                  <a:schemeClr val="accent6"/>
                </a:solidFill>
              </a:rPr>
              <a:t>the incurred costs and estimated costs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6"/>
                </a:solidFill>
              </a:rPr>
              <a:t>Define </a:t>
            </a:r>
            <a:r>
              <a:rPr lang="en-GB" sz="2000" dirty="0">
                <a:solidFill>
                  <a:schemeClr val="accent6"/>
                </a:solidFill>
              </a:rPr>
              <a:t>the litigation path you have predicted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6"/>
                </a:solidFill>
              </a:rPr>
              <a:t>Outline what is excluded as well as </a:t>
            </a:r>
            <a:r>
              <a:rPr lang="en-GB" sz="2000" dirty="0" smtClean="0">
                <a:solidFill>
                  <a:schemeClr val="accent6"/>
                </a:solidFill>
              </a:rPr>
              <a:t>included but do not “over caveat”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6"/>
                </a:solidFill>
              </a:rPr>
              <a:t>Mention brief fee tranches &amp; expert cancellation fees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6"/>
                </a:solidFill>
              </a:rPr>
              <a:t>Not intended to be War &amp; Peace on budgeting</a:t>
            </a:r>
            <a:endParaRPr lang="en-GB" sz="2000" dirty="0">
              <a:solidFill>
                <a:schemeClr val="accent6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2000" i="1" dirty="0" smtClean="0">
                <a:solidFill>
                  <a:schemeClr val="accent6"/>
                </a:solidFill>
              </a:rPr>
              <a:t>CIP v </a:t>
            </a:r>
            <a:r>
              <a:rPr lang="en-GB" sz="2000" i="1" dirty="0" err="1" smtClean="0">
                <a:solidFill>
                  <a:schemeClr val="accent6"/>
                </a:solidFill>
              </a:rPr>
              <a:t>Galliford</a:t>
            </a:r>
            <a:r>
              <a:rPr lang="en-GB" sz="2000" i="1" dirty="0" smtClean="0">
                <a:solidFill>
                  <a:schemeClr val="accent6"/>
                </a:solidFill>
              </a:rPr>
              <a:t> Try </a:t>
            </a:r>
            <a:r>
              <a:rPr lang="en-GB" sz="2000" dirty="0" smtClean="0">
                <a:solidFill>
                  <a:schemeClr val="accent6"/>
                </a:solidFill>
              </a:rPr>
              <a:t>[2015] EWHC 481 (TCC) – Coulson J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6"/>
                </a:solidFill>
              </a:rPr>
              <a:t>“</a:t>
            </a:r>
            <a:r>
              <a:rPr lang="en-GB" sz="2000" i="1" dirty="0" smtClean="0">
                <a:solidFill>
                  <a:schemeClr val="accent6"/>
                </a:solidFill>
              </a:rPr>
              <a:t>six closely typed pages and no less than 65 separate assumptions</a:t>
            </a:r>
            <a:r>
              <a:rPr lang="en-GB" sz="2000" dirty="0" smtClean="0">
                <a:solidFill>
                  <a:schemeClr val="accent6"/>
                </a:solidFill>
              </a:rPr>
              <a:t>”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6"/>
                </a:solidFill>
              </a:rPr>
              <a:t>“</a:t>
            </a:r>
            <a:r>
              <a:rPr lang="en-GB" sz="2000" i="1" dirty="0" smtClean="0">
                <a:solidFill>
                  <a:schemeClr val="accent6"/>
                </a:solidFill>
              </a:rPr>
              <a:t>so widespread in nature and effect, that they alone render the Claimant’s budget wholly uncertain and therefore unreliable</a:t>
            </a:r>
            <a:r>
              <a:rPr lang="en-GB" sz="2000" dirty="0" smtClean="0">
                <a:solidFill>
                  <a:schemeClr val="accent6"/>
                </a:solidFill>
              </a:rPr>
              <a:t>”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accent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 The Kain Knight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A6D64-F4EC-481B-BDAE-6E9C5BF46A6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644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636463"/>
      </a:dk1>
      <a:lt1>
        <a:sysClr val="window" lastClr="FFFFFF"/>
      </a:lt1>
      <a:dk2>
        <a:srgbClr val="002B6D"/>
      </a:dk2>
      <a:lt2>
        <a:srgbClr val="0088AC"/>
      </a:lt2>
      <a:accent1>
        <a:srgbClr val="0088AC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88AC"/>
      </a:hlink>
      <a:folHlink>
        <a:srgbClr val="0088AC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6">
      <a:dk1>
        <a:srgbClr val="636463"/>
      </a:dk1>
      <a:lt1>
        <a:sysClr val="window" lastClr="FFFFFF"/>
      </a:lt1>
      <a:dk2>
        <a:srgbClr val="002B6D"/>
      </a:dk2>
      <a:lt2>
        <a:srgbClr val="0088AC"/>
      </a:lt2>
      <a:accent1>
        <a:srgbClr val="0088AC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88AC"/>
      </a:hlink>
      <a:folHlink>
        <a:srgbClr val="0088AC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533</Words>
  <Application>Microsoft Office PowerPoint</Application>
  <PresentationFormat>On-screen Show (4:3)</PresentationFormat>
  <Paragraphs>67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LSLA &amp; LCLCBA Seminar Wednesday, 6th March 2015  How Best to Prepare Your Budget / Form H  Mitesh Modha, Senior Associate Kain Knight Group  </vt:lpstr>
      <vt:lpstr>Deadlines!</vt:lpstr>
      <vt:lpstr>Preparation, preparation, preparation!</vt:lpstr>
      <vt:lpstr>Preparation, preparation, preparation!</vt:lpstr>
      <vt:lpstr>Preparation, preparation, preparation!</vt:lpstr>
      <vt:lpstr>Preparation, preparation, preparation!</vt:lpstr>
      <vt:lpstr>Preparation, preparation, preparation!</vt:lpstr>
    </vt:vector>
  </TitlesOfParts>
  <Company>Thirst Design and Marketing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 Ashworth</dc:creator>
  <cp:lastModifiedBy>pati-svc</cp:lastModifiedBy>
  <cp:revision>74</cp:revision>
  <cp:lastPrinted>2014-02-04T15:00:13Z</cp:lastPrinted>
  <dcterms:created xsi:type="dcterms:W3CDTF">2013-07-09T11:46:36Z</dcterms:created>
  <dcterms:modified xsi:type="dcterms:W3CDTF">2015-03-10T10:13:48Z</dcterms:modified>
</cp:coreProperties>
</file>