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9" r:id="rId2"/>
    <p:sldId id="257" r:id="rId3"/>
    <p:sldId id="259" r:id="rId4"/>
    <p:sldId id="260" r:id="rId5"/>
    <p:sldId id="261" r:id="rId6"/>
    <p:sldId id="262" r:id="rId7"/>
    <p:sldId id="263" r:id="rId8"/>
    <p:sldId id="264" r:id="rId9"/>
    <p:sldId id="265" r:id="rId10"/>
    <p:sldId id="266" r:id="rId11"/>
    <p:sldId id="268" r:id="rId12"/>
    <p:sldId id="267" r:id="rId13"/>
    <p:sldId id="276" r:id="rId14"/>
    <p:sldId id="288" r:id="rId15"/>
    <p:sldId id="277" r:id="rId16"/>
    <p:sldId id="289" r:id="rId17"/>
    <p:sldId id="290" r:id="rId18"/>
    <p:sldId id="278" r:id="rId19"/>
    <p:sldId id="279" r:id="rId20"/>
    <p:sldId id="291" r:id="rId21"/>
    <p:sldId id="280" r:id="rId22"/>
    <p:sldId id="292" r:id="rId23"/>
    <p:sldId id="293" r:id="rId24"/>
    <p:sldId id="281" r:id="rId25"/>
    <p:sldId id="285" r:id="rId26"/>
    <p:sldId id="294" r:id="rId27"/>
    <p:sldId id="295" r:id="rId28"/>
    <p:sldId id="282" r:id="rId29"/>
    <p:sldId id="296" r:id="rId30"/>
    <p:sldId id="297" r:id="rId31"/>
    <p:sldId id="283" r:id="rId32"/>
    <p:sldId id="298" r:id="rId33"/>
    <p:sldId id="270" r:id="rId34"/>
    <p:sldId id="271" r:id="rId35"/>
    <p:sldId id="287" r:id="rId36"/>
    <p:sldId id="272" r:id="rId37"/>
    <p:sldId id="286" r:id="rId38"/>
    <p:sldId id="27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52" autoAdjust="0"/>
  </p:normalViewPr>
  <p:slideViewPr>
    <p:cSldViewPr>
      <p:cViewPr varScale="1">
        <p:scale>
          <a:sx n="61" d="100"/>
          <a:sy n="61" d="100"/>
        </p:scale>
        <p:origin x="-1349"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5A8F7C-5BB0-4E96-B70E-F7489CF837F9}" type="datetimeFigureOut">
              <a:rPr lang="en-GB" smtClean="0"/>
              <a:t>26/06/2013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E11B2-1992-47AC-978B-065CCF45D202}" type="slidenum">
              <a:rPr lang="en-GB" smtClean="0"/>
              <a:t>‹#›</a:t>
            </a:fld>
            <a:endParaRPr lang="en-GB"/>
          </a:p>
        </p:txBody>
      </p:sp>
    </p:spTree>
    <p:extLst>
      <p:ext uri="{BB962C8B-B14F-4D97-AF65-F5344CB8AC3E}">
        <p14:creationId xmlns:p14="http://schemas.microsoft.com/office/powerpoint/2010/main" val="63502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7E9161BA-CE50-4F8F-AC24-130F0D9524FA}" type="slidenum">
              <a:rPr lang="en-GB" smtClean="0"/>
              <a:pPr>
                <a:defRPr/>
              </a:pPr>
              <a:t>13</a:t>
            </a:fld>
            <a:endParaRPr lang="en-GB"/>
          </a:p>
        </p:txBody>
      </p:sp>
      <p:sp>
        <p:nvSpPr>
          <p:cNvPr id="5" name="Date Placeholder 4"/>
          <p:cNvSpPr>
            <a:spLocks noGrp="1"/>
          </p:cNvSpPr>
          <p:nvPr>
            <p:ph type="dt" sz="quarter" idx="1"/>
          </p:nvPr>
        </p:nvSpPr>
        <p:spPr/>
        <p:txBody>
          <a:bodyPr/>
          <a:lstStyle/>
          <a:p>
            <a:pPr>
              <a:defRPr/>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D651AD15-367C-4AEE-9E54-C3B60D817DA8}" type="slidenum">
              <a:rPr lang="en-GB" smtClean="0"/>
              <a:pPr>
                <a:defRPr/>
              </a:pPr>
              <a:t>15</a:t>
            </a:fld>
            <a:endParaRPr lang="en-GB"/>
          </a:p>
        </p:txBody>
      </p:sp>
      <p:sp>
        <p:nvSpPr>
          <p:cNvPr id="5" name="Date Placeholder 4"/>
          <p:cNvSpPr>
            <a:spLocks noGrp="1"/>
          </p:cNvSpPr>
          <p:nvPr>
            <p:ph type="dt" sz="quarter" idx="1"/>
          </p:nvPr>
        </p:nvSpPr>
        <p:spPr/>
        <p:txBody>
          <a:bodyPr/>
          <a:lstStyle/>
          <a:p>
            <a:pPr>
              <a:defRPr/>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811811D5-7734-4C0B-95D8-8CA6B02F6B71}" type="slidenum">
              <a:rPr lang="en-GB" smtClean="0"/>
              <a:pPr>
                <a:defRPr/>
              </a:pPr>
              <a:t>18</a:t>
            </a:fld>
            <a:endParaRPr lang="en-GB"/>
          </a:p>
        </p:txBody>
      </p:sp>
      <p:sp>
        <p:nvSpPr>
          <p:cNvPr id="5" name="Date Placeholder 4"/>
          <p:cNvSpPr>
            <a:spLocks noGrp="1"/>
          </p:cNvSpPr>
          <p:nvPr>
            <p:ph type="dt" sz="quarter" idx="1"/>
          </p:nvPr>
        </p:nvSpPr>
        <p:spPr/>
        <p:txBody>
          <a:bodyPr/>
          <a:lstStyle/>
          <a:p>
            <a:pPr>
              <a:defRPr/>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ADF7CFAE-943B-4107-B711-988357A35CBA}" type="slidenum">
              <a:rPr lang="en-GB" smtClean="0"/>
              <a:pPr>
                <a:defRPr/>
              </a:pPr>
              <a:t>19</a:t>
            </a:fld>
            <a:endParaRPr lang="en-GB"/>
          </a:p>
        </p:txBody>
      </p:sp>
      <p:sp>
        <p:nvSpPr>
          <p:cNvPr id="5" name="Date Placeholder 4"/>
          <p:cNvSpPr>
            <a:spLocks noGrp="1"/>
          </p:cNvSpPr>
          <p:nvPr>
            <p:ph type="dt" sz="quarter" idx="1"/>
          </p:nvPr>
        </p:nvSpPr>
        <p:spPr/>
        <p:txBody>
          <a:bodyPr/>
          <a:lstStyle/>
          <a:p>
            <a:pPr>
              <a:defRPr/>
            </a:pP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F3C2BDF9-B805-4E2D-B344-9E18C5C4A98C}" type="slidenum">
              <a:rPr lang="en-GB" smtClean="0"/>
              <a:pPr>
                <a:defRPr/>
              </a:pPr>
              <a:t>21</a:t>
            </a:fld>
            <a:endParaRPr lang="en-GB"/>
          </a:p>
        </p:txBody>
      </p:sp>
      <p:sp>
        <p:nvSpPr>
          <p:cNvPr id="5" name="Date Placeholder 4"/>
          <p:cNvSpPr>
            <a:spLocks noGrp="1"/>
          </p:cNvSpPr>
          <p:nvPr>
            <p:ph type="dt" sz="quarter" idx="1"/>
          </p:nvPr>
        </p:nvSpPr>
        <p:spPr/>
        <p:txBody>
          <a:bodyPr/>
          <a:lstStyle/>
          <a:p>
            <a:pPr>
              <a:defRPr/>
            </a:pP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52CF9E11-9B91-44BC-9626-3B6AB68BEA1C}" type="slidenum">
              <a:rPr lang="en-GB" smtClean="0"/>
              <a:pPr>
                <a:defRPr/>
              </a:pPr>
              <a:t>24</a:t>
            </a:fld>
            <a:endParaRPr lang="en-GB"/>
          </a:p>
        </p:txBody>
      </p:sp>
      <p:sp>
        <p:nvSpPr>
          <p:cNvPr id="5" name="Date Placeholder 4"/>
          <p:cNvSpPr>
            <a:spLocks noGrp="1"/>
          </p:cNvSpPr>
          <p:nvPr>
            <p:ph type="dt" sz="quarter" idx="1"/>
          </p:nvPr>
        </p:nvSpPr>
        <p:spPr/>
        <p:txBody>
          <a:bodyPr/>
          <a:lstStyle/>
          <a:p>
            <a:pPr>
              <a:defRPr/>
            </a:pP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52CF9E11-9B91-44BC-9626-3B6AB68BEA1C}" type="slidenum">
              <a:rPr lang="en-GB" smtClean="0"/>
              <a:pPr>
                <a:defRPr/>
              </a:pPr>
              <a:t>25</a:t>
            </a:fld>
            <a:endParaRPr lang="en-GB"/>
          </a:p>
        </p:txBody>
      </p:sp>
      <p:sp>
        <p:nvSpPr>
          <p:cNvPr id="5" name="Date Placeholder 4"/>
          <p:cNvSpPr>
            <a:spLocks noGrp="1"/>
          </p:cNvSpPr>
          <p:nvPr>
            <p:ph type="dt" sz="quarter" idx="1"/>
          </p:nvPr>
        </p:nvSpPr>
        <p:spPr/>
        <p:txBody>
          <a:bodyPr/>
          <a:lstStyle/>
          <a:p>
            <a:pPr>
              <a:defRPr/>
            </a:pP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CD770A3D-497A-4485-8486-8887549127A2}" type="slidenum">
              <a:rPr lang="en-GB" smtClean="0"/>
              <a:pPr>
                <a:defRPr/>
              </a:pPr>
              <a:t>28</a:t>
            </a:fld>
            <a:endParaRPr lang="en-GB"/>
          </a:p>
        </p:txBody>
      </p:sp>
      <p:sp>
        <p:nvSpPr>
          <p:cNvPr id="5" name="Date Placeholder 4"/>
          <p:cNvSpPr>
            <a:spLocks noGrp="1"/>
          </p:cNvSpPr>
          <p:nvPr>
            <p:ph type="dt" sz="quarter" idx="1"/>
          </p:nvPr>
        </p:nvSpPr>
        <p:spPr/>
        <p:txBody>
          <a:bodyPr/>
          <a:lstStyle/>
          <a:p>
            <a:pPr>
              <a:defRPr/>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244408" y="6356350"/>
            <a:ext cx="442392" cy="385018"/>
          </a:xfrm>
        </p:spPr>
        <p:txBody>
          <a:bodyPr/>
          <a:lstStyle/>
          <a:p>
            <a:fld id="{B25D3080-7614-46B1-B981-26DC078304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4CE538-BD0E-4C99-B91D-E697BB544A77}" type="datetimeFigureOut">
              <a:rPr lang="en-US" smtClean="0"/>
              <a:pPr/>
              <a:t>6/26/2013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25D3080-7614-46B1-B981-26DC078304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4CE538-BD0E-4C99-B91D-E697BB544A77}" type="datetimeFigureOut">
              <a:rPr lang="en-US" smtClean="0"/>
              <a:pPr/>
              <a:t>6/26/2013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25D3080-7614-46B1-B981-26DC078304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064896" cy="1143000"/>
          </a:xfrm>
        </p:spPr>
        <p:txBody>
          <a:bodyPr/>
          <a:lstStyle>
            <a:lvl1pPr>
              <a:defRPr baseline="0">
                <a:latin typeface="Arial Unicode MS" pitchFamily="34" charset="-12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708920"/>
            <a:ext cx="8075240" cy="3417243"/>
          </a:xfrm>
        </p:spPr>
        <p:txBody>
          <a:bodyPr/>
          <a:lstStyle>
            <a:lvl1pPr>
              <a:defRPr baseline="0">
                <a:latin typeface="Arial Unicode MS" pitchFamily="34" charset="-128"/>
              </a:defRPr>
            </a:lvl1pPr>
            <a:lvl2pPr>
              <a:defRPr baseline="0">
                <a:latin typeface="Arial Unicode MS" pitchFamily="34" charset="-128"/>
              </a:defRPr>
            </a:lvl2pPr>
            <a:lvl3pPr>
              <a:defRPr baseline="0">
                <a:latin typeface="Arial Unicode MS" pitchFamily="34" charset="-128"/>
              </a:defRPr>
            </a:lvl3pPr>
            <a:lvl4pPr>
              <a:defRPr baseline="0">
                <a:latin typeface="Arial Unicode MS" pitchFamily="34" charset="-128"/>
              </a:defRPr>
            </a:lvl4pPr>
            <a:lvl5pPr>
              <a:defRPr baseline="0">
                <a:latin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B25D3080-7614-46B1-B981-26DC078304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D4CE538-BD0E-4C99-B91D-E697BB544A77}" type="datetimeFigureOut">
              <a:rPr lang="en-US" smtClean="0"/>
              <a:pPr/>
              <a:t>6/26/2013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25D3080-7614-46B1-B981-26DC078304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4CE538-BD0E-4C99-B91D-E697BB544A77}" type="datetimeFigureOut">
              <a:rPr lang="en-US" smtClean="0"/>
              <a:pPr/>
              <a:t>6/26/2013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25D3080-7614-46B1-B981-26DC078304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D4CE538-BD0E-4C99-B91D-E697BB544A77}" type="datetimeFigureOut">
              <a:rPr lang="en-US" smtClean="0"/>
              <a:pPr/>
              <a:t>6/26/2013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25D3080-7614-46B1-B981-26DC078304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D4CE538-BD0E-4C99-B91D-E697BB544A77}" type="datetimeFigureOut">
              <a:rPr lang="en-US" smtClean="0"/>
              <a:pPr/>
              <a:t>6/26/2013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25D3080-7614-46B1-B981-26DC078304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D4CE538-BD0E-4C99-B91D-E697BB544A77}" type="datetimeFigureOut">
              <a:rPr lang="en-US" smtClean="0"/>
              <a:pPr/>
              <a:t>6/26/2013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25D3080-7614-46B1-B981-26DC078304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4CE538-BD0E-4C99-B91D-E697BB544A77}" type="datetimeFigureOut">
              <a:rPr lang="en-US" smtClean="0"/>
              <a:pPr/>
              <a:t>6/26/2013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25D3080-7614-46B1-B981-26DC078304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4CE538-BD0E-4C99-B91D-E697BB544A77}" type="datetimeFigureOut">
              <a:rPr lang="en-US" smtClean="0"/>
              <a:pPr/>
              <a:t>6/26/2013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25D3080-7614-46B1-B981-26DC078304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244408" y="6356350"/>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D3080-7614-46B1-B981-26DC078304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lumMod val="0"/>
                <a:lumOff val="100000"/>
                <a:alpha val="87000"/>
              </a:srgbClr>
            </a:gs>
            <a:gs pos="7001">
              <a:srgbClr val="E6E6E6"/>
            </a:gs>
            <a:gs pos="14000">
              <a:srgbClr val="7D8496"/>
            </a:gs>
            <a:gs pos="47000">
              <a:srgbClr val="E6E6E6"/>
            </a:gs>
            <a:gs pos="91000">
              <a:srgbClr val="7D8496"/>
            </a:gs>
            <a:gs pos="100000">
              <a:srgbClr val="E6E6E6"/>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064896" cy="5184576"/>
          </a:xfrm>
        </p:spPr>
        <p:txBody>
          <a:bodyPr>
            <a:normAutofit fontScale="90000"/>
          </a:bodyPr>
          <a:lstStyle/>
          <a:p>
            <a:pPr marL="0" indent="0"/>
            <a:r>
              <a:rPr lang="en-GB" sz="5300" b="1" cap="small"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Trench warfare </a:t>
            </a:r>
            <a:br>
              <a:rPr lang="en-GB" sz="5300" b="1" cap="small"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br>
            <a:r>
              <a:rPr lang="en-GB" sz="5300" b="1" cap="small"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in the Commercial Court:</a:t>
            </a:r>
            <a:r>
              <a:rPr lang="en-GB" b="1" cap="small"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
            </a:r>
            <a:br>
              <a:rPr lang="en-GB" b="1" cap="small"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br>
            <a:r>
              <a:rPr lang="en-GB" b="1" cap="small"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
            </a:r>
            <a:br>
              <a:rPr lang="en-GB" b="1" cap="small" dirty="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br>
            <a:r>
              <a:rPr lang="en-GB" cap="small" dirty="0">
                <a:solidFill>
                  <a:schemeClr val="tx1">
                    <a:lumMod val="95000"/>
                    <a:lumOff val="5000"/>
                  </a:schemeClr>
                </a:solidFill>
                <a:latin typeface="Arial" pitchFamily="34" charset="0"/>
                <a:cs typeface="Arial" pitchFamily="34" charset="0"/>
              </a:rPr>
              <a:t>receiverships, </a:t>
            </a:r>
            <a:r>
              <a:rPr lang="en-GB" cap="small" dirty="0" smtClean="0">
                <a:solidFill>
                  <a:schemeClr val="tx1">
                    <a:lumMod val="95000"/>
                    <a:lumOff val="5000"/>
                  </a:schemeClr>
                </a:solidFill>
                <a:latin typeface="Arial" pitchFamily="34" charset="0"/>
                <a:cs typeface="Arial" pitchFamily="34" charset="0"/>
              </a:rPr>
              <a:t/>
            </a:r>
            <a:br>
              <a:rPr lang="en-GB" cap="small" dirty="0" smtClean="0">
                <a:solidFill>
                  <a:schemeClr val="tx1">
                    <a:lumMod val="95000"/>
                    <a:lumOff val="5000"/>
                  </a:schemeClr>
                </a:solidFill>
                <a:latin typeface="Arial" pitchFamily="34" charset="0"/>
                <a:cs typeface="Arial" pitchFamily="34" charset="0"/>
              </a:rPr>
            </a:br>
            <a:r>
              <a:rPr lang="en-GB" cap="small" dirty="0" smtClean="0">
                <a:solidFill>
                  <a:schemeClr val="tx1">
                    <a:lumMod val="95000"/>
                    <a:lumOff val="5000"/>
                  </a:schemeClr>
                </a:solidFill>
                <a:latin typeface="Arial" pitchFamily="34" charset="0"/>
                <a:cs typeface="Arial" pitchFamily="34" charset="0"/>
              </a:rPr>
              <a:t>committals </a:t>
            </a:r>
            <a:r>
              <a:rPr lang="en-GB" cap="small" dirty="0">
                <a:solidFill>
                  <a:schemeClr val="tx1">
                    <a:lumMod val="95000"/>
                    <a:lumOff val="5000"/>
                  </a:schemeClr>
                </a:solidFill>
                <a:latin typeface="Arial" pitchFamily="34" charset="0"/>
                <a:cs typeface="Arial" pitchFamily="34" charset="0"/>
              </a:rPr>
              <a:t>to prison, </a:t>
            </a:r>
            <a:br>
              <a:rPr lang="en-GB" cap="small" dirty="0">
                <a:solidFill>
                  <a:schemeClr val="tx1">
                    <a:lumMod val="95000"/>
                    <a:lumOff val="5000"/>
                  </a:schemeClr>
                </a:solidFill>
                <a:latin typeface="Arial" pitchFamily="34" charset="0"/>
                <a:cs typeface="Arial" pitchFamily="34" charset="0"/>
              </a:rPr>
            </a:br>
            <a:r>
              <a:rPr lang="en-GB" cap="small" dirty="0">
                <a:solidFill>
                  <a:schemeClr val="tx1">
                    <a:lumMod val="95000"/>
                    <a:lumOff val="5000"/>
                  </a:schemeClr>
                </a:solidFill>
                <a:latin typeface="Arial" pitchFamily="34" charset="0"/>
                <a:cs typeface="Arial" pitchFamily="34" charset="0"/>
              </a:rPr>
              <a:t>refusals to hear contemnors, </a:t>
            </a:r>
            <a:br>
              <a:rPr lang="en-GB" cap="small" dirty="0">
                <a:solidFill>
                  <a:schemeClr val="tx1">
                    <a:lumMod val="95000"/>
                    <a:lumOff val="5000"/>
                  </a:schemeClr>
                </a:solidFill>
                <a:latin typeface="Arial" pitchFamily="34" charset="0"/>
                <a:cs typeface="Arial" pitchFamily="34" charset="0"/>
              </a:rPr>
            </a:br>
            <a:r>
              <a:rPr lang="en-GB" cap="small" dirty="0">
                <a:solidFill>
                  <a:schemeClr val="tx1">
                    <a:lumMod val="95000"/>
                    <a:lumOff val="5000"/>
                  </a:schemeClr>
                </a:solidFill>
                <a:latin typeface="Arial" pitchFamily="34" charset="0"/>
                <a:cs typeface="Arial" pitchFamily="34" charset="0"/>
              </a:rPr>
              <a:t>debarments and other relief</a:t>
            </a:r>
            <a:br>
              <a:rPr lang="en-GB" cap="small" dirty="0">
                <a:solidFill>
                  <a:schemeClr val="tx1">
                    <a:lumMod val="95000"/>
                    <a:lumOff val="5000"/>
                  </a:schemeClr>
                </a:solidFill>
                <a:latin typeface="Arial" pitchFamily="34" charset="0"/>
                <a:cs typeface="Arial" pitchFamily="34" charset="0"/>
              </a:rPr>
            </a:br>
            <a:r>
              <a:rPr lang="en-GB" cap="small" dirty="0">
                <a:solidFill>
                  <a:schemeClr val="tx1">
                    <a:lumMod val="95000"/>
                    <a:lumOff val="5000"/>
                  </a:schemeClr>
                </a:solidFill>
                <a:latin typeface="Arial" pitchFamily="34" charset="0"/>
                <a:cs typeface="Arial" pitchFamily="34" charset="0"/>
              </a:rPr>
              <a:t/>
            </a:r>
            <a:br>
              <a:rPr lang="en-GB" cap="small" dirty="0">
                <a:solidFill>
                  <a:schemeClr val="tx1">
                    <a:lumMod val="95000"/>
                    <a:lumOff val="5000"/>
                  </a:schemeClr>
                </a:solidFill>
                <a:latin typeface="Arial" pitchFamily="34" charset="0"/>
                <a:cs typeface="Arial" pitchFamily="34" charset="0"/>
              </a:rPr>
            </a:br>
            <a:r>
              <a:rPr lang="en-GB" sz="3600" b="1" cap="small" dirty="0">
                <a:solidFill>
                  <a:schemeClr val="tx1">
                    <a:lumMod val="95000"/>
                    <a:lumOff val="5000"/>
                  </a:schemeClr>
                </a:solidFill>
                <a:latin typeface="Arial" pitchFamily="34" charset="0"/>
                <a:cs typeface="Arial" pitchFamily="34" charset="0"/>
              </a:rPr>
              <a:t>Stephen Smith </a:t>
            </a:r>
            <a:r>
              <a:rPr lang="en-GB" sz="3600" b="1" cap="small" dirty="0" smtClean="0">
                <a:solidFill>
                  <a:schemeClr val="tx1">
                    <a:lumMod val="95000"/>
                    <a:lumOff val="5000"/>
                  </a:schemeClr>
                </a:solidFill>
                <a:latin typeface="Arial" pitchFamily="34" charset="0"/>
                <a:cs typeface="Arial" pitchFamily="34" charset="0"/>
              </a:rPr>
              <a:t>QC, Erskine Chambers</a:t>
            </a:r>
            <a:br>
              <a:rPr lang="en-GB" sz="3600" b="1" cap="small" dirty="0" smtClean="0">
                <a:solidFill>
                  <a:schemeClr val="tx1">
                    <a:lumMod val="95000"/>
                    <a:lumOff val="5000"/>
                  </a:schemeClr>
                </a:solidFill>
                <a:latin typeface="Arial" pitchFamily="34" charset="0"/>
                <a:cs typeface="Arial" pitchFamily="34" charset="0"/>
              </a:rPr>
            </a:br>
            <a:r>
              <a:rPr lang="en-GB" sz="3600" b="1" cap="small" dirty="0" smtClean="0">
                <a:solidFill>
                  <a:schemeClr val="tx1">
                    <a:lumMod val="95000"/>
                    <a:lumOff val="5000"/>
                  </a:schemeClr>
                </a:solidFill>
                <a:latin typeface="Arial" pitchFamily="34" charset="0"/>
                <a:cs typeface="Arial" pitchFamily="34" charset="0"/>
              </a:rPr>
              <a:t>Richard Lewis, Hogan </a:t>
            </a:r>
            <a:r>
              <a:rPr lang="en-GB" sz="3600" b="1" cap="small" dirty="0" err="1" smtClean="0">
                <a:solidFill>
                  <a:schemeClr val="tx1">
                    <a:lumMod val="95000"/>
                    <a:lumOff val="5000"/>
                  </a:schemeClr>
                </a:solidFill>
                <a:latin typeface="Arial" pitchFamily="34" charset="0"/>
                <a:cs typeface="Arial" pitchFamily="34" charset="0"/>
              </a:rPr>
              <a:t>Lovells</a:t>
            </a:r>
            <a:r>
              <a:rPr lang="en-GB" sz="3600" b="1" cap="small" dirty="0" smtClean="0">
                <a:solidFill>
                  <a:schemeClr val="tx1">
                    <a:lumMod val="95000"/>
                    <a:lumOff val="5000"/>
                  </a:schemeClr>
                </a:solidFill>
                <a:latin typeface="Arial" pitchFamily="34" charset="0"/>
                <a:cs typeface="Arial" pitchFamily="34" charset="0"/>
              </a:rPr>
              <a:t> </a:t>
            </a:r>
            <a:r>
              <a:rPr lang="en-GB" sz="4800" b="1" cap="small" dirty="0">
                <a:latin typeface="Arial" pitchFamily="34" charset="0"/>
                <a:cs typeface="Arial" pitchFamily="34" charset="0"/>
              </a:rPr>
              <a:t/>
            </a:r>
            <a:br>
              <a:rPr lang="en-GB" sz="4800" b="1" cap="small" dirty="0">
                <a:latin typeface="Arial" pitchFamily="34" charset="0"/>
                <a:cs typeface="Arial" pitchFamily="34" charset="0"/>
              </a:rPr>
            </a:br>
            <a:endParaRPr lang="en-GB" dirty="0"/>
          </a:p>
        </p:txBody>
      </p:sp>
      <p:sp>
        <p:nvSpPr>
          <p:cNvPr id="3" name="Content Placeholder 2"/>
          <p:cNvSpPr>
            <a:spLocks noGrp="1"/>
          </p:cNvSpPr>
          <p:nvPr>
            <p:ph idx="1"/>
          </p:nvPr>
        </p:nvSpPr>
        <p:spPr>
          <a:xfrm>
            <a:off x="323528" y="7101409"/>
            <a:ext cx="1008112" cy="1296144"/>
          </a:xfrm>
        </p:spPr>
        <p:txBody>
          <a:bodyPr/>
          <a:lstStyle/>
          <a:p>
            <a:endParaRPr lang="en-GB" dirty="0"/>
          </a:p>
        </p:txBody>
      </p:sp>
    </p:spTree>
    <p:extLst>
      <p:ext uri="{BB962C8B-B14F-4D97-AF65-F5344CB8AC3E}">
        <p14:creationId xmlns:p14="http://schemas.microsoft.com/office/powerpoint/2010/main" val="582164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2009</a:t>
            </a:r>
            <a:endParaRPr lang="en-US" b="1" dirty="0"/>
          </a:p>
        </p:txBody>
      </p:sp>
      <p:sp>
        <p:nvSpPr>
          <p:cNvPr id="3" name="Content Placeholder 2"/>
          <p:cNvSpPr>
            <a:spLocks noGrp="1"/>
          </p:cNvSpPr>
          <p:nvPr>
            <p:ph idx="1"/>
          </p:nvPr>
        </p:nvSpPr>
        <p:spPr/>
        <p:txBody>
          <a:bodyPr>
            <a:normAutofit lnSpcReduction="10000"/>
          </a:bodyPr>
          <a:lstStyle/>
          <a:p>
            <a:r>
              <a:rPr lang="en-US" dirty="0" smtClean="0"/>
              <a:t>Credit crunch bites hard in Kazakhstan</a:t>
            </a:r>
          </a:p>
          <a:p>
            <a:r>
              <a:rPr lang="en-US" dirty="0" smtClean="0"/>
              <a:t>BTA cannot meet obligations</a:t>
            </a:r>
          </a:p>
          <a:p>
            <a:r>
              <a:rPr lang="en-US" dirty="0" smtClean="0"/>
              <a:t>Bank </a:t>
            </a:r>
            <a:r>
              <a:rPr lang="en-US" dirty="0" err="1" smtClean="0"/>
              <a:t>nationalised</a:t>
            </a:r>
            <a:endParaRPr lang="en-US" dirty="0" smtClean="0"/>
          </a:p>
          <a:p>
            <a:r>
              <a:rPr lang="en-US" dirty="0" smtClean="0"/>
              <a:t>MKA and senior management flee</a:t>
            </a:r>
          </a:p>
          <a:p>
            <a:r>
              <a:rPr lang="en-US" dirty="0" smtClean="0"/>
              <a:t>Mainly to UK</a:t>
            </a:r>
          </a:p>
          <a:p>
            <a:r>
              <a:rPr lang="en-US" dirty="0" smtClean="0"/>
              <a:t>Where apply for (and granted) asylum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err="1" smtClean="0"/>
              <a:t>MKA’s</a:t>
            </a:r>
            <a:r>
              <a:rPr lang="en-US" b="1" cap="small" dirty="0" smtClean="0"/>
              <a:t> weekend retreat</a:t>
            </a:r>
            <a:endParaRPr lang="en-US" b="1" cap="small"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6480720" cy="458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Litigation commences</a:t>
            </a:r>
            <a:endParaRPr lang="en-US" b="1" cap="small" dirty="0"/>
          </a:p>
        </p:txBody>
      </p:sp>
      <p:sp>
        <p:nvSpPr>
          <p:cNvPr id="3" name="Content Placeholder 2"/>
          <p:cNvSpPr>
            <a:spLocks noGrp="1"/>
          </p:cNvSpPr>
          <p:nvPr>
            <p:ph idx="1"/>
          </p:nvPr>
        </p:nvSpPr>
        <p:spPr>
          <a:xfrm>
            <a:off x="457200" y="2708920"/>
            <a:ext cx="8075240" cy="4149080"/>
          </a:xfrm>
        </p:spPr>
        <p:txBody>
          <a:bodyPr>
            <a:normAutofit fontScale="92500" lnSpcReduction="20000"/>
          </a:bodyPr>
          <a:lstStyle/>
          <a:p>
            <a:r>
              <a:rPr lang="en-US" dirty="0" smtClean="0"/>
              <a:t>August 2009 BTA commences first set of proceedings in England</a:t>
            </a:r>
          </a:p>
          <a:p>
            <a:r>
              <a:rPr lang="en-US" dirty="0" smtClean="0"/>
              <a:t>In Commercial Court</a:t>
            </a:r>
          </a:p>
          <a:p>
            <a:r>
              <a:rPr lang="en-US" dirty="0" smtClean="0"/>
              <a:t>Obtains WFO</a:t>
            </a:r>
          </a:p>
          <a:p>
            <a:r>
              <a:rPr lang="en-US" dirty="0" smtClean="0"/>
              <a:t>“trench warfare” begins</a:t>
            </a:r>
          </a:p>
          <a:p>
            <a:r>
              <a:rPr lang="en-US" dirty="0" smtClean="0"/>
              <a:t>Over 50 reserved decisions (10 so far in CA)</a:t>
            </a:r>
          </a:p>
          <a:p>
            <a:r>
              <a:rPr lang="en-US" dirty="0" smtClean="0"/>
              <a:t>Judgment for US $3.7bn against MKA (interest accruing at rate of $750,000 per day)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457200" y="980728"/>
            <a:ext cx="8229600" cy="928688"/>
          </a:xfrm>
        </p:spPr>
        <p:txBody>
          <a:bodyPr>
            <a:normAutofit/>
          </a:bodyPr>
          <a:lstStyle/>
          <a:p>
            <a:r>
              <a:rPr lang="en-US" b="1" cap="small" dirty="0" smtClean="0"/>
              <a:t>BTA Decisions</a:t>
            </a:r>
            <a:endParaRPr lang="en-GB" b="1" cap="small" dirty="0" smtClean="0">
              <a:latin typeface="Arial" charset="0"/>
              <a:cs typeface="Arial" charset="0"/>
            </a:endParaRPr>
          </a:p>
        </p:txBody>
      </p:sp>
      <p:sp>
        <p:nvSpPr>
          <p:cNvPr id="4100" name="Content Placeholder 5"/>
          <p:cNvSpPr>
            <a:spLocks noGrp="1"/>
          </p:cNvSpPr>
          <p:nvPr>
            <p:ph idx="1"/>
          </p:nvPr>
        </p:nvSpPr>
        <p:spPr>
          <a:xfrm>
            <a:off x="467544" y="2060848"/>
            <a:ext cx="3970338" cy="3929062"/>
          </a:xfrm>
        </p:spPr>
        <p:txBody>
          <a:bodyPr>
            <a:normAutofit fontScale="92500" lnSpcReduction="20000"/>
          </a:bodyPr>
          <a:lstStyle/>
          <a:p>
            <a:pPr marL="0" indent="0">
              <a:buFont typeface="Arial" charset="0"/>
              <a:buNone/>
              <a:defRPr/>
            </a:pPr>
            <a:r>
              <a:rPr lang="en-US" sz="1700" dirty="0">
                <a:solidFill>
                  <a:prstClr val="black"/>
                </a:solidFill>
                <a:latin typeface="+mn-lt"/>
                <a:cs typeface="Arial" pitchFamily="34" charset="0"/>
              </a:rPr>
              <a:t>1.  [2009] EWCA 1125; [2010] 1 All ER (</a:t>
            </a:r>
            <a:r>
              <a:rPr lang="en-US" sz="1700" dirty="0" err="1">
                <a:solidFill>
                  <a:prstClr val="black"/>
                </a:solidFill>
                <a:latin typeface="+mn-lt"/>
                <a:cs typeface="Arial" pitchFamily="34" charset="0"/>
              </a:rPr>
              <a:t>Comm</a:t>
            </a:r>
            <a:r>
              <a:rPr lang="en-US" sz="1700" dirty="0">
                <a:solidFill>
                  <a:prstClr val="black"/>
                </a:solidFill>
                <a:latin typeface="+mn-lt"/>
                <a:cs typeface="Arial" pitchFamily="34" charset="0"/>
              </a:rPr>
              <a:t>) 1029: A judge had been entitled to make disclosure orders in support of a freezing injunction before the hearing of a substantive challenge to the freezing injunction. </a:t>
            </a:r>
            <a:endParaRPr lang="en-GB" sz="1700" dirty="0">
              <a:solidFill>
                <a:prstClr val="black"/>
              </a:solidFill>
              <a:latin typeface="+mn-lt"/>
              <a:cs typeface="Arial" pitchFamily="34" charset="0"/>
            </a:endParaRPr>
          </a:p>
          <a:p>
            <a:pPr marL="0" indent="0">
              <a:buFont typeface="Arial" charset="0"/>
              <a:buNone/>
              <a:defRPr/>
            </a:pPr>
            <a:r>
              <a:rPr lang="en-US" sz="1700" dirty="0">
                <a:solidFill>
                  <a:prstClr val="black"/>
                </a:solidFill>
                <a:latin typeface="+mn-lt"/>
                <a:cs typeface="Arial" pitchFamily="34" charset="0"/>
              </a:rPr>
              <a:t> </a:t>
            </a:r>
            <a:endParaRPr lang="en-GB" sz="1700" dirty="0">
              <a:solidFill>
                <a:prstClr val="black"/>
              </a:solidFill>
              <a:latin typeface="+mn-lt"/>
              <a:cs typeface="Arial" pitchFamily="34" charset="0"/>
            </a:endParaRPr>
          </a:p>
          <a:p>
            <a:pPr marL="0" indent="0">
              <a:buFont typeface="Arial" charset="0"/>
              <a:buAutoNum type="arabicPeriod" startAt="2"/>
              <a:defRPr/>
            </a:pPr>
            <a:r>
              <a:rPr lang="en-US" sz="1700" b="1" dirty="0" smtClean="0">
                <a:solidFill>
                  <a:prstClr val="black"/>
                </a:solidFill>
                <a:latin typeface="+mn-lt"/>
                <a:cs typeface="Arial" pitchFamily="34" charset="0"/>
              </a:rPr>
              <a:t>[</a:t>
            </a:r>
            <a:r>
              <a:rPr lang="en-US" sz="1700" b="1" dirty="0">
                <a:solidFill>
                  <a:prstClr val="black"/>
                </a:solidFill>
                <a:latin typeface="+mn-lt"/>
                <a:cs typeface="Arial" pitchFamily="34" charset="0"/>
              </a:rPr>
              <a:t>2009] EWCA 1124; [2010] 1 </a:t>
            </a:r>
            <a:r>
              <a:rPr lang="en-US" sz="1700" b="1" dirty="0" smtClean="0">
                <a:solidFill>
                  <a:prstClr val="black"/>
                </a:solidFill>
                <a:latin typeface="+mn-lt"/>
                <a:cs typeface="Arial" pitchFamily="34" charset="0"/>
              </a:rPr>
              <a:t>WLR 976;   [</a:t>
            </a:r>
            <a:r>
              <a:rPr lang="en-US" sz="1700" b="1" dirty="0">
                <a:solidFill>
                  <a:prstClr val="black"/>
                </a:solidFill>
                <a:latin typeface="+mn-lt"/>
                <a:cs typeface="Arial" pitchFamily="34" charset="0"/>
              </a:rPr>
              <a:t>2010] 1 Cr App R 9: </a:t>
            </a:r>
            <a:endParaRPr lang="en-US" sz="1700" b="1" dirty="0" smtClean="0">
              <a:solidFill>
                <a:prstClr val="black"/>
              </a:solidFill>
              <a:latin typeface="+mn-lt"/>
              <a:cs typeface="Arial" pitchFamily="34" charset="0"/>
            </a:endParaRPr>
          </a:p>
          <a:p>
            <a:pPr marL="0" indent="0">
              <a:buNone/>
              <a:defRPr/>
            </a:pPr>
            <a:r>
              <a:rPr lang="en-US" sz="1700" b="1" dirty="0" smtClean="0">
                <a:solidFill>
                  <a:prstClr val="black"/>
                </a:solidFill>
                <a:latin typeface="+mn-lt"/>
                <a:cs typeface="Arial" pitchFamily="34" charset="0"/>
              </a:rPr>
              <a:t>The </a:t>
            </a:r>
            <a:r>
              <a:rPr lang="en-US" sz="1700" b="1" dirty="0">
                <a:solidFill>
                  <a:prstClr val="black"/>
                </a:solidFill>
                <a:latin typeface="+mn-lt"/>
                <a:cs typeface="Arial" pitchFamily="34" charset="0"/>
              </a:rPr>
              <a:t>Fraud Act 2006 s.13 had removed the privilege against self-incrimination in respect of an offence under the Proceeds of Crime Act 2002 s.328 because an offence under s.328 of the 2002 Act was a "related offence" within the meaning of s.13(4) of the 2006 Act. </a:t>
            </a:r>
            <a:r>
              <a:rPr lang="en-US" sz="1700" dirty="0">
                <a:solidFill>
                  <a:prstClr val="black"/>
                </a:solidFill>
                <a:latin typeface="+mn-lt"/>
                <a:cs typeface="Arial" pitchFamily="34" charset="0"/>
              </a:rPr>
              <a:t> </a:t>
            </a:r>
          </a:p>
          <a:p>
            <a:pPr marL="0" indent="0">
              <a:buFont typeface="Arial" charset="0"/>
              <a:buNone/>
              <a:defRPr/>
            </a:pPr>
            <a:r>
              <a:rPr lang="en-US" sz="1700" dirty="0">
                <a:solidFill>
                  <a:prstClr val="black"/>
                </a:solidFill>
              </a:rPr>
              <a:t> </a:t>
            </a:r>
            <a:endParaRPr lang="en-GB" sz="1700" dirty="0">
              <a:solidFill>
                <a:prstClr val="black"/>
              </a:solidFill>
            </a:endParaRPr>
          </a:p>
          <a:p>
            <a:pPr>
              <a:defRPr/>
            </a:pPr>
            <a:endParaRPr lang="en-GB" sz="2400" dirty="0" smtClean="0">
              <a:latin typeface="Arial" charset="0"/>
              <a:cs typeface="Arial" charset="0"/>
            </a:endParaRPr>
          </a:p>
        </p:txBody>
      </p:sp>
      <p:sp>
        <p:nvSpPr>
          <p:cNvPr id="3" name="Rectangle 2"/>
          <p:cNvSpPr/>
          <p:nvPr/>
        </p:nvSpPr>
        <p:spPr>
          <a:xfrm>
            <a:off x="4572000" y="1988840"/>
            <a:ext cx="4572000" cy="6532558"/>
          </a:xfrm>
          <a:prstGeom prst="rect">
            <a:avLst/>
          </a:prstGeom>
        </p:spPr>
        <p:txBody>
          <a:bodyPr>
            <a:spAutoFit/>
          </a:bodyPr>
          <a:lstStyle/>
          <a:p>
            <a:pPr>
              <a:defRPr/>
            </a:pPr>
            <a:r>
              <a:rPr lang="en-US" sz="1550" dirty="0"/>
              <a:t>3. [2009] EWHC 2833:  It was appropriate and fair that a defendant attend for cross-examination upon his affidavits as to assets where the affidavits were inadequate in that they did not serve their purpose of enabling the claimant to police the operation of a freezing order.</a:t>
            </a:r>
          </a:p>
          <a:p>
            <a:pPr>
              <a:defRPr/>
            </a:pPr>
            <a:endParaRPr lang="en-US" sz="1550" dirty="0"/>
          </a:p>
          <a:p>
            <a:pPr>
              <a:defRPr/>
            </a:pPr>
            <a:r>
              <a:rPr lang="en-US" sz="1550" dirty="0"/>
              <a:t>4. [2009] EWHC 2840: Freezing injunction continued but disclosure subject to restricted information regime (lawyers can see but client cannot without further order).</a:t>
            </a:r>
          </a:p>
          <a:p>
            <a:pPr>
              <a:defRPr/>
            </a:pPr>
            <a:endParaRPr lang="en-US" sz="1550" dirty="0"/>
          </a:p>
          <a:p>
            <a:pPr>
              <a:defRPr/>
            </a:pPr>
            <a:r>
              <a:rPr lang="en-US" sz="1550" b="1" dirty="0"/>
              <a:t>5. [2009] EWHC 3267; [2010] 1 All ER (</a:t>
            </a:r>
            <a:r>
              <a:rPr lang="en-US" sz="1550" b="1" dirty="0" err="1"/>
              <a:t>Comm</a:t>
            </a:r>
            <a:r>
              <a:rPr lang="en-US" sz="1550" b="1" dirty="0"/>
              <a:t>) 1040: It was appropriate to vary the standard form of a freezing order as there was a real risk that the liberty provided in the order to deal with overseas assets might be used to put asset holders' assets out of reach of the claimant.</a:t>
            </a:r>
          </a:p>
          <a:p>
            <a:pPr>
              <a:defRPr/>
            </a:pPr>
            <a:endParaRPr lang="en-GB" sz="1600"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a:defRPr/>
            </a:pPr>
            <a:endParaRPr lang="en-US" dirty="0"/>
          </a:p>
          <a:p>
            <a:pPr>
              <a:defRPr/>
            </a:pPr>
            <a:endParaRPr lang="en-GB" dirty="0"/>
          </a:p>
        </p:txBody>
      </p:sp>
    </p:spTree>
    <p:extLst>
      <p:ext uri="{BB962C8B-B14F-4D97-AF65-F5344CB8AC3E}">
        <p14:creationId xmlns:p14="http://schemas.microsoft.com/office/powerpoint/2010/main" val="550280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988840"/>
            <a:ext cx="8075240" cy="4137323"/>
          </a:xfrm>
        </p:spPr>
        <p:txBody>
          <a:bodyPr>
            <a:normAutofit/>
          </a:bodyPr>
          <a:lstStyle/>
          <a:p>
            <a:pPr marL="0" indent="0" algn="just">
              <a:buNone/>
            </a:pPr>
            <a:r>
              <a:rPr lang="en-US" b="1" dirty="0">
                <a:latin typeface="+mn-lt"/>
              </a:rPr>
              <a:t>5. [2009] EWHC 3267; [2010] 1 All ER (</a:t>
            </a:r>
            <a:r>
              <a:rPr lang="en-US" b="1" dirty="0" err="1">
                <a:latin typeface="+mn-lt"/>
              </a:rPr>
              <a:t>Comm</a:t>
            </a:r>
            <a:r>
              <a:rPr lang="en-US" b="1" dirty="0">
                <a:latin typeface="+mn-lt"/>
              </a:rPr>
              <a:t>) 1040: </a:t>
            </a:r>
            <a:endParaRPr lang="en-US" b="1" dirty="0" smtClean="0">
              <a:latin typeface="+mn-lt"/>
            </a:endParaRPr>
          </a:p>
          <a:p>
            <a:pPr marL="0" indent="0" algn="just">
              <a:buNone/>
            </a:pPr>
            <a:r>
              <a:rPr lang="en-US" dirty="0" smtClean="0">
                <a:latin typeface="+mn-lt"/>
              </a:rPr>
              <a:t>It </a:t>
            </a:r>
            <a:r>
              <a:rPr lang="en-US" dirty="0">
                <a:latin typeface="+mn-lt"/>
              </a:rPr>
              <a:t>was appropriate to vary the standard form of a freezing order as there was a real risk that the liberty provided in the order to deal with overseas assets might be used to put asset holders' assets out of reach of the claimant.</a:t>
            </a:r>
          </a:p>
          <a:p>
            <a:endParaRPr lang="en-GB" dirty="0"/>
          </a:p>
        </p:txBody>
      </p:sp>
    </p:spTree>
    <p:extLst>
      <p:ext uri="{BB962C8B-B14F-4D97-AF65-F5344CB8AC3E}">
        <p14:creationId xmlns:p14="http://schemas.microsoft.com/office/powerpoint/2010/main" val="241269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5"/>
          <p:cNvSpPr>
            <a:spLocks noGrp="1"/>
          </p:cNvSpPr>
          <p:nvPr>
            <p:ph idx="1"/>
          </p:nvPr>
        </p:nvSpPr>
        <p:spPr>
          <a:xfrm>
            <a:off x="457200" y="1628775"/>
            <a:ext cx="3970338" cy="5113338"/>
          </a:xfrm>
        </p:spPr>
        <p:txBody>
          <a:bodyPr>
            <a:normAutofit/>
          </a:bodyPr>
          <a:lstStyle/>
          <a:p>
            <a:pPr marL="0" indent="0">
              <a:buFont typeface="Arial" charset="0"/>
              <a:buNone/>
              <a:defRPr/>
            </a:pPr>
            <a:r>
              <a:rPr lang="en-US" sz="1600" dirty="0" smtClean="0">
                <a:latin typeface="+mn-lt"/>
              </a:rPr>
              <a:t>6. [2010] EWHC 545: Ex parte order obtained by defendant through material non-disclosure; whether hearings to be held in private.</a:t>
            </a:r>
          </a:p>
          <a:p>
            <a:pPr marL="0" indent="0">
              <a:buNone/>
              <a:defRPr/>
            </a:pPr>
            <a:endParaRPr lang="en-GB" sz="1600" dirty="0" smtClean="0">
              <a:latin typeface="+mn-lt"/>
            </a:endParaRPr>
          </a:p>
          <a:p>
            <a:pPr marL="0" indent="0">
              <a:buNone/>
              <a:defRPr/>
            </a:pPr>
            <a:r>
              <a:rPr lang="en-US" sz="1600" b="1" dirty="0">
                <a:latin typeface="+mn-lt"/>
              </a:rPr>
              <a:t>7.  [2010] EWHC 1799: In order to show that a receivership order in support of a freezing order was just and convenient, it would usually be necessary to show that the freezing order did not provide the claimant with adequate protection against the risk that the defendant's assets might be dissipated prior to judgment. </a:t>
            </a:r>
            <a:endParaRPr lang="en-GB" sz="1600" dirty="0">
              <a:latin typeface="+mn-lt"/>
            </a:endParaRPr>
          </a:p>
          <a:p>
            <a:pPr marL="0" indent="0">
              <a:buNone/>
              <a:defRPr/>
            </a:pPr>
            <a:endParaRPr lang="en-GB" sz="1600" dirty="0" smtClean="0"/>
          </a:p>
          <a:p>
            <a:pPr marL="0" indent="0">
              <a:buFont typeface="Arial" charset="0"/>
              <a:buNone/>
              <a:defRPr/>
            </a:pPr>
            <a:endParaRPr lang="en-GB" sz="1600" dirty="0">
              <a:solidFill>
                <a:prstClr val="black"/>
              </a:solidFill>
              <a:latin typeface="Arial" pitchFamily="34" charset="0"/>
              <a:cs typeface="Arial" pitchFamily="34" charset="0"/>
            </a:endParaRPr>
          </a:p>
          <a:p>
            <a:pPr marL="0" indent="0">
              <a:buFont typeface="Arial" charset="0"/>
              <a:buNone/>
              <a:defRPr/>
            </a:pPr>
            <a:r>
              <a:rPr lang="en-US" sz="1600" b="1" dirty="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rPr>
              <a:t> </a:t>
            </a:r>
          </a:p>
          <a:p>
            <a:pPr marL="0" indent="0">
              <a:buFont typeface="Arial" charset="0"/>
              <a:buNone/>
              <a:defRPr/>
            </a:pPr>
            <a:r>
              <a:rPr lang="en-US" sz="1600" dirty="0">
                <a:solidFill>
                  <a:prstClr val="black"/>
                </a:solidFill>
              </a:rPr>
              <a:t> </a:t>
            </a:r>
            <a:endParaRPr lang="en-GB" sz="1600" dirty="0">
              <a:solidFill>
                <a:prstClr val="black"/>
              </a:solidFill>
            </a:endParaRPr>
          </a:p>
          <a:p>
            <a:pPr>
              <a:defRPr/>
            </a:pPr>
            <a:endParaRPr lang="en-GB" sz="2400" dirty="0" smtClean="0">
              <a:latin typeface="Arial" charset="0"/>
              <a:cs typeface="Arial" charset="0"/>
            </a:endParaRPr>
          </a:p>
        </p:txBody>
      </p:sp>
      <p:sp>
        <p:nvSpPr>
          <p:cNvPr id="3" name="Rectangle 2"/>
          <p:cNvSpPr/>
          <p:nvPr/>
        </p:nvSpPr>
        <p:spPr>
          <a:xfrm>
            <a:off x="4549775" y="2441575"/>
            <a:ext cx="4572000" cy="2492375"/>
          </a:xfrm>
          <a:prstGeom prst="rect">
            <a:avLst/>
          </a:prstGeom>
        </p:spPr>
        <p:txBody>
          <a:bodyPr>
            <a:spAutoFit/>
          </a:bodyPr>
          <a:lstStyle/>
          <a:p>
            <a:pPr>
              <a:defRPr/>
            </a:pPr>
            <a:endParaRPr lang="en-US" sz="1600" dirty="0"/>
          </a:p>
          <a:p>
            <a:pPr>
              <a:defRPr/>
            </a:pPr>
            <a:endParaRPr lang="en-US" sz="1600" dirty="0"/>
          </a:p>
          <a:p>
            <a:pPr>
              <a:defRPr/>
            </a:pPr>
            <a:endParaRPr lang="en-GB" sz="1600"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a:defRPr/>
            </a:pPr>
            <a:endParaRPr lang="en-US" dirty="0"/>
          </a:p>
          <a:p>
            <a:pPr>
              <a:defRPr/>
            </a:pPr>
            <a:endParaRPr lang="en-GB" dirty="0"/>
          </a:p>
        </p:txBody>
      </p:sp>
      <p:sp>
        <p:nvSpPr>
          <p:cNvPr id="4" name="Rectangle 3"/>
          <p:cNvSpPr/>
          <p:nvPr/>
        </p:nvSpPr>
        <p:spPr>
          <a:xfrm>
            <a:off x="4681538" y="1700213"/>
            <a:ext cx="4308475" cy="4555093"/>
          </a:xfrm>
          <a:prstGeom prst="rect">
            <a:avLst/>
          </a:prstGeom>
        </p:spPr>
        <p:txBody>
          <a:bodyPr>
            <a:spAutoFit/>
          </a:bodyPr>
          <a:lstStyle/>
          <a:p>
            <a:pPr>
              <a:defRPr/>
            </a:pPr>
            <a:r>
              <a:rPr lang="en-US" sz="1600" b="1" dirty="0" smtClean="0">
                <a:latin typeface="+mn-lt"/>
              </a:rPr>
              <a:t>8</a:t>
            </a:r>
            <a:r>
              <a:rPr lang="en-US" sz="1600" b="1" dirty="0">
                <a:latin typeface="+mn-lt"/>
              </a:rPr>
              <a:t>.  [2010] EWCA 1141; [2011] Bus LR 119: Receivership order upheld where defendant had not initially made adequate disclosure of his assets, which were held in a manner that made it difficult to trace, and where there was a measurable risk that he would deal with them in breach of the injunction; proper construction of ‘Angel Bell’ proviso.</a:t>
            </a:r>
          </a:p>
          <a:p>
            <a:pPr marL="342900" indent="-342900">
              <a:buFontTx/>
              <a:buAutoNum type="arabicPeriod" startAt="8"/>
              <a:defRPr/>
            </a:pPr>
            <a:endParaRPr lang="en-US" sz="1600" b="1" dirty="0">
              <a:latin typeface="+mn-lt"/>
            </a:endParaRPr>
          </a:p>
          <a:p>
            <a:pPr>
              <a:defRPr/>
            </a:pPr>
            <a:r>
              <a:rPr lang="en-US" sz="1600" b="1" dirty="0"/>
              <a:t>9.  [2011] EWCA 1436; [2011] 1 WLR 888: The words "his assets" appearing in the standard form of freezing order set out in the Commercial Court Guide included assets held as trustee or nominee for a third party.</a:t>
            </a:r>
            <a:r>
              <a:rPr lang="en-US" sz="1600" dirty="0"/>
              <a:t> </a:t>
            </a:r>
            <a:endParaRPr lang="en-GB" sz="1600" dirty="0"/>
          </a:p>
          <a:p>
            <a:pPr>
              <a:defRPr/>
            </a:pPr>
            <a:endParaRPr lang="en-US" sz="1600" b="1" dirty="0">
              <a:latin typeface="+mn-lt"/>
            </a:endParaRPr>
          </a:p>
          <a:p>
            <a:pPr>
              <a:defRPr/>
            </a:pPr>
            <a:endParaRPr lang="en-GB" dirty="0"/>
          </a:p>
        </p:txBody>
      </p:sp>
    </p:spTree>
    <p:extLst>
      <p:ext uri="{BB962C8B-B14F-4D97-AF65-F5344CB8AC3E}">
        <p14:creationId xmlns:p14="http://schemas.microsoft.com/office/powerpoint/2010/main" val="2061338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4864"/>
            <a:ext cx="8075240" cy="3921299"/>
          </a:xfrm>
        </p:spPr>
        <p:txBody>
          <a:bodyPr>
            <a:normAutofit fontScale="92500"/>
          </a:bodyPr>
          <a:lstStyle/>
          <a:p>
            <a:pPr marL="0" indent="0" algn="just">
              <a:buNone/>
            </a:pPr>
            <a:r>
              <a:rPr lang="en-US" b="1" dirty="0">
                <a:latin typeface="+mn-lt"/>
              </a:rPr>
              <a:t>8.  [2010] EWCA 1141; [2011] Bus LR 119: </a:t>
            </a:r>
            <a:r>
              <a:rPr lang="en-US" dirty="0">
                <a:latin typeface="+mn-lt"/>
              </a:rPr>
              <a:t>Receivership order upheld where defendant had not initially made adequate disclosure of his assets, which were held in a manner that made it difficult to trace, and where there was a measurable risk that he would deal with them in breach of the injunction; proper construction of ‘Angel Bell’ proviso</a:t>
            </a:r>
            <a:endParaRPr lang="en-GB" dirty="0">
              <a:latin typeface="+mn-lt"/>
            </a:endParaRPr>
          </a:p>
        </p:txBody>
      </p:sp>
    </p:spTree>
    <p:extLst>
      <p:ext uri="{BB962C8B-B14F-4D97-AF65-F5344CB8AC3E}">
        <p14:creationId xmlns:p14="http://schemas.microsoft.com/office/powerpoint/2010/main" val="2900281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4864"/>
            <a:ext cx="8075240" cy="3921299"/>
          </a:xfrm>
        </p:spPr>
        <p:txBody>
          <a:bodyPr/>
          <a:lstStyle/>
          <a:p>
            <a:pPr marL="0" indent="0" algn="just">
              <a:buNone/>
            </a:pPr>
            <a:r>
              <a:rPr lang="en-US" b="1" dirty="0">
                <a:latin typeface="+mn-lt"/>
              </a:rPr>
              <a:t>9.  [2011] EWCA 1436; [2011] 1 WLR 888: </a:t>
            </a:r>
            <a:r>
              <a:rPr lang="en-US" dirty="0">
                <a:latin typeface="+mn-lt"/>
              </a:rPr>
              <a:t>The words "his assets" appearing in the standard form of freezing order set out in the Commercial Court Guide included assets held as trustee or nominee for a third party. </a:t>
            </a:r>
            <a:endParaRPr lang="en-GB" dirty="0">
              <a:latin typeface="+mn-lt"/>
            </a:endParaRPr>
          </a:p>
          <a:p>
            <a:endParaRPr lang="en-GB" dirty="0"/>
          </a:p>
        </p:txBody>
      </p:sp>
    </p:spTree>
    <p:extLst>
      <p:ext uri="{BB962C8B-B14F-4D97-AF65-F5344CB8AC3E}">
        <p14:creationId xmlns:p14="http://schemas.microsoft.com/office/powerpoint/2010/main" val="2194385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5"/>
          <p:cNvSpPr>
            <a:spLocks noGrp="1"/>
          </p:cNvSpPr>
          <p:nvPr>
            <p:ph idx="1"/>
          </p:nvPr>
        </p:nvSpPr>
        <p:spPr>
          <a:xfrm>
            <a:off x="457200" y="1628775"/>
            <a:ext cx="3970338" cy="5113338"/>
          </a:xfrm>
        </p:spPr>
        <p:txBody>
          <a:bodyPr>
            <a:normAutofit/>
          </a:bodyPr>
          <a:lstStyle/>
          <a:p>
            <a:pPr marL="0" indent="0">
              <a:buFont typeface="Arial" charset="0"/>
              <a:buNone/>
              <a:defRPr/>
            </a:pPr>
            <a:r>
              <a:rPr lang="en-US" sz="1600" b="1" dirty="0" smtClean="0">
                <a:latin typeface="+mn-lt"/>
              </a:rPr>
              <a:t>10</a:t>
            </a:r>
            <a:r>
              <a:rPr lang="en-US" sz="1600" b="1" dirty="0">
                <a:latin typeface="+mn-lt"/>
              </a:rPr>
              <a:t>.  </a:t>
            </a:r>
            <a:r>
              <a:rPr lang="en-US" sz="1600" b="1" dirty="0" smtClean="0">
                <a:latin typeface="+mn-lt"/>
              </a:rPr>
              <a:t>[2011] EWHC 202; [2011</a:t>
            </a:r>
            <a:r>
              <a:rPr lang="en-US" sz="1600" b="1" dirty="0">
                <a:latin typeface="+mn-lt"/>
              </a:rPr>
              <a:t>] 2 All ER (</a:t>
            </a:r>
            <a:r>
              <a:rPr lang="en-US" sz="1600" b="1" dirty="0" err="1">
                <a:latin typeface="+mn-lt"/>
              </a:rPr>
              <a:t>Comm</a:t>
            </a:r>
            <a:r>
              <a:rPr lang="en-US" sz="1600" b="1" dirty="0">
                <a:latin typeface="+mn-lt"/>
              </a:rPr>
              <a:t>) 10: Claims by a bank controlled by the state of Kazakhstan for repayment of sums of money from its former chairman, where he denied the claims on the basis that they were politically motivated, were not actions involving the direct enforcement of a foreign penal, revenue or other public law; the nationalization of a foreign company was an act of state which was not justiciable in an English court.</a:t>
            </a:r>
          </a:p>
          <a:p>
            <a:pPr>
              <a:defRPr/>
            </a:pPr>
            <a:endParaRPr lang="en-GB" sz="1600" dirty="0" smtClean="0">
              <a:latin typeface="+mj-lt"/>
              <a:cs typeface="Arial" pitchFamily="34" charset="0"/>
            </a:endParaRPr>
          </a:p>
        </p:txBody>
      </p:sp>
      <p:sp>
        <p:nvSpPr>
          <p:cNvPr id="3" name="Rectangle 2"/>
          <p:cNvSpPr/>
          <p:nvPr/>
        </p:nvSpPr>
        <p:spPr>
          <a:xfrm>
            <a:off x="4549775" y="2441575"/>
            <a:ext cx="4572000" cy="2492375"/>
          </a:xfrm>
          <a:prstGeom prst="rect">
            <a:avLst/>
          </a:prstGeom>
        </p:spPr>
        <p:txBody>
          <a:bodyPr>
            <a:spAutoFit/>
          </a:bodyPr>
          <a:lstStyle/>
          <a:p>
            <a:pPr>
              <a:defRPr/>
            </a:pPr>
            <a:endParaRPr lang="en-US" sz="1600" dirty="0"/>
          </a:p>
          <a:p>
            <a:pPr>
              <a:defRPr/>
            </a:pPr>
            <a:endParaRPr lang="en-US" sz="1600" dirty="0"/>
          </a:p>
          <a:p>
            <a:pPr>
              <a:defRPr/>
            </a:pPr>
            <a:endParaRPr lang="en-GB" sz="1600"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a:defRPr/>
            </a:pPr>
            <a:endParaRPr lang="en-US" dirty="0"/>
          </a:p>
          <a:p>
            <a:pPr>
              <a:defRPr/>
            </a:pPr>
            <a:endParaRPr lang="en-GB" dirty="0"/>
          </a:p>
        </p:txBody>
      </p:sp>
      <p:sp>
        <p:nvSpPr>
          <p:cNvPr id="5" name="Rectangle 4"/>
          <p:cNvSpPr/>
          <p:nvPr/>
        </p:nvSpPr>
        <p:spPr>
          <a:xfrm>
            <a:off x="4549775" y="1700213"/>
            <a:ext cx="4572000" cy="5509200"/>
          </a:xfrm>
          <a:prstGeom prst="rect">
            <a:avLst/>
          </a:prstGeom>
        </p:spPr>
        <p:txBody>
          <a:bodyPr>
            <a:spAutoFit/>
          </a:bodyPr>
          <a:lstStyle/>
          <a:p>
            <a:pPr>
              <a:defRPr/>
            </a:pPr>
            <a:endParaRPr lang="en-US" sz="1600" b="1" dirty="0" smtClean="0">
              <a:latin typeface="+mj-lt"/>
            </a:endParaRPr>
          </a:p>
          <a:p>
            <a:pPr>
              <a:defRPr/>
            </a:pPr>
            <a:endParaRPr lang="en-US" sz="1600" b="1" dirty="0">
              <a:latin typeface="+mj-lt"/>
            </a:endParaRPr>
          </a:p>
          <a:p>
            <a:pPr>
              <a:defRPr/>
            </a:pPr>
            <a:endParaRPr lang="en-US" sz="1600" b="1" dirty="0" smtClean="0">
              <a:latin typeface="+mj-lt"/>
            </a:endParaRPr>
          </a:p>
          <a:p>
            <a:pPr>
              <a:defRPr/>
            </a:pPr>
            <a:endParaRPr lang="en-US" sz="1600" b="1" dirty="0">
              <a:latin typeface="+mj-lt"/>
            </a:endParaRPr>
          </a:p>
          <a:p>
            <a:pPr>
              <a:defRPr/>
            </a:pPr>
            <a:endParaRPr lang="en-US" sz="1600" b="1" dirty="0" smtClean="0">
              <a:latin typeface="+mj-lt"/>
            </a:endParaRPr>
          </a:p>
          <a:p>
            <a:pPr>
              <a:defRPr/>
            </a:pPr>
            <a:endParaRPr lang="en-US" sz="1600" b="1" dirty="0">
              <a:latin typeface="+mj-lt"/>
            </a:endParaRPr>
          </a:p>
          <a:p>
            <a:pPr>
              <a:defRPr/>
            </a:pPr>
            <a:endParaRPr lang="en-US" sz="1600" b="1" dirty="0" smtClean="0">
              <a:latin typeface="+mj-lt"/>
            </a:endParaRPr>
          </a:p>
          <a:p>
            <a:pPr>
              <a:defRPr/>
            </a:pPr>
            <a:endParaRPr lang="en-US" sz="1600" b="1" dirty="0">
              <a:latin typeface="+mj-lt"/>
            </a:endParaRPr>
          </a:p>
          <a:p>
            <a:pPr>
              <a:defRPr/>
            </a:pPr>
            <a:endParaRPr lang="en-US" sz="1600" b="1" dirty="0">
              <a:latin typeface="+mj-lt"/>
            </a:endParaRPr>
          </a:p>
          <a:p>
            <a:pPr>
              <a:defRPr/>
            </a:pPr>
            <a:r>
              <a:rPr lang="en-US" sz="1600" dirty="0">
                <a:latin typeface="+mn-lt"/>
              </a:rPr>
              <a:t>11. </a:t>
            </a:r>
            <a:r>
              <a:rPr lang="en-GB" sz="1600" b="1" dirty="0">
                <a:latin typeface="+mn-lt"/>
              </a:rPr>
              <a:t>[2011] EWHC 1136; [2011] 1 WLR 2996:</a:t>
            </a:r>
            <a:r>
              <a:rPr lang="en-GB" sz="1600" dirty="0">
                <a:latin typeface="+mn-lt"/>
              </a:rPr>
              <a:t> </a:t>
            </a:r>
            <a:br>
              <a:rPr lang="en-GB" sz="1600" dirty="0">
                <a:latin typeface="+mn-lt"/>
              </a:rPr>
            </a:br>
            <a:r>
              <a:rPr lang="en-GB" sz="1600" dirty="0">
                <a:latin typeface="+mn-lt"/>
              </a:rPr>
              <a:t>An insolvent Kazakh bank had not abused the court process by pursuing actions to recover misappropriated assets as it was unrealistic to suppose that the proceedings had not been brought, at least partly, for the legitimate purpose of recovering losses for the benefit of the bank and its creditors. </a:t>
            </a:r>
            <a:endParaRPr lang="en-US" sz="1600" b="1" dirty="0">
              <a:latin typeface="+mn-lt"/>
            </a:endParaRPr>
          </a:p>
          <a:p>
            <a:pPr>
              <a:defRPr/>
            </a:pPr>
            <a:endParaRPr lang="en-US" sz="1600" b="1" dirty="0">
              <a:latin typeface="+mj-lt"/>
            </a:endParaRPr>
          </a:p>
          <a:p>
            <a:pPr>
              <a:defRPr/>
            </a:pPr>
            <a:endParaRPr lang="en-US" sz="1600" b="1" dirty="0">
              <a:latin typeface="+mj-lt"/>
            </a:endParaRPr>
          </a:p>
          <a:p>
            <a:pPr>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GB" sz="1600" dirty="0">
              <a:latin typeface="+mj-lt"/>
            </a:endParaRPr>
          </a:p>
        </p:txBody>
      </p:sp>
    </p:spTree>
    <p:extLst>
      <p:ext uri="{BB962C8B-B14F-4D97-AF65-F5344CB8AC3E}">
        <p14:creationId xmlns:p14="http://schemas.microsoft.com/office/powerpoint/2010/main" val="2891722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5"/>
          <p:cNvSpPr>
            <a:spLocks noGrp="1"/>
          </p:cNvSpPr>
          <p:nvPr>
            <p:ph idx="1"/>
          </p:nvPr>
        </p:nvSpPr>
        <p:spPr>
          <a:xfrm>
            <a:off x="395288" y="1714500"/>
            <a:ext cx="3970337" cy="5256213"/>
          </a:xfrm>
        </p:spPr>
        <p:txBody>
          <a:bodyPr>
            <a:normAutofit/>
          </a:bodyPr>
          <a:lstStyle/>
          <a:p>
            <a:pPr marL="0" indent="0">
              <a:buNone/>
              <a:defRPr/>
            </a:pPr>
            <a:r>
              <a:rPr lang="en-GB" sz="1550" b="1" dirty="0">
                <a:latin typeface="+mn-lt"/>
              </a:rPr>
              <a:t>12. [2011] EWHC 1613:</a:t>
            </a:r>
            <a:r>
              <a:rPr lang="en-GB" sz="1550" dirty="0">
                <a:latin typeface="+mn-lt"/>
              </a:rPr>
              <a:t> </a:t>
            </a:r>
            <a:r>
              <a:rPr lang="en-GB" sz="1550" dirty="0" smtClean="0">
                <a:latin typeface="+mn-lt"/>
              </a:rPr>
              <a:t> It </a:t>
            </a:r>
            <a:r>
              <a:rPr lang="en-GB" sz="1550" dirty="0">
                <a:latin typeface="+mn-lt"/>
              </a:rPr>
              <a:t>was </a:t>
            </a:r>
            <a:r>
              <a:rPr lang="en-GB" sz="1550" dirty="0" smtClean="0">
                <a:latin typeface="+mn-lt"/>
              </a:rPr>
              <a:t>appropriate to </a:t>
            </a:r>
            <a:r>
              <a:rPr lang="en-GB" sz="1550" dirty="0">
                <a:latin typeface="+mn-lt"/>
              </a:rPr>
              <a:t>proceed with a committal hearing in the absence of a respondent where the evidence showed that he was deliberately concealing his whereabouts and declining to respond. </a:t>
            </a:r>
            <a:endParaRPr lang="en-GB" sz="1550" dirty="0" smtClean="0">
              <a:latin typeface="+mn-lt"/>
            </a:endParaRPr>
          </a:p>
          <a:p>
            <a:pPr marL="0" indent="0">
              <a:buNone/>
              <a:defRPr/>
            </a:pPr>
            <a:endParaRPr lang="en-GB" sz="1550" b="1" dirty="0">
              <a:latin typeface="+mn-lt"/>
              <a:cs typeface="Arial" pitchFamily="34" charset="0"/>
            </a:endParaRPr>
          </a:p>
          <a:p>
            <a:pPr marL="0" indent="0">
              <a:buFont typeface="Arial" charset="0"/>
              <a:buNone/>
              <a:defRPr/>
            </a:pPr>
            <a:r>
              <a:rPr lang="en-GB" sz="1550" b="1" dirty="0" smtClean="0">
                <a:latin typeface="+mn-lt"/>
                <a:cs typeface="Arial" pitchFamily="34" charset="0"/>
              </a:rPr>
              <a:t>13. [2011</a:t>
            </a:r>
            <a:r>
              <a:rPr lang="en-GB" sz="1550" b="1" dirty="0">
                <a:latin typeface="+mn-lt"/>
                <a:cs typeface="Arial" pitchFamily="34" charset="0"/>
              </a:rPr>
              <a:t>] EWHC 2908: A sentence of 18 months' imprisonment was imposed, in his absence, on a contemnor who had made no attempt to comply with an international freezing order, had not admitted to being in breach of it and had not put in any evidence in mitigation.</a:t>
            </a:r>
          </a:p>
          <a:p>
            <a:pPr marL="0" indent="0">
              <a:buFont typeface="Arial" charset="0"/>
              <a:buNone/>
              <a:defRPr/>
            </a:pPr>
            <a:endParaRPr lang="en-GB" sz="1550" dirty="0" smtClean="0">
              <a:latin typeface="+mn-lt"/>
              <a:cs typeface="Arial" pitchFamily="34" charset="0"/>
            </a:endParaRPr>
          </a:p>
          <a:p>
            <a:pPr marL="0" indent="0">
              <a:buFont typeface="Arial" charset="0"/>
              <a:buNone/>
              <a:defRPr/>
            </a:pPr>
            <a:r>
              <a:rPr lang="en-US" sz="1550" dirty="0" smtClean="0">
                <a:latin typeface="+mn-lt"/>
              </a:rPr>
              <a:t>14. </a:t>
            </a:r>
            <a:r>
              <a:rPr lang="en-US" sz="1550" dirty="0">
                <a:latin typeface="+mn-lt"/>
              </a:rPr>
              <a:t>[2011] EWHC 1522: Pleading, disclosure and other issues of principle arising on a committal application.</a:t>
            </a:r>
          </a:p>
          <a:p>
            <a:pPr marL="0" indent="0">
              <a:buFont typeface="Arial" charset="0"/>
              <a:buNone/>
              <a:defRPr/>
            </a:pPr>
            <a:endParaRPr lang="en-GB" sz="1600" dirty="0">
              <a:latin typeface="+mj-lt"/>
              <a:cs typeface="Arial" pitchFamily="34" charset="0"/>
            </a:endParaRPr>
          </a:p>
        </p:txBody>
      </p:sp>
      <p:sp>
        <p:nvSpPr>
          <p:cNvPr id="3" name="Rectangle 2"/>
          <p:cNvSpPr/>
          <p:nvPr/>
        </p:nvSpPr>
        <p:spPr>
          <a:xfrm>
            <a:off x="4549775" y="2441575"/>
            <a:ext cx="4572000" cy="2492375"/>
          </a:xfrm>
          <a:prstGeom prst="rect">
            <a:avLst/>
          </a:prstGeom>
        </p:spPr>
        <p:txBody>
          <a:bodyPr>
            <a:spAutoFit/>
          </a:bodyPr>
          <a:lstStyle/>
          <a:p>
            <a:pPr>
              <a:defRPr/>
            </a:pPr>
            <a:endParaRPr lang="en-US" sz="1600" dirty="0"/>
          </a:p>
          <a:p>
            <a:pPr>
              <a:defRPr/>
            </a:pPr>
            <a:endParaRPr lang="en-US" sz="1600" dirty="0"/>
          </a:p>
          <a:p>
            <a:pPr>
              <a:defRPr/>
            </a:pPr>
            <a:endParaRPr lang="en-GB" sz="1600"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a:defRPr/>
            </a:pPr>
            <a:endParaRPr lang="en-US" dirty="0"/>
          </a:p>
          <a:p>
            <a:pPr>
              <a:defRPr/>
            </a:pPr>
            <a:endParaRPr lang="en-GB" dirty="0"/>
          </a:p>
        </p:txBody>
      </p:sp>
      <p:sp>
        <p:nvSpPr>
          <p:cNvPr id="5" name="Rectangle 4"/>
          <p:cNvSpPr/>
          <p:nvPr/>
        </p:nvSpPr>
        <p:spPr>
          <a:xfrm>
            <a:off x="4549775" y="1700213"/>
            <a:ext cx="4572000" cy="6494085"/>
          </a:xfrm>
          <a:prstGeom prst="rect">
            <a:avLst/>
          </a:prstGeom>
        </p:spPr>
        <p:txBody>
          <a:bodyPr>
            <a:spAutoFit/>
          </a:bodyPr>
          <a:lstStyle/>
          <a:p>
            <a:pPr>
              <a:buFontTx/>
              <a:buAutoNum type="arabicPeriod" startAt="15"/>
              <a:defRPr/>
            </a:pPr>
            <a:r>
              <a:rPr lang="en-US" sz="1550" b="1" dirty="0" smtClean="0"/>
              <a:t> [</a:t>
            </a:r>
            <a:r>
              <a:rPr lang="en-US" sz="1550" b="1" dirty="0"/>
              <a:t>2011] EWHC 2500: Where a party had breached a freezing order over the life of the action against him and contempt proceedings were pending, it was not just to grant him security for his costs.</a:t>
            </a:r>
          </a:p>
          <a:p>
            <a:pPr>
              <a:defRPr/>
            </a:pPr>
            <a:endParaRPr lang="en-US" sz="1550" b="1" dirty="0"/>
          </a:p>
          <a:p>
            <a:pPr>
              <a:buFontTx/>
              <a:buAutoNum type="arabicPeriod" startAt="16"/>
              <a:defRPr/>
            </a:pPr>
            <a:r>
              <a:rPr lang="en-US" sz="1550" b="1" dirty="0">
                <a:solidFill>
                  <a:prstClr val="black"/>
                </a:solidFill>
              </a:rPr>
              <a:t>[2011] EWHC 2664: The power of the </a:t>
            </a:r>
            <a:r>
              <a:rPr lang="en-US" sz="1550" b="1" dirty="0" smtClean="0">
                <a:solidFill>
                  <a:prstClr val="black"/>
                </a:solidFill>
              </a:rPr>
              <a:t> court </a:t>
            </a:r>
            <a:r>
              <a:rPr lang="en-US" sz="1550" b="1" dirty="0">
                <a:solidFill>
                  <a:prstClr val="black"/>
                </a:solidFill>
              </a:rPr>
              <a:t>to grant a freezing injunction extended to making any ancillary orders which appeared just and convenient to ensure its effective operation, including compelling disclosure of the ultimate source of funds used to pay legal expenses</a:t>
            </a:r>
            <a:r>
              <a:rPr lang="en-US" sz="1550" b="1" dirty="0" smtClean="0">
                <a:solidFill>
                  <a:prstClr val="black"/>
                </a:solidFill>
              </a:rPr>
              <a:t>.</a:t>
            </a:r>
          </a:p>
          <a:p>
            <a:pPr>
              <a:defRPr/>
            </a:pPr>
            <a:endParaRPr lang="en-US" sz="1550" b="1" dirty="0">
              <a:solidFill>
                <a:prstClr val="black"/>
              </a:solidFill>
            </a:endParaRPr>
          </a:p>
          <a:p>
            <a:pPr>
              <a:defRPr/>
            </a:pPr>
            <a:r>
              <a:rPr lang="en-US" sz="1550" b="1" dirty="0">
                <a:solidFill>
                  <a:prstClr val="black"/>
                </a:solidFill>
              </a:rPr>
              <a:t>17. [2011] EWCA 1241; [2012] 1 WLR 350: Defendant sentenced to 21 months’ imprisonment for failure to comply with disclosure requirements of freezing injunction (punitive part 9 months).</a:t>
            </a:r>
            <a:endParaRPr lang="en-GB" sz="1550" dirty="0">
              <a:solidFill>
                <a:prstClr val="black"/>
              </a:solidFill>
            </a:endParaRPr>
          </a:p>
          <a:p>
            <a:pPr>
              <a:defRPr/>
            </a:pPr>
            <a:endParaRPr lang="en-GB" sz="1600" dirty="0">
              <a:solidFill>
                <a:prstClr val="black"/>
              </a:solidFill>
              <a:latin typeface="+mn-lt"/>
            </a:endParaRPr>
          </a:p>
          <a:p>
            <a:pPr marL="342900" indent="-342900">
              <a:buFontTx/>
              <a:buAutoNum type="arabicPeriod" startAt="16"/>
              <a:defRPr/>
            </a:pPr>
            <a:endParaRPr lang="en-GB" sz="1600"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GB" sz="1600" dirty="0">
              <a:latin typeface="+mj-lt"/>
            </a:endParaRPr>
          </a:p>
        </p:txBody>
      </p:sp>
    </p:spTree>
    <p:extLst>
      <p:ext uri="{BB962C8B-B14F-4D97-AF65-F5344CB8AC3E}">
        <p14:creationId xmlns:p14="http://schemas.microsoft.com/office/powerpoint/2010/main" val="1729940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797883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4864"/>
            <a:ext cx="8075240" cy="3921299"/>
          </a:xfrm>
        </p:spPr>
        <p:txBody>
          <a:bodyPr/>
          <a:lstStyle/>
          <a:p>
            <a:pPr marL="0" indent="0" algn="just">
              <a:buNone/>
            </a:pPr>
            <a:r>
              <a:rPr lang="en-US" b="1" dirty="0">
                <a:solidFill>
                  <a:prstClr val="black"/>
                </a:solidFill>
              </a:rPr>
              <a:t>17. [2011] EWCA 1241; [2012] 1 WLR 350: </a:t>
            </a:r>
            <a:r>
              <a:rPr lang="en-US" dirty="0">
                <a:solidFill>
                  <a:prstClr val="black"/>
                </a:solidFill>
              </a:rPr>
              <a:t>Defendant sentenced to 21 months’ imprisonment for failure to comply with disclosure requirements of freezing injunction (punitive part 9 months).</a:t>
            </a:r>
            <a:endParaRPr lang="en-GB" dirty="0">
              <a:solidFill>
                <a:prstClr val="black"/>
              </a:solidFill>
            </a:endParaRPr>
          </a:p>
          <a:p>
            <a:endParaRPr lang="en-GB" dirty="0"/>
          </a:p>
        </p:txBody>
      </p:sp>
    </p:spTree>
    <p:extLst>
      <p:ext uri="{BB962C8B-B14F-4D97-AF65-F5344CB8AC3E}">
        <p14:creationId xmlns:p14="http://schemas.microsoft.com/office/powerpoint/2010/main" val="811893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5"/>
          <p:cNvSpPr>
            <a:spLocks noGrp="1"/>
          </p:cNvSpPr>
          <p:nvPr>
            <p:ph idx="1"/>
          </p:nvPr>
        </p:nvSpPr>
        <p:spPr>
          <a:xfrm>
            <a:off x="457200" y="1484313"/>
            <a:ext cx="3970338" cy="5257800"/>
          </a:xfrm>
        </p:spPr>
        <p:txBody>
          <a:bodyPr>
            <a:normAutofit lnSpcReduction="10000"/>
          </a:bodyPr>
          <a:lstStyle/>
          <a:p>
            <a:pPr marL="0" indent="0" eaLnBrk="1" fontAlgn="auto" hangingPunct="1">
              <a:spcAft>
                <a:spcPts val="0"/>
              </a:spcAft>
              <a:buFont typeface="Arial" charset="0"/>
              <a:buNone/>
              <a:defRPr/>
            </a:pPr>
            <a:r>
              <a:rPr lang="en-US" sz="1550" b="1" dirty="0" smtClean="0">
                <a:solidFill>
                  <a:prstClr val="black"/>
                </a:solidFill>
                <a:latin typeface="+mn-lt"/>
              </a:rPr>
              <a:t>18.  </a:t>
            </a:r>
            <a:r>
              <a:rPr lang="en-US" sz="1550" b="1" dirty="0">
                <a:solidFill>
                  <a:prstClr val="black"/>
                </a:solidFill>
                <a:latin typeface="+mn-lt"/>
              </a:rPr>
              <a:t>[2011] EWCA 1386: [2012] 2 All ER 575: Claimant entitled to proceed against a defendant in respect of a limited number of allegations of contempt of court, without having to abandon other allegations of contempt which it had raised and even though there was a degree of overlap between them and issues at the substantive trial. </a:t>
            </a:r>
            <a:endParaRPr lang="en-GB" sz="1550" dirty="0">
              <a:solidFill>
                <a:prstClr val="black"/>
              </a:solidFill>
              <a:latin typeface="+mn-lt"/>
            </a:endParaRPr>
          </a:p>
          <a:p>
            <a:pPr marL="0" indent="0">
              <a:buFont typeface="Arial" charset="0"/>
              <a:buNone/>
              <a:defRPr/>
            </a:pPr>
            <a:endParaRPr lang="en-GB" sz="1550" dirty="0" smtClean="0">
              <a:latin typeface="+mn-lt"/>
              <a:cs typeface="Arial" pitchFamily="34" charset="0"/>
            </a:endParaRPr>
          </a:p>
          <a:p>
            <a:pPr marL="0" indent="0">
              <a:buFont typeface="Arial" charset="0"/>
              <a:buNone/>
              <a:defRPr/>
            </a:pPr>
            <a:r>
              <a:rPr lang="en-US" sz="1550" dirty="0">
                <a:solidFill>
                  <a:prstClr val="black"/>
                </a:solidFill>
                <a:latin typeface="+mn-lt"/>
              </a:rPr>
              <a:t>19.   [2012] EWHC 237: </a:t>
            </a:r>
            <a:r>
              <a:rPr lang="en-US" sz="1550" dirty="0" err="1">
                <a:solidFill>
                  <a:prstClr val="black"/>
                </a:solidFill>
                <a:latin typeface="+mn-lt"/>
              </a:rPr>
              <a:t>Ablyazov</a:t>
            </a:r>
            <a:r>
              <a:rPr lang="en-US" sz="1550" dirty="0">
                <a:solidFill>
                  <a:prstClr val="black"/>
                </a:solidFill>
                <a:latin typeface="+mn-lt"/>
              </a:rPr>
              <a:t> committed for breaches of freezing order and lying under oath (3 concurrent sentences of 22 months imposed).</a:t>
            </a:r>
            <a:endParaRPr lang="en-GB" sz="1550" dirty="0">
              <a:solidFill>
                <a:prstClr val="black"/>
              </a:solidFill>
              <a:latin typeface="+mn-lt"/>
            </a:endParaRPr>
          </a:p>
          <a:p>
            <a:pPr marL="0" indent="0">
              <a:buFont typeface="Arial" charset="0"/>
              <a:buNone/>
              <a:defRPr/>
            </a:pPr>
            <a:endParaRPr lang="en-GB" sz="1550" dirty="0" smtClean="0">
              <a:latin typeface="+mn-lt"/>
              <a:cs typeface="Arial" pitchFamily="34" charset="0"/>
            </a:endParaRPr>
          </a:p>
          <a:p>
            <a:pPr marL="0" indent="0">
              <a:buNone/>
              <a:defRPr/>
            </a:pPr>
            <a:r>
              <a:rPr lang="en-US" sz="1550" b="1" dirty="0">
                <a:solidFill>
                  <a:prstClr val="black"/>
                </a:solidFill>
                <a:latin typeface="+mn-lt"/>
              </a:rPr>
              <a:t>20.  [2012] EWHC 455: Where the court had issued a warrant for the committal of a contemnor and he had gone into hiding, the court could issue a mandatory injunction, ordering him to surrender himself to the tipstaff and debar him from defending the proceedings if he failed to do so.</a:t>
            </a:r>
          </a:p>
          <a:p>
            <a:pPr marL="0" indent="0">
              <a:buFont typeface="Arial" charset="0"/>
              <a:buNone/>
              <a:defRPr/>
            </a:pPr>
            <a:endParaRPr lang="en-GB" sz="1600" dirty="0" smtClean="0">
              <a:latin typeface="+mj-lt"/>
              <a:cs typeface="Arial" pitchFamily="34" charset="0"/>
            </a:endParaRPr>
          </a:p>
        </p:txBody>
      </p:sp>
      <p:sp>
        <p:nvSpPr>
          <p:cNvPr id="3" name="Rectangle 2"/>
          <p:cNvSpPr/>
          <p:nvPr/>
        </p:nvSpPr>
        <p:spPr>
          <a:xfrm>
            <a:off x="4549775" y="2441575"/>
            <a:ext cx="4572000" cy="2492375"/>
          </a:xfrm>
          <a:prstGeom prst="rect">
            <a:avLst/>
          </a:prstGeom>
        </p:spPr>
        <p:txBody>
          <a:bodyPr>
            <a:spAutoFit/>
          </a:bodyPr>
          <a:lstStyle/>
          <a:p>
            <a:pPr>
              <a:defRPr/>
            </a:pPr>
            <a:endParaRPr lang="en-US" sz="1600" dirty="0"/>
          </a:p>
          <a:p>
            <a:pPr>
              <a:defRPr/>
            </a:pPr>
            <a:endParaRPr lang="en-US" sz="1600" dirty="0"/>
          </a:p>
          <a:p>
            <a:pPr>
              <a:defRPr/>
            </a:pPr>
            <a:endParaRPr lang="en-GB" sz="1600"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a:defRPr/>
            </a:pPr>
            <a:endParaRPr lang="en-US" dirty="0"/>
          </a:p>
          <a:p>
            <a:pPr>
              <a:defRPr/>
            </a:pPr>
            <a:endParaRPr lang="en-GB" dirty="0"/>
          </a:p>
        </p:txBody>
      </p:sp>
      <p:sp>
        <p:nvSpPr>
          <p:cNvPr id="5" name="Rectangle 4"/>
          <p:cNvSpPr/>
          <p:nvPr/>
        </p:nvSpPr>
        <p:spPr>
          <a:xfrm>
            <a:off x="4549775" y="1441450"/>
            <a:ext cx="4572000" cy="6346353"/>
          </a:xfrm>
          <a:prstGeom prst="rect">
            <a:avLst/>
          </a:prstGeom>
        </p:spPr>
        <p:txBody>
          <a:bodyPr>
            <a:spAutoFit/>
          </a:bodyPr>
          <a:lstStyle/>
          <a:p>
            <a:pPr fontAlgn="auto">
              <a:spcBef>
                <a:spcPct val="20000"/>
              </a:spcBef>
              <a:spcAft>
                <a:spcPts val="0"/>
              </a:spcAft>
              <a:defRPr/>
            </a:pPr>
            <a:endParaRPr lang="en-US" sz="1600" b="1" dirty="0">
              <a:solidFill>
                <a:prstClr val="black"/>
              </a:solidFill>
              <a:latin typeface="Calibri"/>
              <a:cs typeface="+mn-cs"/>
            </a:endParaRPr>
          </a:p>
          <a:p>
            <a:pPr fontAlgn="auto">
              <a:spcBef>
                <a:spcPct val="20000"/>
              </a:spcBef>
              <a:spcAft>
                <a:spcPts val="0"/>
              </a:spcAft>
              <a:defRPr/>
            </a:pPr>
            <a:endParaRPr lang="en-US" sz="1600" b="1" dirty="0">
              <a:solidFill>
                <a:prstClr val="black"/>
              </a:solidFill>
              <a:latin typeface="Calibri"/>
              <a:cs typeface="+mn-cs"/>
            </a:endParaRPr>
          </a:p>
          <a:p>
            <a:pPr fontAlgn="auto">
              <a:spcBef>
                <a:spcPct val="20000"/>
              </a:spcBef>
              <a:spcAft>
                <a:spcPts val="0"/>
              </a:spcAft>
              <a:defRPr/>
            </a:pPr>
            <a:r>
              <a:rPr lang="en-US" sz="1600" b="1" dirty="0">
                <a:solidFill>
                  <a:prstClr val="black"/>
                </a:solidFill>
                <a:latin typeface="+mn-lt"/>
              </a:rPr>
              <a:t>21.  [2012] EWHC 648: Receivers appointed managers of companies whose shares in receivership (thereby displacing directors)</a:t>
            </a:r>
          </a:p>
          <a:p>
            <a:pPr fontAlgn="auto">
              <a:spcBef>
                <a:spcPct val="20000"/>
              </a:spcBef>
              <a:spcAft>
                <a:spcPts val="0"/>
              </a:spcAft>
              <a:defRPr/>
            </a:pPr>
            <a:endParaRPr lang="en-US" sz="1600" b="1" dirty="0">
              <a:solidFill>
                <a:prstClr val="black"/>
              </a:solidFill>
              <a:latin typeface="+mn-lt"/>
            </a:endParaRPr>
          </a:p>
          <a:p>
            <a:pPr fontAlgn="auto">
              <a:spcBef>
                <a:spcPct val="20000"/>
              </a:spcBef>
              <a:spcAft>
                <a:spcPts val="0"/>
              </a:spcAft>
              <a:defRPr/>
            </a:pPr>
            <a:endParaRPr lang="en-US" sz="1600" b="1" dirty="0" smtClean="0">
              <a:solidFill>
                <a:prstClr val="black"/>
              </a:solidFill>
              <a:latin typeface="+mn-lt"/>
            </a:endParaRPr>
          </a:p>
          <a:p>
            <a:pPr fontAlgn="auto">
              <a:spcBef>
                <a:spcPct val="20000"/>
              </a:spcBef>
              <a:spcAft>
                <a:spcPts val="0"/>
              </a:spcAft>
              <a:defRPr/>
            </a:pPr>
            <a:endParaRPr lang="en-US" sz="1600" b="1" dirty="0">
              <a:solidFill>
                <a:prstClr val="black"/>
              </a:solidFill>
            </a:endParaRPr>
          </a:p>
          <a:p>
            <a:pPr fontAlgn="auto">
              <a:spcBef>
                <a:spcPct val="20000"/>
              </a:spcBef>
              <a:spcAft>
                <a:spcPts val="0"/>
              </a:spcAft>
              <a:defRPr/>
            </a:pPr>
            <a:endParaRPr lang="en-US" sz="1600" b="1" dirty="0" smtClean="0">
              <a:solidFill>
                <a:prstClr val="black"/>
              </a:solidFill>
              <a:latin typeface="+mn-lt"/>
            </a:endParaRPr>
          </a:p>
          <a:p>
            <a:pPr fontAlgn="auto">
              <a:spcBef>
                <a:spcPct val="20000"/>
              </a:spcBef>
              <a:spcAft>
                <a:spcPts val="0"/>
              </a:spcAft>
              <a:defRPr/>
            </a:pPr>
            <a:endParaRPr lang="en-US" sz="1600" b="1" dirty="0">
              <a:solidFill>
                <a:prstClr val="black"/>
              </a:solidFill>
              <a:latin typeface="+mn-lt"/>
            </a:endParaRPr>
          </a:p>
          <a:p>
            <a:pPr fontAlgn="auto">
              <a:spcBef>
                <a:spcPct val="20000"/>
              </a:spcBef>
              <a:spcAft>
                <a:spcPts val="0"/>
              </a:spcAft>
              <a:defRPr/>
            </a:pPr>
            <a:r>
              <a:rPr lang="en-GB" sz="1600" dirty="0">
                <a:solidFill>
                  <a:prstClr val="black"/>
                </a:solidFill>
                <a:latin typeface="+mn-lt"/>
              </a:rPr>
              <a:t>22.  [2012] EWHC 1252: Whether solicitors obliged to disclose further contact details for client; whether contact details protected by legal professional privilege.</a:t>
            </a:r>
          </a:p>
          <a:p>
            <a:pPr marL="342900" indent="-342900" fontAlgn="auto">
              <a:spcBef>
                <a:spcPct val="20000"/>
              </a:spcBef>
              <a:spcAft>
                <a:spcPts val="0"/>
              </a:spcAft>
              <a:buFontTx/>
              <a:buAutoNum type="arabicPeriod" startAt="20"/>
              <a:defRPr/>
            </a:pPr>
            <a:endParaRPr lang="en-US" sz="1600" b="1" dirty="0">
              <a:solidFill>
                <a:prstClr val="black"/>
              </a:solidFill>
              <a:latin typeface="+mn-lt"/>
            </a:endParaRPr>
          </a:p>
          <a:p>
            <a:pPr marL="342900" indent="-342900" fontAlgn="auto">
              <a:spcBef>
                <a:spcPct val="20000"/>
              </a:spcBef>
              <a:spcAft>
                <a:spcPts val="0"/>
              </a:spcAft>
              <a:buFontTx/>
              <a:buAutoNum type="arabicPeriod" startAt="20"/>
              <a:defRPr/>
            </a:pPr>
            <a:endParaRPr lang="en-GB" sz="1600" dirty="0">
              <a:solidFill>
                <a:prstClr val="black"/>
              </a:solidFill>
              <a:latin typeface="+mn-lt"/>
            </a:endParaRPr>
          </a:p>
          <a:p>
            <a:pPr marL="342900" indent="-342900" fontAlgn="auto">
              <a:spcBef>
                <a:spcPct val="20000"/>
              </a:spcBef>
              <a:spcAft>
                <a:spcPts val="0"/>
              </a:spcAft>
              <a:buFontTx/>
              <a:buAutoNum type="arabicPeriod" startAt="20"/>
              <a:defRPr/>
            </a:pPr>
            <a:endParaRPr lang="en-US" sz="1600" b="1" dirty="0">
              <a:solidFill>
                <a:prstClr val="black"/>
              </a:solidFill>
              <a:latin typeface="Calibri"/>
              <a:cs typeface="+mn-cs"/>
            </a:endParaRPr>
          </a:p>
          <a:p>
            <a:pPr marL="342900" indent="-342900" fontAlgn="auto">
              <a:spcBef>
                <a:spcPct val="20000"/>
              </a:spcBef>
              <a:spcAft>
                <a:spcPts val="0"/>
              </a:spcAft>
              <a:buFontTx/>
              <a:buAutoNum type="arabicPeriod" startAt="20"/>
              <a:defRPr/>
            </a:pPr>
            <a:endParaRPr lang="en-GB" sz="1600" dirty="0">
              <a:solidFill>
                <a:prstClr val="black"/>
              </a:solidFill>
              <a:latin typeface="Calibri"/>
              <a:cs typeface="+mn-cs"/>
            </a:endParaRPr>
          </a:p>
          <a:p>
            <a:pPr>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GB" sz="1600" dirty="0">
              <a:latin typeface="+mj-lt"/>
            </a:endParaRPr>
          </a:p>
        </p:txBody>
      </p:sp>
    </p:spTree>
    <p:extLst>
      <p:ext uri="{BB962C8B-B14F-4D97-AF65-F5344CB8AC3E}">
        <p14:creationId xmlns:p14="http://schemas.microsoft.com/office/powerpoint/2010/main" val="3797156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4864"/>
            <a:ext cx="8075240" cy="3921299"/>
          </a:xfrm>
        </p:spPr>
        <p:txBody>
          <a:bodyPr>
            <a:normAutofit lnSpcReduction="10000"/>
          </a:bodyPr>
          <a:lstStyle/>
          <a:p>
            <a:pPr marL="514350" indent="-514350">
              <a:buAutoNum type="arabicPeriod" startAt="20"/>
            </a:pPr>
            <a:r>
              <a:rPr lang="en-US" b="1" dirty="0" smtClean="0">
                <a:solidFill>
                  <a:prstClr val="black"/>
                </a:solidFill>
              </a:rPr>
              <a:t>[</a:t>
            </a:r>
            <a:r>
              <a:rPr lang="en-US" b="1" dirty="0">
                <a:solidFill>
                  <a:prstClr val="black"/>
                </a:solidFill>
              </a:rPr>
              <a:t>2012] EWHC 455: </a:t>
            </a:r>
            <a:endParaRPr lang="en-US" b="1" dirty="0" smtClean="0">
              <a:solidFill>
                <a:prstClr val="black"/>
              </a:solidFill>
            </a:endParaRPr>
          </a:p>
          <a:p>
            <a:pPr marL="0" indent="0" algn="just">
              <a:buNone/>
            </a:pPr>
            <a:r>
              <a:rPr lang="en-US" dirty="0" smtClean="0">
                <a:solidFill>
                  <a:prstClr val="black"/>
                </a:solidFill>
              </a:rPr>
              <a:t>Where </a:t>
            </a:r>
            <a:r>
              <a:rPr lang="en-US" dirty="0">
                <a:solidFill>
                  <a:prstClr val="black"/>
                </a:solidFill>
              </a:rPr>
              <a:t>the court had issued a warrant for the committal of a contemnor and he had gone into hiding, the court could issue a mandatory injunction, ordering him to surrender himself to the tipstaff and debar him from defending the proceedings if he failed to do so.</a:t>
            </a:r>
          </a:p>
          <a:p>
            <a:endParaRPr lang="en-GB" dirty="0"/>
          </a:p>
        </p:txBody>
      </p:sp>
    </p:spTree>
    <p:extLst>
      <p:ext uri="{BB962C8B-B14F-4D97-AF65-F5344CB8AC3E}">
        <p14:creationId xmlns:p14="http://schemas.microsoft.com/office/powerpoint/2010/main" val="2815074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4864"/>
            <a:ext cx="8075240" cy="3921299"/>
          </a:xfrm>
        </p:spPr>
        <p:txBody>
          <a:bodyPr/>
          <a:lstStyle/>
          <a:p>
            <a:pPr marL="514350" indent="-514350">
              <a:buAutoNum type="arabicPeriod" startAt="21"/>
            </a:pPr>
            <a:r>
              <a:rPr lang="en-US" b="1" dirty="0" smtClean="0">
                <a:solidFill>
                  <a:prstClr val="black"/>
                </a:solidFill>
              </a:rPr>
              <a:t>[</a:t>
            </a:r>
            <a:r>
              <a:rPr lang="en-US" b="1" dirty="0">
                <a:solidFill>
                  <a:prstClr val="black"/>
                </a:solidFill>
              </a:rPr>
              <a:t>2012] EWHC 648: </a:t>
            </a:r>
            <a:endParaRPr lang="en-US" b="1" dirty="0" smtClean="0">
              <a:solidFill>
                <a:prstClr val="black"/>
              </a:solidFill>
            </a:endParaRPr>
          </a:p>
          <a:p>
            <a:pPr marL="0" indent="0" algn="just">
              <a:buNone/>
            </a:pPr>
            <a:r>
              <a:rPr lang="en-US" dirty="0" smtClean="0">
                <a:solidFill>
                  <a:prstClr val="black"/>
                </a:solidFill>
              </a:rPr>
              <a:t>Receivers </a:t>
            </a:r>
            <a:r>
              <a:rPr lang="en-US" dirty="0">
                <a:solidFill>
                  <a:prstClr val="black"/>
                </a:solidFill>
              </a:rPr>
              <a:t>appointed managers of companies whose shares in receivership (thereby displacing directors)</a:t>
            </a:r>
          </a:p>
          <a:p>
            <a:endParaRPr lang="en-GB" dirty="0"/>
          </a:p>
        </p:txBody>
      </p:sp>
    </p:spTree>
    <p:extLst>
      <p:ext uri="{BB962C8B-B14F-4D97-AF65-F5344CB8AC3E}">
        <p14:creationId xmlns:p14="http://schemas.microsoft.com/office/powerpoint/2010/main" val="2401632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5"/>
          <p:cNvSpPr>
            <a:spLocks noGrp="1"/>
          </p:cNvSpPr>
          <p:nvPr>
            <p:ph idx="1"/>
          </p:nvPr>
        </p:nvSpPr>
        <p:spPr>
          <a:xfrm>
            <a:off x="457200" y="1700213"/>
            <a:ext cx="3970338" cy="5041900"/>
          </a:xfrm>
        </p:spPr>
        <p:txBody>
          <a:bodyPr/>
          <a:lstStyle/>
          <a:p>
            <a:pPr marL="0" indent="0">
              <a:buFont typeface="Arial" charset="0"/>
              <a:buNone/>
              <a:defRPr/>
            </a:pPr>
            <a:endParaRPr lang="en-GB" sz="1600" b="1" dirty="0" smtClean="0"/>
          </a:p>
          <a:p>
            <a:pPr marL="0" indent="0">
              <a:buFont typeface="Arial" charset="0"/>
              <a:buNone/>
              <a:defRPr/>
            </a:pPr>
            <a:endParaRPr lang="en-GB" sz="1600" b="1" dirty="0"/>
          </a:p>
          <a:p>
            <a:pPr marL="0" indent="0">
              <a:buFont typeface="Arial" charset="0"/>
              <a:buNone/>
              <a:defRPr/>
            </a:pPr>
            <a:endParaRPr lang="en-GB" sz="1600" b="1" dirty="0" smtClean="0"/>
          </a:p>
          <a:p>
            <a:pPr marL="0" indent="0">
              <a:buFont typeface="Arial" charset="0"/>
              <a:buNone/>
              <a:defRPr/>
            </a:pPr>
            <a:r>
              <a:rPr lang="en-GB" sz="2000" b="1" dirty="0" smtClean="0">
                <a:latin typeface="+mn-lt"/>
              </a:rPr>
              <a:t>23. [2012] EWCA 639: [2012] NJLR 757:</a:t>
            </a:r>
            <a:br>
              <a:rPr lang="en-GB" sz="2000" b="1" dirty="0" smtClean="0">
                <a:latin typeface="+mn-lt"/>
              </a:rPr>
            </a:br>
            <a:r>
              <a:rPr lang="en-GB" sz="2000" dirty="0" smtClean="0">
                <a:latin typeface="+mn-lt"/>
              </a:rPr>
              <a:t>The court had jurisdiction to prevent a contemnor from pursuing his appeal against a committal order. </a:t>
            </a:r>
          </a:p>
          <a:p>
            <a:pPr marL="0" indent="0">
              <a:buFont typeface="Arial" charset="0"/>
              <a:buNone/>
              <a:defRPr/>
            </a:pPr>
            <a:endParaRPr lang="en-GB" sz="1600" dirty="0" smtClean="0"/>
          </a:p>
          <a:p>
            <a:pPr marL="0" indent="0">
              <a:buFont typeface="Arial" charset="0"/>
              <a:buNone/>
              <a:defRPr/>
            </a:pPr>
            <a:endParaRPr lang="en-GB" sz="1600" b="1" dirty="0" smtClean="0"/>
          </a:p>
          <a:p>
            <a:pPr marL="0" indent="0" eaLnBrk="1" fontAlgn="auto" hangingPunct="1">
              <a:spcAft>
                <a:spcPts val="0"/>
              </a:spcAft>
              <a:buFont typeface="Arial" charset="0"/>
              <a:buNone/>
              <a:defRPr/>
            </a:pPr>
            <a:endParaRPr lang="en-US" sz="1600" b="1" dirty="0">
              <a:solidFill>
                <a:prstClr val="black"/>
              </a:solidFill>
            </a:endParaRPr>
          </a:p>
          <a:p>
            <a:pPr marL="0" indent="0" eaLnBrk="1" fontAlgn="auto" hangingPunct="1">
              <a:spcAft>
                <a:spcPts val="0"/>
              </a:spcAft>
              <a:buFont typeface="Arial" charset="0"/>
              <a:buNone/>
              <a:defRPr/>
            </a:pPr>
            <a:endParaRPr lang="en-US" sz="1600" dirty="0">
              <a:solidFill>
                <a:prstClr val="black"/>
              </a:solidFill>
            </a:endParaRPr>
          </a:p>
          <a:p>
            <a:pPr marL="0" indent="0">
              <a:buNone/>
              <a:defRPr/>
            </a:pPr>
            <a:endParaRPr lang="en-GB" sz="1600" dirty="0" smtClean="0">
              <a:latin typeface="+mj-lt"/>
              <a:cs typeface="Arial" pitchFamily="34" charset="0"/>
            </a:endParaRPr>
          </a:p>
        </p:txBody>
      </p:sp>
      <p:sp>
        <p:nvSpPr>
          <p:cNvPr id="3" name="Rectangle 2"/>
          <p:cNvSpPr/>
          <p:nvPr/>
        </p:nvSpPr>
        <p:spPr>
          <a:xfrm>
            <a:off x="4549775" y="2441575"/>
            <a:ext cx="4572000" cy="2492375"/>
          </a:xfrm>
          <a:prstGeom prst="rect">
            <a:avLst/>
          </a:prstGeom>
        </p:spPr>
        <p:txBody>
          <a:bodyPr>
            <a:spAutoFit/>
          </a:bodyPr>
          <a:lstStyle/>
          <a:p>
            <a:pPr>
              <a:defRPr/>
            </a:pPr>
            <a:endParaRPr lang="en-US" sz="1600" dirty="0"/>
          </a:p>
          <a:p>
            <a:pPr>
              <a:defRPr/>
            </a:pPr>
            <a:endParaRPr lang="en-US" sz="1600" dirty="0"/>
          </a:p>
          <a:p>
            <a:pPr>
              <a:defRPr/>
            </a:pPr>
            <a:endParaRPr lang="en-GB" sz="1600"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a:defRPr/>
            </a:pPr>
            <a:endParaRPr lang="en-US" dirty="0"/>
          </a:p>
          <a:p>
            <a:pPr>
              <a:defRPr/>
            </a:pPr>
            <a:endParaRPr lang="en-GB" dirty="0"/>
          </a:p>
        </p:txBody>
      </p:sp>
      <p:sp>
        <p:nvSpPr>
          <p:cNvPr id="5" name="Rectangle 4"/>
          <p:cNvSpPr/>
          <p:nvPr/>
        </p:nvSpPr>
        <p:spPr>
          <a:xfrm>
            <a:off x="4549775" y="1700213"/>
            <a:ext cx="4572000" cy="3231654"/>
          </a:xfrm>
          <a:prstGeom prst="rect">
            <a:avLst/>
          </a:prstGeom>
        </p:spPr>
        <p:txBody>
          <a:bodyPr>
            <a:spAutoFit/>
          </a:bodyPr>
          <a:lstStyle/>
          <a:p>
            <a:pPr>
              <a:defRPr/>
            </a:pPr>
            <a:endParaRPr lang="en-GB" sz="1600" dirty="0">
              <a:latin typeface="+mn-lt"/>
            </a:endParaRPr>
          </a:p>
          <a:p>
            <a:pPr fontAlgn="auto">
              <a:spcBef>
                <a:spcPct val="20000"/>
              </a:spcBef>
              <a:spcAft>
                <a:spcPts val="0"/>
              </a:spcAft>
              <a:defRPr/>
            </a:pPr>
            <a:endParaRPr lang="en-GB" sz="1500" dirty="0">
              <a:solidFill>
                <a:prstClr val="black"/>
              </a:solidFill>
              <a:latin typeface="Calibri"/>
              <a:cs typeface="+mn-cs"/>
            </a:endParaRPr>
          </a:p>
          <a:p>
            <a:pPr marL="342900" indent="-342900" fontAlgn="auto">
              <a:spcBef>
                <a:spcPct val="20000"/>
              </a:spcBef>
              <a:spcAft>
                <a:spcPts val="0"/>
              </a:spcAft>
              <a:buFontTx/>
              <a:buAutoNum type="arabicPeriod" startAt="28"/>
              <a:defRPr/>
            </a:pPr>
            <a:endParaRPr lang="en-GB" sz="1500" dirty="0">
              <a:solidFill>
                <a:prstClr val="black"/>
              </a:solidFill>
              <a:latin typeface="Calibri"/>
              <a:cs typeface="+mn-cs"/>
            </a:endParaRPr>
          </a:p>
          <a:p>
            <a:pPr marL="342900" indent="-342900" fontAlgn="auto">
              <a:spcBef>
                <a:spcPct val="20000"/>
              </a:spcBef>
              <a:spcAft>
                <a:spcPts val="0"/>
              </a:spcAft>
              <a:buFontTx/>
              <a:buAutoNum type="arabicPeriod" startAt="28"/>
              <a:defRPr/>
            </a:pPr>
            <a:endParaRPr lang="en-GB" sz="1500" dirty="0">
              <a:solidFill>
                <a:prstClr val="black"/>
              </a:solidFill>
              <a:latin typeface="Calibri"/>
              <a:cs typeface="+mn-cs"/>
            </a:endParaRPr>
          </a:p>
          <a:p>
            <a:pPr marL="342900" indent="-342900" fontAlgn="auto">
              <a:spcBef>
                <a:spcPct val="20000"/>
              </a:spcBef>
              <a:spcAft>
                <a:spcPts val="0"/>
              </a:spcAft>
              <a:buFontTx/>
              <a:buAutoNum type="arabicPeriod" startAt="27"/>
              <a:defRPr/>
            </a:pPr>
            <a:endParaRPr lang="en-GB" sz="1500" dirty="0">
              <a:solidFill>
                <a:prstClr val="black"/>
              </a:solidFill>
              <a:latin typeface="Calibri"/>
              <a:cs typeface="+mn-cs"/>
            </a:endParaRPr>
          </a:p>
          <a:p>
            <a:pPr fontAlgn="auto">
              <a:spcBef>
                <a:spcPct val="20000"/>
              </a:spcBef>
              <a:spcAft>
                <a:spcPts val="0"/>
              </a:spcAft>
              <a:defRPr/>
            </a:pPr>
            <a:endParaRPr lang="en-GB" sz="1500" dirty="0">
              <a:solidFill>
                <a:prstClr val="black"/>
              </a:solidFill>
              <a:latin typeface="Calibri"/>
              <a:cs typeface="+mn-cs"/>
            </a:endParaRPr>
          </a:p>
          <a:p>
            <a:pPr fontAlgn="auto">
              <a:spcBef>
                <a:spcPct val="20000"/>
              </a:spcBef>
              <a:spcAft>
                <a:spcPts val="0"/>
              </a:spcAft>
              <a:defRPr/>
            </a:pPr>
            <a:endParaRPr lang="en-GB" sz="1500" dirty="0">
              <a:solidFill>
                <a:prstClr val="black"/>
              </a:solidFill>
              <a:latin typeface="Calibri"/>
              <a:cs typeface="+mn-cs"/>
            </a:endParaRPr>
          </a:p>
          <a:p>
            <a:pPr>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GB" sz="1600" dirty="0">
              <a:latin typeface="+mj-lt"/>
            </a:endParaRPr>
          </a:p>
        </p:txBody>
      </p:sp>
      <p:sp>
        <p:nvSpPr>
          <p:cNvPr id="6" name="Content Placeholder 5"/>
          <p:cNvSpPr txBox="1">
            <a:spLocks/>
          </p:cNvSpPr>
          <p:nvPr/>
        </p:nvSpPr>
        <p:spPr>
          <a:xfrm>
            <a:off x="4716016" y="1804054"/>
            <a:ext cx="3970338" cy="5041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Arial Unicode MS" pitchFamily="34" charset="-128"/>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Arial Unicode MS" pitchFamily="34" charset="-128"/>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Arial Unicode MS" pitchFamily="34" charset="-128"/>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Arial Unicode MS" pitchFamily="34" charset="-128"/>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Arial Unicode MS" pitchFamily="34" charset="-128"/>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endParaRPr lang="en-GB" sz="1600" dirty="0" smtClean="0"/>
          </a:p>
          <a:p>
            <a:pPr marL="0" indent="0">
              <a:buFont typeface="Arial" charset="0"/>
              <a:buNone/>
              <a:defRPr/>
            </a:pPr>
            <a:endParaRPr lang="en-GB" sz="1600" b="1" dirty="0" smtClean="0"/>
          </a:p>
          <a:p>
            <a:pPr marL="0" indent="0">
              <a:buFont typeface="Arial" charset="0"/>
              <a:buNone/>
              <a:defRPr/>
            </a:pPr>
            <a:endParaRPr lang="en-US" sz="1600" b="1" dirty="0" smtClean="0">
              <a:solidFill>
                <a:prstClr val="black"/>
              </a:solidFill>
            </a:endParaRPr>
          </a:p>
          <a:p>
            <a:pPr marL="0" indent="0">
              <a:buFont typeface="Arial" charset="0"/>
              <a:buNone/>
              <a:defRPr/>
            </a:pPr>
            <a:endParaRPr lang="en-US" sz="1600" dirty="0" smtClean="0">
              <a:solidFill>
                <a:prstClr val="black"/>
              </a:solidFill>
            </a:endParaRPr>
          </a:p>
          <a:p>
            <a:pPr marL="0" indent="0">
              <a:buFont typeface="Arial" pitchFamily="34" charset="0"/>
              <a:buNone/>
              <a:defRPr/>
            </a:pPr>
            <a:endParaRPr lang="en-GB" sz="1600" b="1" dirty="0" smtClean="0"/>
          </a:p>
          <a:p>
            <a:pPr marL="0" indent="0">
              <a:buFont typeface="Arial" pitchFamily="34" charset="0"/>
              <a:buNone/>
              <a:defRPr/>
            </a:pPr>
            <a:endParaRPr lang="en-GB" sz="1600" b="1" dirty="0"/>
          </a:p>
          <a:p>
            <a:pPr marL="0" indent="0">
              <a:buFont typeface="Arial" pitchFamily="34" charset="0"/>
              <a:buNone/>
              <a:defRPr/>
            </a:pPr>
            <a:r>
              <a:rPr lang="en-GB" sz="2000" b="1" dirty="0" smtClean="0">
                <a:latin typeface="+mn-lt"/>
              </a:rPr>
              <a:t>24. [2012] EWHC 1819: [2012] 2 All ER (</a:t>
            </a:r>
            <a:r>
              <a:rPr lang="en-GB" sz="2000" b="1" dirty="0" err="1" smtClean="0">
                <a:latin typeface="+mn-lt"/>
              </a:rPr>
              <a:t>Comm</a:t>
            </a:r>
            <a:r>
              <a:rPr lang="en-GB" sz="2000" b="1" dirty="0" smtClean="0">
                <a:latin typeface="+mn-lt"/>
              </a:rPr>
              <a:t>)1243:</a:t>
            </a:r>
            <a:r>
              <a:rPr lang="en-GB" sz="2000" dirty="0" smtClean="0">
                <a:latin typeface="+mn-lt"/>
              </a:rPr>
              <a:t/>
            </a:r>
            <a:br>
              <a:rPr lang="en-GB" sz="2000" dirty="0" smtClean="0">
                <a:latin typeface="+mn-lt"/>
              </a:rPr>
            </a:br>
            <a:r>
              <a:rPr lang="en-GB" sz="2000" dirty="0" smtClean="0">
                <a:latin typeface="+mn-lt"/>
              </a:rPr>
              <a:t>The exercise of a right to have a lender pay money under a loan agreement was not a breach of a freezing order. </a:t>
            </a:r>
          </a:p>
          <a:p>
            <a:pPr marL="0" indent="0">
              <a:buFont typeface="Arial" pitchFamily="34" charset="0"/>
              <a:buNone/>
              <a:defRPr/>
            </a:pPr>
            <a:endParaRPr lang="en-GB" sz="1600" dirty="0" smtClean="0">
              <a:latin typeface="+mj-lt"/>
              <a:cs typeface="Arial" pitchFamily="34" charset="0"/>
            </a:endParaRPr>
          </a:p>
        </p:txBody>
      </p:sp>
    </p:spTree>
    <p:extLst>
      <p:ext uri="{BB962C8B-B14F-4D97-AF65-F5344CB8AC3E}">
        <p14:creationId xmlns:p14="http://schemas.microsoft.com/office/powerpoint/2010/main" val="218040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5"/>
          <p:cNvSpPr>
            <a:spLocks noGrp="1"/>
          </p:cNvSpPr>
          <p:nvPr>
            <p:ph idx="1"/>
          </p:nvPr>
        </p:nvSpPr>
        <p:spPr>
          <a:xfrm>
            <a:off x="457200" y="1700213"/>
            <a:ext cx="3970338" cy="5041900"/>
          </a:xfrm>
        </p:spPr>
        <p:txBody>
          <a:bodyPr>
            <a:normAutofit lnSpcReduction="10000"/>
          </a:bodyPr>
          <a:lstStyle/>
          <a:p>
            <a:pPr marL="0" indent="0">
              <a:buFont typeface="Arial" charset="0"/>
              <a:buNone/>
              <a:defRPr/>
            </a:pPr>
            <a:r>
              <a:rPr lang="en-GB" sz="1600" b="1" dirty="0" smtClean="0">
                <a:latin typeface="+mn-lt"/>
              </a:rPr>
              <a:t>25. [2012] EWHC 1891:</a:t>
            </a:r>
            <a:br>
              <a:rPr lang="en-GB" sz="1600" b="1" dirty="0" smtClean="0">
                <a:latin typeface="+mn-lt"/>
              </a:rPr>
            </a:br>
            <a:r>
              <a:rPr lang="en-GB" sz="1600" dirty="0" smtClean="0">
                <a:latin typeface="+mn-lt"/>
              </a:rPr>
              <a:t>A respondent to a Norwich </a:t>
            </a:r>
            <a:r>
              <a:rPr lang="en-GB" sz="1600" dirty="0" err="1" smtClean="0">
                <a:latin typeface="+mn-lt"/>
              </a:rPr>
              <a:t>Pharmacal</a:t>
            </a:r>
            <a:r>
              <a:rPr lang="en-GB" sz="1600" dirty="0" smtClean="0">
                <a:latin typeface="+mn-lt"/>
              </a:rPr>
              <a:t> Order who behaved "like an ostrich" and therefore gave inaccurate answers to questions contained in the order was not guilty of contempt of court. </a:t>
            </a:r>
          </a:p>
          <a:p>
            <a:pPr marL="0" indent="0" eaLnBrk="1" fontAlgn="auto" hangingPunct="1">
              <a:spcAft>
                <a:spcPts val="0"/>
              </a:spcAft>
              <a:buFont typeface="Arial" charset="0"/>
              <a:buNone/>
              <a:defRPr/>
            </a:pPr>
            <a:endParaRPr lang="en-US" sz="1600" b="1" dirty="0">
              <a:solidFill>
                <a:prstClr val="black"/>
              </a:solidFill>
              <a:latin typeface="+mn-lt"/>
            </a:endParaRPr>
          </a:p>
          <a:p>
            <a:pPr marL="0" indent="0">
              <a:buNone/>
              <a:defRPr/>
            </a:pPr>
            <a:r>
              <a:rPr lang="en-GB" sz="1600" b="1" dirty="0">
                <a:latin typeface="+mn-lt"/>
              </a:rPr>
              <a:t>26. [2012] EWHC 2543:</a:t>
            </a:r>
            <a:br>
              <a:rPr lang="en-GB" sz="1600" b="1" dirty="0">
                <a:latin typeface="+mn-lt"/>
              </a:rPr>
            </a:br>
            <a:r>
              <a:rPr lang="en-GB" sz="1600" dirty="0">
                <a:latin typeface="+mn-lt"/>
              </a:rPr>
              <a:t>It was appropriate to order a defendant who had breached the terms of a freezing injunction by causing his companies to make pledges to Russian banks to use his best endeavours to intervene in any enforcement proceedings on the pledges to ensure that the Russian court was informed that the pledges had been made in breach of the injunction. The test for (retrospective) validation of transactions which breached a freezing order was not limited to showing that the transactions did not conflict with the purpose of the freezing order. </a:t>
            </a:r>
          </a:p>
          <a:p>
            <a:pPr marL="0" indent="0" eaLnBrk="1" fontAlgn="auto" hangingPunct="1">
              <a:spcAft>
                <a:spcPts val="0"/>
              </a:spcAft>
              <a:buFont typeface="Arial" charset="0"/>
              <a:buNone/>
              <a:defRPr/>
            </a:pPr>
            <a:endParaRPr lang="en-US" sz="1600" dirty="0">
              <a:solidFill>
                <a:prstClr val="black"/>
              </a:solidFill>
            </a:endParaRPr>
          </a:p>
          <a:p>
            <a:pPr>
              <a:defRPr/>
            </a:pPr>
            <a:endParaRPr lang="en-GB" sz="1600" dirty="0" smtClean="0">
              <a:latin typeface="+mj-lt"/>
              <a:cs typeface="Arial" pitchFamily="34" charset="0"/>
            </a:endParaRPr>
          </a:p>
        </p:txBody>
      </p:sp>
      <p:sp>
        <p:nvSpPr>
          <p:cNvPr id="3" name="Rectangle 2"/>
          <p:cNvSpPr/>
          <p:nvPr/>
        </p:nvSpPr>
        <p:spPr>
          <a:xfrm>
            <a:off x="4549775" y="2441575"/>
            <a:ext cx="4572000" cy="2492375"/>
          </a:xfrm>
          <a:prstGeom prst="rect">
            <a:avLst/>
          </a:prstGeom>
        </p:spPr>
        <p:txBody>
          <a:bodyPr>
            <a:spAutoFit/>
          </a:bodyPr>
          <a:lstStyle/>
          <a:p>
            <a:pPr>
              <a:defRPr/>
            </a:pPr>
            <a:endParaRPr lang="en-US" sz="1600" dirty="0"/>
          </a:p>
          <a:p>
            <a:pPr>
              <a:defRPr/>
            </a:pPr>
            <a:endParaRPr lang="en-US" sz="1600" dirty="0"/>
          </a:p>
          <a:p>
            <a:pPr>
              <a:defRPr/>
            </a:pPr>
            <a:endParaRPr lang="en-GB" sz="1600"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a:defRPr/>
            </a:pPr>
            <a:endParaRPr lang="en-US" dirty="0"/>
          </a:p>
          <a:p>
            <a:pPr>
              <a:defRPr/>
            </a:pPr>
            <a:endParaRPr lang="en-GB" dirty="0"/>
          </a:p>
        </p:txBody>
      </p:sp>
      <p:sp>
        <p:nvSpPr>
          <p:cNvPr id="5" name="Rectangle 4"/>
          <p:cNvSpPr/>
          <p:nvPr/>
        </p:nvSpPr>
        <p:spPr>
          <a:xfrm>
            <a:off x="4549775" y="1700213"/>
            <a:ext cx="4572000" cy="6186309"/>
          </a:xfrm>
          <a:prstGeom prst="rect">
            <a:avLst/>
          </a:prstGeom>
        </p:spPr>
        <p:txBody>
          <a:bodyPr>
            <a:spAutoFit/>
          </a:bodyPr>
          <a:lstStyle/>
          <a:p>
            <a:pPr>
              <a:defRPr/>
            </a:pPr>
            <a:endParaRPr lang="en-GB" sz="1600" b="1" dirty="0" smtClean="0">
              <a:latin typeface="+mn-lt"/>
            </a:endParaRPr>
          </a:p>
          <a:p>
            <a:pPr>
              <a:defRPr/>
            </a:pPr>
            <a:endParaRPr lang="en-GB" sz="1600" b="1" dirty="0"/>
          </a:p>
          <a:p>
            <a:pPr>
              <a:defRPr/>
            </a:pPr>
            <a:endParaRPr lang="en-GB" sz="1600" b="1" dirty="0" smtClean="0">
              <a:latin typeface="+mn-lt"/>
            </a:endParaRPr>
          </a:p>
          <a:p>
            <a:pPr>
              <a:defRPr/>
            </a:pPr>
            <a:endParaRPr lang="en-GB" sz="1600" b="1" dirty="0"/>
          </a:p>
          <a:p>
            <a:pPr>
              <a:defRPr/>
            </a:pPr>
            <a:endParaRPr lang="en-GB" sz="1600" b="1" dirty="0" smtClean="0">
              <a:latin typeface="+mn-lt"/>
            </a:endParaRPr>
          </a:p>
          <a:p>
            <a:pPr>
              <a:defRPr/>
            </a:pPr>
            <a:r>
              <a:rPr lang="en-GB" sz="1600" b="1" dirty="0" smtClean="0">
                <a:latin typeface="+mn-lt"/>
              </a:rPr>
              <a:t>27</a:t>
            </a:r>
            <a:r>
              <a:rPr lang="en-GB" sz="1600" b="1" dirty="0">
                <a:latin typeface="+mn-lt"/>
              </a:rPr>
              <a:t>. [2012] EWHC 2698; [2012] I.L.Pr.53</a:t>
            </a:r>
            <a:br>
              <a:rPr lang="en-GB" sz="1600" b="1" dirty="0">
                <a:latin typeface="+mn-lt"/>
              </a:rPr>
            </a:br>
            <a:r>
              <a:rPr lang="en-GB" sz="1600" dirty="0">
                <a:latin typeface="+mn-lt"/>
              </a:rPr>
              <a:t>The court had jurisdiction to appoint a receiver in respect of a company for the purpose of giving instructions in connection with the continuation of proceedings, where the validity of the appointment of corporate directors was in doubt and a party was at risk of substantial injustice through lack of representation. </a:t>
            </a:r>
          </a:p>
          <a:p>
            <a:pPr fontAlgn="auto">
              <a:spcBef>
                <a:spcPct val="20000"/>
              </a:spcBef>
              <a:spcAft>
                <a:spcPts val="0"/>
              </a:spcAft>
              <a:defRPr/>
            </a:pPr>
            <a:endParaRPr lang="en-GB" sz="1500" dirty="0">
              <a:solidFill>
                <a:prstClr val="black"/>
              </a:solidFill>
              <a:latin typeface="Calibri"/>
              <a:cs typeface="+mn-cs"/>
            </a:endParaRPr>
          </a:p>
          <a:p>
            <a:pPr marL="342900" indent="-342900" fontAlgn="auto">
              <a:spcBef>
                <a:spcPct val="20000"/>
              </a:spcBef>
              <a:spcAft>
                <a:spcPts val="0"/>
              </a:spcAft>
              <a:buFontTx/>
              <a:buAutoNum type="arabicPeriod" startAt="28"/>
              <a:defRPr/>
            </a:pPr>
            <a:endParaRPr lang="en-GB" sz="1500" dirty="0">
              <a:solidFill>
                <a:prstClr val="black"/>
              </a:solidFill>
              <a:latin typeface="Calibri"/>
              <a:cs typeface="+mn-cs"/>
            </a:endParaRPr>
          </a:p>
          <a:p>
            <a:pPr marL="342900" indent="-342900" fontAlgn="auto">
              <a:spcBef>
                <a:spcPct val="20000"/>
              </a:spcBef>
              <a:spcAft>
                <a:spcPts val="0"/>
              </a:spcAft>
              <a:buFontTx/>
              <a:buAutoNum type="arabicPeriod" startAt="28"/>
              <a:defRPr/>
            </a:pPr>
            <a:endParaRPr lang="en-GB" sz="1500" dirty="0">
              <a:solidFill>
                <a:prstClr val="black"/>
              </a:solidFill>
              <a:latin typeface="Calibri"/>
              <a:cs typeface="+mn-cs"/>
            </a:endParaRPr>
          </a:p>
          <a:p>
            <a:pPr marL="342900" indent="-342900" fontAlgn="auto">
              <a:spcBef>
                <a:spcPct val="20000"/>
              </a:spcBef>
              <a:spcAft>
                <a:spcPts val="0"/>
              </a:spcAft>
              <a:buFontTx/>
              <a:buAutoNum type="arabicPeriod" startAt="27"/>
              <a:defRPr/>
            </a:pPr>
            <a:endParaRPr lang="en-GB" sz="1500" dirty="0">
              <a:solidFill>
                <a:prstClr val="black"/>
              </a:solidFill>
              <a:latin typeface="Calibri"/>
              <a:cs typeface="+mn-cs"/>
            </a:endParaRPr>
          </a:p>
          <a:p>
            <a:pPr fontAlgn="auto">
              <a:spcBef>
                <a:spcPct val="20000"/>
              </a:spcBef>
              <a:spcAft>
                <a:spcPts val="0"/>
              </a:spcAft>
              <a:defRPr/>
            </a:pPr>
            <a:endParaRPr lang="en-GB" sz="1500" dirty="0">
              <a:solidFill>
                <a:prstClr val="black"/>
              </a:solidFill>
              <a:latin typeface="Calibri"/>
              <a:cs typeface="+mn-cs"/>
            </a:endParaRPr>
          </a:p>
          <a:p>
            <a:pPr fontAlgn="auto">
              <a:spcBef>
                <a:spcPct val="20000"/>
              </a:spcBef>
              <a:spcAft>
                <a:spcPts val="0"/>
              </a:spcAft>
              <a:defRPr/>
            </a:pPr>
            <a:endParaRPr lang="en-GB" sz="1500" dirty="0">
              <a:solidFill>
                <a:prstClr val="black"/>
              </a:solidFill>
              <a:latin typeface="Calibri"/>
              <a:cs typeface="+mn-cs"/>
            </a:endParaRPr>
          </a:p>
          <a:p>
            <a:pPr>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GB" sz="1600" dirty="0">
              <a:latin typeface="+mj-lt"/>
            </a:endParaRPr>
          </a:p>
        </p:txBody>
      </p:sp>
    </p:spTree>
    <p:extLst>
      <p:ext uri="{BB962C8B-B14F-4D97-AF65-F5344CB8AC3E}">
        <p14:creationId xmlns:p14="http://schemas.microsoft.com/office/powerpoint/2010/main" val="2774553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4864"/>
            <a:ext cx="8075240" cy="3921299"/>
          </a:xfrm>
        </p:spPr>
        <p:txBody>
          <a:bodyPr>
            <a:normAutofit fontScale="77500" lnSpcReduction="20000"/>
          </a:bodyPr>
          <a:lstStyle/>
          <a:p>
            <a:pPr marL="0" indent="0">
              <a:buNone/>
            </a:pPr>
            <a:r>
              <a:rPr lang="en-GB" b="1" dirty="0">
                <a:latin typeface="+mn-lt"/>
              </a:rPr>
              <a:t>26. [2012] EWHC 2543</a:t>
            </a:r>
            <a:r>
              <a:rPr lang="en-GB" b="1" dirty="0" smtClean="0">
                <a:latin typeface="+mn-lt"/>
              </a:rPr>
              <a:t>:</a:t>
            </a:r>
          </a:p>
          <a:p>
            <a:pPr marL="0" indent="0" algn="just">
              <a:buNone/>
            </a:pPr>
            <a:r>
              <a:rPr lang="en-GB" dirty="0" smtClean="0">
                <a:latin typeface="+mn-lt"/>
              </a:rPr>
              <a:t>It </a:t>
            </a:r>
            <a:r>
              <a:rPr lang="en-GB" dirty="0">
                <a:latin typeface="+mn-lt"/>
              </a:rPr>
              <a:t>was appropriate to order a defendant who had breached the terms of a freezing injunction by causing his companies to make pledges to Russian banks to use his best endeavours to intervene in any enforcement proceedings on the pledges to ensure that the Russian court was informed that the pledges had been made in breach of the injunction. The test for (retrospective) validation of transactions which breached a freezing order was not limited to showing that the transactions did not conflict with the purpose of the freezing order. </a:t>
            </a:r>
          </a:p>
          <a:p>
            <a:endParaRPr lang="en-GB" dirty="0"/>
          </a:p>
        </p:txBody>
      </p:sp>
    </p:spTree>
    <p:extLst>
      <p:ext uri="{BB962C8B-B14F-4D97-AF65-F5344CB8AC3E}">
        <p14:creationId xmlns:p14="http://schemas.microsoft.com/office/powerpoint/2010/main" val="1099736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4864"/>
            <a:ext cx="8075240" cy="3921299"/>
          </a:xfrm>
        </p:spPr>
        <p:txBody>
          <a:bodyPr>
            <a:normAutofit fontScale="92500"/>
          </a:bodyPr>
          <a:lstStyle/>
          <a:p>
            <a:pPr marL="0" indent="0" algn="just">
              <a:buNone/>
            </a:pPr>
            <a:r>
              <a:rPr lang="en-GB" b="1" dirty="0">
                <a:latin typeface="+mn-lt"/>
              </a:rPr>
              <a:t>27. [2012] EWHC 2698; [2012] </a:t>
            </a:r>
            <a:r>
              <a:rPr lang="en-GB" b="1" dirty="0" smtClean="0">
                <a:latin typeface="+mn-lt"/>
              </a:rPr>
              <a:t>I.L.Pr.53:</a:t>
            </a:r>
            <a:r>
              <a:rPr lang="en-GB" b="1" dirty="0">
                <a:latin typeface="+mn-lt"/>
              </a:rPr>
              <a:t/>
            </a:r>
            <a:br>
              <a:rPr lang="en-GB" b="1" dirty="0">
                <a:latin typeface="+mn-lt"/>
              </a:rPr>
            </a:br>
            <a:r>
              <a:rPr lang="en-GB" dirty="0" smtClean="0">
                <a:latin typeface="+mn-lt"/>
              </a:rPr>
              <a:t>The </a:t>
            </a:r>
            <a:r>
              <a:rPr lang="en-GB" dirty="0">
                <a:latin typeface="+mn-lt"/>
              </a:rPr>
              <a:t>court had jurisdiction to appoint a receiver in respect of a company for the purpose of giving instructions in connection with the continuation of proceedings, where the validity of the appointment of corporate directors was in doubt and a party was at risk of substantial injustice through lack of representation. </a:t>
            </a:r>
          </a:p>
          <a:p>
            <a:pPr marL="0" indent="0">
              <a:buNone/>
            </a:pPr>
            <a:endParaRPr lang="en-GB" dirty="0"/>
          </a:p>
        </p:txBody>
      </p:sp>
    </p:spTree>
    <p:extLst>
      <p:ext uri="{BB962C8B-B14F-4D97-AF65-F5344CB8AC3E}">
        <p14:creationId xmlns:p14="http://schemas.microsoft.com/office/powerpoint/2010/main" val="4072718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5"/>
          <p:cNvSpPr>
            <a:spLocks noGrp="1"/>
          </p:cNvSpPr>
          <p:nvPr>
            <p:ph idx="1"/>
          </p:nvPr>
        </p:nvSpPr>
        <p:spPr>
          <a:xfrm>
            <a:off x="323850" y="1628775"/>
            <a:ext cx="3971925" cy="5041900"/>
          </a:xfrm>
        </p:spPr>
        <p:txBody>
          <a:bodyPr>
            <a:normAutofit/>
          </a:bodyPr>
          <a:lstStyle/>
          <a:p>
            <a:pPr marL="0" indent="0">
              <a:buFont typeface="Arial" charset="0"/>
              <a:buAutoNum type="arabicPeriod" startAt="28"/>
              <a:defRPr/>
            </a:pPr>
            <a:r>
              <a:rPr lang="en-GB" sz="1600" b="1" dirty="0" smtClean="0">
                <a:latin typeface="+mn-lt"/>
              </a:rPr>
              <a:t>[2012</a:t>
            </a:r>
            <a:r>
              <a:rPr lang="en-GB" sz="1600" b="1" dirty="0">
                <a:latin typeface="+mn-lt"/>
              </a:rPr>
              <a:t>] EWCA </a:t>
            </a:r>
            <a:r>
              <a:rPr lang="en-GB" sz="1600" b="1" dirty="0" smtClean="0">
                <a:latin typeface="+mn-lt"/>
              </a:rPr>
              <a:t>1411; [2013] 1 WLR 1331: </a:t>
            </a:r>
            <a:r>
              <a:rPr lang="en-GB" sz="1600" dirty="0" smtClean="0">
                <a:latin typeface="+mn-lt"/>
              </a:rPr>
              <a:t>There </a:t>
            </a:r>
            <a:r>
              <a:rPr lang="en-GB" sz="1600" dirty="0">
                <a:latin typeface="+mn-lt"/>
              </a:rPr>
              <a:t>was no reason to disturb the judge’s finding that the defendant had committed several </a:t>
            </a:r>
            <a:r>
              <a:rPr lang="en-GB" sz="1600" dirty="0" err="1">
                <a:latin typeface="+mn-lt"/>
              </a:rPr>
              <a:t>contempts</a:t>
            </a:r>
            <a:r>
              <a:rPr lang="en-GB" sz="1600" dirty="0">
                <a:latin typeface="+mn-lt"/>
              </a:rPr>
              <a:t> of court and should be sentenced to 22 months’ imprisonment.  There was jurisdiction to make an order that the defendant surrender himself to custody. A full hearing of a claim on the merits was not required in circumstances where a litigant had forfeited his right to a full trial by his own conduct of the litigation. The judge had been entitled to make orders whereby the appellant would be debarred from defending the claims against him unless within a stated period he both surrendered to custody and made proper disclosure of all his assets and his dealings with them.</a:t>
            </a:r>
            <a:r>
              <a:rPr lang="en-GB" sz="1600" dirty="0" smtClean="0">
                <a:latin typeface="+mn-lt"/>
              </a:rPr>
              <a:t> </a:t>
            </a:r>
          </a:p>
          <a:p>
            <a:pPr>
              <a:defRPr/>
            </a:pPr>
            <a:endParaRPr lang="en-GB" sz="1600" b="1" dirty="0" smtClean="0">
              <a:solidFill>
                <a:prstClr val="black"/>
              </a:solidFill>
            </a:endParaRPr>
          </a:p>
          <a:p>
            <a:pPr>
              <a:defRPr/>
            </a:pPr>
            <a:endParaRPr lang="en-GB" sz="1600" b="1" dirty="0">
              <a:solidFill>
                <a:prstClr val="black"/>
              </a:solidFill>
            </a:endParaRPr>
          </a:p>
          <a:p>
            <a:pPr>
              <a:defRPr/>
            </a:pPr>
            <a:endParaRPr lang="en-GB" sz="1600" dirty="0" smtClean="0">
              <a:latin typeface="+mj-lt"/>
              <a:cs typeface="Arial" pitchFamily="34" charset="0"/>
            </a:endParaRPr>
          </a:p>
        </p:txBody>
      </p:sp>
      <p:sp>
        <p:nvSpPr>
          <p:cNvPr id="3" name="Rectangle 2"/>
          <p:cNvSpPr/>
          <p:nvPr/>
        </p:nvSpPr>
        <p:spPr>
          <a:xfrm>
            <a:off x="4549775" y="2441575"/>
            <a:ext cx="4572000" cy="2492375"/>
          </a:xfrm>
          <a:prstGeom prst="rect">
            <a:avLst/>
          </a:prstGeom>
        </p:spPr>
        <p:txBody>
          <a:bodyPr>
            <a:spAutoFit/>
          </a:bodyPr>
          <a:lstStyle/>
          <a:p>
            <a:pPr>
              <a:defRPr/>
            </a:pPr>
            <a:endParaRPr lang="en-US" sz="1600" dirty="0"/>
          </a:p>
          <a:p>
            <a:pPr>
              <a:defRPr/>
            </a:pPr>
            <a:endParaRPr lang="en-US" sz="1600" dirty="0"/>
          </a:p>
          <a:p>
            <a:pPr>
              <a:defRPr/>
            </a:pPr>
            <a:endParaRPr lang="en-GB" sz="1600"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marL="342900" indent="-342900">
              <a:buFontTx/>
              <a:buAutoNum type="arabicPeriod" startAt="3"/>
              <a:defRPr/>
            </a:pPr>
            <a:endParaRPr lang="en-US" dirty="0"/>
          </a:p>
          <a:p>
            <a:pPr>
              <a:defRPr/>
            </a:pPr>
            <a:endParaRPr lang="en-US" dirty="0"/>
          </a:p>
          <a:p>
            <a:pPr>
              <a:defRPr/>
            </a:pPr>
            <a:endParaRPr lang="en-GB" dirty="0"/>
          </a:p>
        </p:txBody>
      </p:sp>
      <p:sp>
        <p:nvSpPr>
          <p:cNvPr id="5" name="Rectangle 4"/>
          <p:cNvSpPr/>
          <p:nvPr/>
        </p:nvSpPr>
        <p:spPr>
          <a:xfrm>
            <a:off x="4549775" y="1700213"/>
            <a:ext cx="4572000" cy="1323975"/>
          </a:xfrm>
          <a:prstGeom prst="rect">
            <a:avLst/>
          </a:prstGeom>
        </p:spPr>
        <p:txBody>
          <a:bodyPr>
            <a:spAutoFit/>
          </a:bodyPr>
          <a:lstStyle/>
          <a:p>
            <a:pPr>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US" sz="1600" b="1" dirty="0">
              <a:latin typeface="+mj-lt"/>
            </a:endParaRPr>
          </a:p>
          <a:p>
            <a:pPr marL="342900" indent="-342900">
              <a:buFontTx/>
              <a:buAutoNum type="arabicPeriod" startAt="12"/>
              <a:defRPr/>
            </a:pPr>
            <a:endParaRPr lang="en-GB" sz="1600" dirty="0">
              <a:latin typeface="+mj-lt"/>
            </a:endParaRPr>
          </a:p>
        </p:txBody>
      </p:sp>
      <p:sp>
        <p:nvSpPr>
          <p:cNvPr id="14341" name="Content Placeholder 5"/>
          <p:cNvSpPr txBox="1">
            <a:spLocks/>
          </p:cNvSpPr>
          <p:nvPr/>
        </p:nvSpPr>
        <p:spPr bwMode="auto">
          <a:xfrm>
            <a:off x="4848225" y="1708150"/>
            <a:ext cx="39719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None/>
            </a:pPr>
            <a:r>
              <a:rPr lang="en-GB" sz="1600" b="1" dirty="0">
                <a:latin typeface="+mn-lt"/>
              </a:rPr>
              <a:t>29. [2012] EWCA </a:t>
            </a:r>
            <a:r>
              <a:rPr lang="en-GB" sz="1600" b="1" dirty="0" smtClean="0">
                <a:latin typeface="+mn-lt"/>
              </a:rPr>
              <a:t>1551; [2013] 1 WLR 1845:  </a:t>
            </a:r>
            <a:endParaRPr lang="en-GB" sz="1600" b="1" dirty="0">
              <a:latin typeface="+mn-lt"/>
            </a:endParaRPr>
          </a:p>
          <a:p>
            <a:pPr>
              <a:spcBef>
                <a:spcPct val="20000"/>
              </a:spcBef>
              <a:buFont typeface="Arial" charset="0"/>
              <a:buNone/>
            </a:pPr>
            <a:r>
              <a:rPr lang="en-GB" sz="1600" dirty="0">
                <a:latin typeface="+mn-lt"/>
              </a:rPr>
              <a:t>A judge had not erred in refusing to recuse himself as the trial judge following his finding of contempt against a defendant, as there was no real possibility of bias and the defendant's failure to make a recusal application earlier in the proceedings had been an unequivocal, informed and voluntary waiver of his right to make such an application.</a:t>
            </a:r>
          </a:p>
          <a:p>
            <a:pPr>
              <a:spcBef>
                <a:spcPct val="20000"/>
              </a:spcBef>
              <a:buFont typeface="Arial" charset="0"/>
              <a:buNone/>
            </a:pPr>
            <a:endParaRPr lang="en-GB" sz="1600" b="1" dirty="0">
              <a:latin typeface="+mn-lt"/>
            </a:endParaRPr>
          </a:p>
          <a:p>
            <a:pPr>
              <a:spcBef>
                <a:spcPct val="20000"/>
              </a:spcBef>
              <a:buFont typeface="Arial" charset="0"/>
              <a:buNone/>
            </a:pPr>
            <a:r>
              <a:rPr lang="en-GB" sz="1600" b="1" dirty="0">
                <a:latin typeface="+mn-lt"/>
              </a:rPr>
              <a:t>30. [2013] EWHC 510: </a:t>
            </a:r>
          </a:p>
          <a:p>
            <a:pPr>
              <a:spcBef>
                <a:spcPct val="20000"/>
              </a:spcBef>
              <a:buFont typeface="Arial" charset="0"/>
              <a:buNone/>
            </a:pPr>
            <a:r>
              <a:rPr lang="en-GB" sz="1600" dirty="0">
                <a:latin typeface="+mn-lt"/>
              </a:rPr>
              <a:t>After a 44 day trial of 3 actions the Bank awarded damages of up to $1.56bn, plus interest against several defendants and an order for the transfer of a Port on the White Sea in Russia which was acquired with monies stolen from it.</a:t>
            </a:r>
          </a:p>
        </p:txBody>
      </p:sp>
    </p:spTree>
    <p:extLst>
      <p:ext uri="{BB962C8B-B14F-4D97-AF65-F5344CB8AC3E}">
        <p14:creationId xmlns:p14="http://schemas.microsoft.com/office/powerpoint/2010/main" val="313363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132856"/>
            <a:ext cx="8075240" cy="3993307"/>
          </a:xfrm>
        </p:spPr>
        <p:txBody>
          <a:bodyPr>
            <a:normAutofit fontScale="92500" lnSpcReduction="10000"/>
          </a:bodyPr>
          <a:lstStyle/>
          <a:p>
            <a:pPr>
              <a:buNone/>
            </a:pPr>
            <a:r>
              <a:rPr lang="en-GB" b="1" dirty="0">
                <a:latin typeface="+mn-lt"/>
              </a:rPr>
              <a:t>29. [2012] EWCA 1551; [2013] 1 WLR 1845:  </a:t>
            </a:r>
          </a:p>
          <a:p>
            <a:pPr marL="0" indent="0" algn="just">
              <a:buNone/>
            </a:pPr>
            <a:r>
              <a:rPr lang="en-GB" dirty="0">
                <a:latin typeface="+mn-lt"/>
              </a:rPr>
              <a:t>A judge had not erred in refusing to recuse himself as the trial judge following his finding of contempt against a defendant, as there was no real possibility of bias and the defendant's failure to make a recusal application earlier in the proceedings had been an unequivocal, informed and voluntary waiver of his right to make such an application.</a:t>
            </a:r>
          </a:p>
          <a:p>
            <a:pPr marL="0" indent="0">
              <a:buNone/>
            </a:pPr>
            <a:endParaRPr lang="en-GB" dirty="0"/>
          </a:p>
        </p:txBody>
      </p:sp>
    </p:spTree>
    <p:extLst>
      <p:ext uri="{BB962C8B-B14F-4D97-AF65-F5344CB8AC3E}">
        <p14:creationId xmlns:p14="http://schemas.microsoft.com/office/powerpoint/2010/main" val="3451474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437" y="1628800"/>
            <a:ext cx="4681537"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4864"/>
            <a:ext cx="8075240" cy="3921299"/>
          </a:xfrm>
        </p:spPr>
        <p:txBody>
          <a:bodyPr>
            <a:normAutofit/>
          </a:bodyPr>
          <a:lstStyle/>
          <a:p>
            <a:pPr>
              <a:buNone/>
            </a:pPr>
            <a:r>
              <a:rPr lang="en-GB" b="1" dirty="0">
                <a:latin typeface="+mn-lt"/>
              </a:rPr>
              <a:t>30. [2013] EWHC 510: </a:t>
            </a:r>
          </a:p>
          <a:p>
            <a:pPr marL="0" indent="0" algn="just">
              <a:buNone/>
            </a:pPr>
            <a:r>
              <a:rPr lang="en-GB" dirty="0">
                <a:latin typeface="+mn-lt"/>
              </a:rPr>
              <a:t>After a 44 day trial of 3 actions the Bank awarded damages of up to $1.56bn, plus interest against several defendants and an order for the transfer of a Port on the White Sea in Russia which was acquired with monies stolen from it.</a:t>
            </a:r>
          </a:p>
          <a:p>
            <a:endParaRPr lang="en-GB" dirty="0"/>
          </a:p>
        </p:txBody>
      </p:sp>
    </p:spTree>
    <p:extLst>
      <p:ext uri="{BB962C8B-B14F-4D97-AF65-F5344CB8AC3E}">
        <p14:creationId xmlns:p14="http://schemas.microsoft.com/office/powerpoint/2010/main" val="1434569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GB" dirty="0" smtClean="0"/>
          </a:p>
        </p:txBody>
      </p:sp>
      <p:sp>
        <p:nvSpPr>
          <p:cNvPr id="3" name="Content Placeholder 2"/>
          <p:cNvSpPr>
            <a:spLocks noGrp="1"/>
          </p:cNvSpPr>
          <p:nvPr>
            <p:ph idx="1"/>
          </p:nvPr>
        </p:nvSpPr>
        <p:spPr>
          <a:xfrm>
            <a:off x="4683125" y="2420938"/>
            <a:ext cx="4114800" cy="4525962"/>
          </a:xfrm>
        </p:spPr>
        <p:txBody>
          <a:bodyPr/>
          <a:lstStyle/>
          <a:p>
            <a:pPr marL="0" indent="0">
              <a:buFont typeface="Arial" charset="0"/>
              <a:buNone/>
              <a:defRPr/>
            </a:pPr>
            <a:r>
              <a:rPr lang="en-GB" sz="1750" b="1" dirty="0" smtClean="0">
                <a:latin typeface="+mn-lt"/>
              </a:rPr>
              <a:t>32. </a:t>
            </a:r>
            <a:r>
              <a:rPr lang="en-GB" sz="1750" b="1" dirty="0" err="1" smtClean="0">
                <a:latin typeface="+mn-lt"/>
              </a:rPr>
              <a:t>Teare</a:t>
            </a:r>
            <a:r>
              <a:rPr lang="en-GB" sz="1750" b="1" dirty="0" smtClean="0">
                <a:latin typeface="+mn-lt"/>
              </a:rPr>
              <a:t> J, unreported, 17.5.13:</a:t>
            </a:r>
          </a:p>
          <a:p>
            <a:pPr marL="0" indent="0">
              <a:buFont typeface="Arial" charset="0"/>
              <a:buNone/>
              <a:defRPr/>
            </a:pPr>
            <a:r>
              <a:rPr lang="en-GB" sz="1750" dirty="0">
                <a:latin typeface="+mn-lt"/>
              </a:rPr>
              <a:t>The principle set out in </a:t>
            </a:r>
            <a:r>
              <a:rPr lang="en-GB" sz="1750" i="1" dirty="0" smtClean="0">
                <a:latin typeface="+mn-lt"/>
              </a:rPr>
              <a:t>Secretary of State for Trade and Industry v </a:t>
            </a:r>
            <a:r>
              <a:rPr lang="en-GB" sz="1750" i="1" dirty="0" err="1" smtClean="0">
                <a:latin typeface="+mn-lt"/>
              </a:rPr>
              <a:t>Bairstow</a:t>
            </a:r>
            <a:r>
              <a:rPr lang="en-GB" sz="1750" dirty="0" smtClean="0">
                <a:latin typeface="+mn-lt"/>
              </a:rPr>
              <a:t>, </a:t>
            </a:r>
            <a:r>
              <a:rPr lang="en-GB" sz="1750" dirty="0">
                <a:latin typeface="+mn-lt"/>
              </a:rPr>
              <a:t>that it would be an abuse of process to challenge a decision in earlier proceedings where that would bring the administration of justice into disrepute, was wide enough to encompass the situation where a person was not a party to the earlier proceedings but only a </a:t>
            </a:r>
            <a:r>
              <a:rPr lang="en-GB" sz="1750" dirty="0" smtClean="0">
                <a:latin typeface="+mn-lt"/>
              </a:rPr>
              <a:t>witness. A collateral attack upon a judgment </a:t>
            </a:r>
            <a:r>
              <a:rPr lang="en-GB" sz="1750" dirty="0">
                <a:latin typeface="+mn-lt"/>
              </a:rPr>
              <a:t>was an abuse of process </a:t>
            </a:r>
            <a:r>
              <a:rPr lang="en-GB" sz="1750" dirty="0" smtClean="0">
                <a:latin typeface="+mn-lt"/>
              </a:rPr>
              <a:t>where it was a </a:t>
            </a:r>
            <a:r>
              <a:rPr lang="en-GB" sz="1750" dirty="0">
                <a:latin typeface="+mn-lt"/>
              </a:rPr>
              <a:t>witness in the first proceedings who was a party to the later </a:t>
            </a:r>
            <a:r>
              <a:rPr lang="en-GB" sz="1750" dirty="0" smtClean="0">
                <a:latin typeface="+mn-lt"/>
              </a:rPr>
              <a:t>proceedings seeking to effect the collateral attack.</a:t>
            </a:r>
            <a:endParaRPr lang="en-GB" sz="1750" b="1" dirty="0">
              <a:latin typeface="+mn-lt"/>
            </a:endParaRPr>
          </a:p>
        </p:txBody>
      </p:sp>
      <p:sp>
        <p:nvSpPr>
          <p:cNvPr id="4" name="Rectangle 3"/>
          <p:cNvSpPr/>
          <p:nvPr/>
        </p:nvSpPr>
        <p:spPr>
          <a:xfrm>
            <a:off x="492848" y="2420888"/>
            <a:ext cx="4214812" cy="3324225"/>
          </a:xfrm>
          <a:prstGeom prst="rect">
            <a:avLst/>
          </a:prstGeom>
        </p:spPr>
        <p:txBody>
          <a:bodyPr>
            <a:spAutoFit/>
          </a:bodyPr>
          <a:lstStyle/>
          <a:p>
            <a:pPr>
              <a:defRPr/>
            </a:pPr>
            <a:r>
              <a:rPr lang="en-GB" sz="1750" b="1" dirty="0">
                <a:latin typeface="+mn-lt"/>
              </a:rPr>
              <a:t>31. </a:t>
            </a:r>
            <a:r>
              <a:rPr lang="en-GB" sz="1750" b="1" dirty="0" err="1">
                <a:latin typeface="+mn-lt"/>
              </a:rPr>
              <a:t>Teare</a:t>
            </a:r>
            <a:r>
              <a:rPr lang="en-GB" sz="1750" b="1" dirty="0">
                <a:latin typeface="+mn-lt"/>
              </a:rPr>
              <a:t> J, unreported, 17.5.13:</a:t>
            </a:r>
          </a:p>
          <a:p>
            <a:pPr>
              <a:defRPr/>
            </a:pPr>
            <a:r>
              <a:rPr lang="en-GB" sz="1750" dirty="0">
                <a:latin typeface="+mn-lt"/>
              </a:rPr>
              <a:t>The court was required to determine whether to permit a person (S), who was said to be in contempt of court, to be heard in opposition to the application of a Kazakh bank (B) for a final charging order in respect of a London flat. The court was required to determine whether to permit a person (S), who was said to be in contempt of court, to be heard in opposition to the application of a Kazakh bank (B) for a final charging order in respect of a London flat.</a:t>
            </a:r>
            <a:endParaRPr lang="en-GB" sz="1750" b="1" dirty="0">
              <a:latin typeface="+mn-lt"/>
            </a:endParaRPr>
          </a:p>
        </p:txBody>
      </p:sp>
    </p:spTree>
    <p:extLst>
      <p:ext uri="{BB962C8B-B14F-4D97-AF65-F5344CB8AC3E}">
        <p14:creationId xmlns:p14="http://schemas.microsoft.com/office/powerpoint/2010/main" val="2677427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04864"/>
            <a:ext cx="8075240" cy="3921299"/>
          </a:xfrm>
        </p:spPr>
        <p:txBody>
          <a:bodyPr>
            <a:normAutofit fontScale="62500" lnSpcReduction="20000"/>
          </a:bodyPr>
          <a:lstStyle/>
          <a:p>
            <a:pPr marL="0" indent="0">
              <a:buFont typeface="Arial" charset="0"/>
              <a:buNone/>
              <a:defRPr/>
            </a:pPr>
            <a:r>
              <a:rPr lang="en-GB" sz="4000" b="1" dirty="0">
                <a:latin typeface="+mn-lt"/>
              </a:rPr>
              <a:t>32. </a:t>
            </a:r>
            <a:r>
              <a:rPr lang="en-GB" sz="4000" b="1" dirty="0" err="1">
                <a:latin typeface="+mn-lt"/>
              </a:rPr>
              <a:t>Teare</a:t>
            </a:r>
            <a:r>
              <a:rPr lang="en-GB" sz="4000" b="1" dirty="0">
                <a:latin typeface="+mn-lt"/>
              </a:rPr>
              <a:t> J, unreported, 17.5.13:</a:t>
            </a:r>
          </a:p>
          <a:p>
            <a:pPr marL="0" indent="0" algn="just">
              <a:buFont typeface="Arial" charset="0"/>
              <a:buNone/>
              <a:defRPr/>
            </a:pPr>
            <a:r>
              <a:rPr lang="en-GB" sz="4000" dirty="0">
                <a:latin typeface="+mn-lt"/>
              </a:rPr>
              <a:t>The principle set out in </a:t>
            </a:r>
            <a:r>
              <a:rPr lang="en-GB" sz="4000" i="1" dirty="0">
                <a:latin typeface="+mn-lt"/>
              </a:rPr>
              <a:t>Secretary of State for Trade and Industry v </a:t>
            </a:r>
            <a:r>
              <a:rPr lang="en-GB" sz="4000" i="1" dirty="0" err="1">
                <a:latin typeface="+mn-lt"/>
              </a:rPr>
              <a:t>Bairstow</a:t>
            </a:r>
            <a:r>
              <a:rPr lang="en-GB" sz="4000" dirty="0">
                <a:latin typeface="+mn-lt"/>
              </a:rPr>
              <a:t>, that it would be an abuse of process to challenge a decision in earlier proceedings where that would bring the administration of justice into disrepute, was wide enough to encompass the situation where a person was not a party to the earlier proceedings but only a witness. A collateral attack upon a judgment was an abuse of process where it was a witness in the first proceedings who was a party to the later proceedings seeking to effect the collateral attack.</a:t>
            </a:r>
            <a:endParaRPr lang="en-GB" sz="4000" b="1" dirty="0">
              <a:latin typeface="+mn-lt"/>
            </a:endParaRPr>
          </a:p>
          <a:p>
            <a:pPr marL="0" indent="0">
              <a:buNone/>
            </a:pPr>
            <a:endParaRPr lang="en-GB" dirty="0"/>
          </a:p>
        </p:txBody>
      </p:sp>
    </p:spTree>
    <p:extLst>
      <p:ext uri="{BB962C8B-B14F-4D97-AF65-F5344CB8AC3E}">
        <p14:creationId xmlns:p14="http://schemas.microsoft.com/office/powerpoint/2010/main" val="1302068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BTA – decisions awaited</a:t>
            </a:r>
            <a:endParaRPr lang="en-US" b="1" cap="small" dirty="0"/>
          </a:p>
        </p:txBody>
      </p:sp>
      <p:sp>
        <p:nvSpPr>
          <p:cNvPr id="3" name="Content Placeholder 2"/>
          <p:cNvSpPr>
            <a:spLocks noGrp="1"/>
          </p:cNvSpPr>
          <p:nvPr>
            <p:ph idx="1"/>
          </p:nvPr>
        </p:nvSpPr>
        <p:spPr>
          <a:xfrm>
            <a:off x="457200" y="2348880"/>
            <a:ext cx="8075240" cy="3777283"/>
          </a:xfrm>
        </p:spPr>
        <p:txBody>
          <a:bodyPr>
            <a:normAutofit/>
          </a:bodyPr>
          <a:lstStyle/>
          <a:p>
            <a:r>
              <a:rPr lang="en-US" dirty="0" smtClean="0"/>
              <a:t>CA decision on whether method of funding breach of WFO (and disclosure of payments)</a:t>
            </a:r>
          </a:p>
          <a:p>
            <a:r>
              <a:rPr lang="en-US" dirty="0" smtClean="0"/>
              <a:t>CA decision on whether director in contempt when he said he had no information to give in answer to a disclosure order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BTA – future developments</a:t>
            </a:r>
            <a:endParaRPr lang="en-US" b="1" cap="small" dirty="0"/>
          </a:p>
        </p:txBody>
      </p:sp>
      <p:sp>
        <p:nvSpPr>
          <p:cNvPr id="3" name="Content Placeholder 2"/>
          <p:cNvSpPr>
            <a:spLocks noGrp="1"/>
          </p:cNvSpPr>
          <p:nvPr>
            <p:ph idx="1"/>
          </p:nvPr>
        </p:nvSpPr>
        <p:spPr>
          <a:xfrm>
            <a:off x="457200" y="2348880"/>
            <a:ext cx="8075240" cy="3777283"/>
          </a:xfrm>
        </p:spPr>
        <p:txBody>
          <a:bodyPr>
            <a:normAutofit fontScale="85000" lnSpcReduction="20000"/>
          </a:bodyPr>
          <a:lstStyle/>
          <a:p>
            <a:r>
              <a:rPr lang="en-US" dirty="0" smtClean="0"/>
              <a:t>Trials of third party claims to extract companies/assets from receivership</a:t>
            </a:r>
          </a:p>
          <a:p>
            <a:pPr lvl="1"/>
            <a:r>
              <a:rPr lang="en-US" dirty="0" smtClean="0"/>
              <a:t>Pleadings</a:t>
            </a:r>
          </a:p>
          <a:p>
            <a:pPr lvl="1"/>
            <a:r>
              <a:rPr lang="en-US" dirty="0" smtClean="0"/>
              <a:t>Disclosure</a:t>
            </a:r>
          </a:p>
          <a:p>
            <a:pPr lvl="1"/>
            <a:r>
              <a:rPr lang="en-US" dirty="0" smtClean="0"/>
              <a:t>Witness statements</a:t>
            </a:r>
          </a:p>
          <a:p>
            <a:pPr lvl="1"/>
            <a:r>
              <a:rPr lang="en-US" dirty="0" smtClean="0"/>
              <a:t>4-5 day trials</a:t>
            </a:r>
          </a:p>
          <a:p>
            <a:r>
              <a:rPr lang="en-US" dirty="0" smtClean="0"/>
              <a:t>Appeals from the main trial (?)</a:t>
            </a:r>
          </a:p>
          <a:p>
            <a:r>
              <a:rPr lang="en-US" dirty="0" smtClean="0"/>
              <a:t>Further committals</a:t>
            </a:r>
          </a:p>
          <a:p>
            <a:r>
              <a:rPr lang="en-US" dirty="0" smtClean="0"/>
              <a:t>Long sleeves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small" dirty="0" smtClean="0"/>
              <a:t>Common Structure</a:t>
            </a:r>
            <a:endParaRPr lang="en-GB" b="1" cap="small" dirty="0"/>
          </a:p>
        </p:txBody>
      </p:sp>
      <p:sp>
        <p:nvSpPr>
          <p:cNvPr id="3" name="Content Placeholder 2"/>
          <p:cNvSpPr>
            <a:spLocks noGrp="1"/>
          </p:cNvSpPr>
          <p:nvPr>
            <p:ph idx="1"/>
          </p:nvPr>
        </p:nvSpPr>
        <p:spPr>
          <a:xfrm>
            <a:off x="457200" y="2276872"/>
            <a:ext cx="8075240" cy="3849291"/>
          </a:xfrm>
        </p:spPr>
        <p:txBody>
          <a:bodyPr>
            <a:noAutofit/>
          </a:bodyPr>
          <a:lstStyle/>
          <a:p>
            <a:pPr marL="0" indent="0" algn="ctr">
              <a:buNone/>
            </a:pPr>
            <a:r>
              <a:rPr lang="en-US" sz="1800" dirty="0" smtClean="0">
                <a:latin typeface="+mn-lt"/>
              </a:rPr>
              <a:t>Trustee/nominee</a:t>
            </a:r>
            <a:endParaRPr lang="en-GB" sz="1800" dirty="0" smtClean="0">
              <a:latin typeface="+mn-lt"/>
            </a:endParaRPr>
          </a:p>
          <a:p>
            <a:pPr marL="0" indent="0" algn="ctr">
              <a:buNone/>
            </a:pPr>
            <a:endParaRPr lang="en-US" sz="1800" dirty="0" smtClean="0">
              <a:latin typeface="+mn-lt"/>
            </a:endParaRPr>
          </a:p>
          <a:p>
            <a:pPr marL="0" indent="0" algn="ctr">
              <a:buNone/>
            </a:pPr>
            <a:r>
              <a:rPr lang="en-US" sz="1800" dirty="0" smtClean="0">
                <a:latin typeface="+mn-lt"/>
              </a:rPr>
              <a:t>Offshore </a:t>
            </a:r>
            <a:r>
              <a:rPr lang="en-US" sz="1800" dirty="0">
                <a:latin typeface="+mn-lt"/>
              </a:rPr>
              <a:t>company 1</a:t>
            </a:r>
            <a:endParaRPr lang="en-GB" sz="1800" dirty="0">
              <a:latin typeface="+mn-lt"/>
            </a:endParaRPr>
          </a:p>
          <a:p>
            <a:pPr marL="0" indent="0" algn="ctr">
              <a:buNone/>
            </a:pPr>
            <a:r>
              <a:rPr lang="en-US" sz="1800" dirty="0">
                <a:latin typeface="+mn-lt"/>
              </a:rPr>
              <a:t>(BVI)</a:t>
            </a:r>
            <a:endParaRPr lang="en-GB" sz="1800" dirty="0">
              <a:latin typeface="+mn-lt"/>
            </a:endParaRPr>
          </a:p>
          <a:p>
            <a:pPr marL="0" indent="0" algn="ctr">
              <a:buNone/>
            </a:pPr>
            <a:r>
              <a:rPr lang="en-US" sz="1800" dirty="0" smtClean="0">
                <a:latin typeface="+mn-lt"/>
              </a:rPr>
              <a:t> </a:t>
            </a:r>
            <a:endParaRPr lang="en-GB" sz="1800" dirty="0" smtClean="0">
              <a:latin typeface="+mn-lt"/>
            </a:endParaRPr>
          </a:p>
          <a:p>
            <a:pPr marL="0" indent="0" algn="ctr">
              <a:buNone/>
            </a:pPr>
            <a:r>
              <a:rPr lang="en-US" sz="1800" dirty="0" smtClean="0">
                <a:latin typeface="+mn-lt"/>
              </a:rPr>
              <a:t>Offshore </a:t>
            </a:r>
            <a:r>
              <a:rPr lang="en-US" sz="1800" dirty="0">
                <a:latin typeface="+mn-lt"/>
              </a:rPr>
              <a:t>company 2</a:t>
            </a:r>
            <a:endParaRPr lang="en-GB" sz="1800" dirty="0">
              <a:latin typeface="+mn-lt"/>
            </a:endParaRPr>
          </a:p>
          <a:p>
            <a:pPr marL="0" indent="0" algn="ctr">
              <a:buNone/>
            </a:pPr>
            <a:r>
              <a:rPr lang="en-US" sz="1800" dirty="0">
                <a:latin typeface="+mn-lt"/>
              </a:rPr>
              <a:t>(Seychelles)</a:t>
            </a:r>
            <a:endParaRPr lang="en-GB" sz="1800" dirty="0">
              <a:latin typeface="+mn-lt"/>
            </a:endParaRPr>
          </a:p>
          <a:p>
            <a:pPr marL="0" indent="0" algn="ctr">
              <a:buNone/>
            </a:pPr>
            <a:r>
              <a:rPr lang="en-US" sz="1800" dirty="0">
                <a:latin typeface="+mn-lt"/>
              </a:rPr>
              <a:t> </a:t>
            </a:r>
            <a:endParaRPr lang="en-GB" sz="1800" dirty="0">
              <a:latin typeface="+mn-lt"/>
            </a:endParaRPr>
          </a:p>
          <a:p>
            <a:pPr marL="0" indent="0" algn="ctr">
              <a:buNone/>
            </a:pPr>
            <a:r>
              <a:rPr lang="en-US" sz="1800" dirty="0">
                <a:latin typeface="+mn-lt"/>
              </a:rPr>
              <a:t>Offshore company 3</a:t>
            </a:r>
            <a:endParaRPr lang="en-GB" sz="1800" dirty="0">
              <a:latin typeface="+mn-lt"/>
            </a:endParaRPr>
          </a:p>
          <a:p>
            <a:pPr marL="0" indent="0" algn="ctr">
              <a:buNone/>
            </a:pPr>
            <a:r>
              <a:rPr lang="en-US" sz="1800" dirty="0">
                <a:latin typeface="+mn-lt"/>
              </a:rPr>
              <a:t>(Cyprus)</a:t>
            </a:r>
            <a:endParaRPr lang="en-GB" sz="1800" dirty="0">
              <a:latin typeface="+mn-lt"/>
            </a:endParaRPr>
          </a:p>
          <a:p>
            <a:pPr marL="0" indent="0" algn="ctr">
              <a:buNone/>
            </a:pPr>
            <a:r>
              <a:rPr lang="en-US" sz="1800" dirty="0">
                <a:latin typeface="+mn-lt"/>
              </a:rPr>
              <a:t> </a:t>
            </a:r>
            <a:endParaRPr lang="en-GB" sz="1800" dirty="0">
              <a:latin typeface="+mn-lt"/>
            </a:endParaRPr>
          </a:p>
          <a:p>
            <a:pPr marL="0" indent="0" algn="ctr">
              <a:buNone/>
            </a:pPr>
            <a:r>
              <a:rPr lang="en-US" sz="1800" dirty="0">
                <a:latin typeface="+mn-lt"/>
              </a:rPr>
              <a:t>Operating company</a:t>
            </a:r>
            <a:endParaRPr lang="en-GB" sz="1800" dirty="0">
              <a:latin typeface="+mn-lt"/>
            </a:endParaRPr>
          </a:p>
          <a:p>
            <a:pPr marL="0" indent="0" algn="ctr">
              <a:buNone/>
            </a:pPr>
            <a:r>
              <a:rPr lang="en-US" sz="1800" dirty="0">
                <a:latin typeface="+mn-lt"/>
              </a:rPr>
              <a:t>(Russia</a:t>
            </a:r>
            <a:r>
              <a:rPr lang="en-US" sz="1800" dirty="0" smtClean="0">
                <a:latin typeface="+mn-lt"/>
              </a:rPr>
              <a:t>)</a:t>
            </a:r>
            <a:endParaRPr lang="en-GB" sz="1800" dirty="0"/>
          </a:p>
        </p:txBody>
      </p:sp>
      <p:cxnSp>
        <p:nvCxnSpPr>
          <p:cNvPr id="6" name="Straight Arrow Connector 5"/>
          <p:cNvCxnSpPr/>
          <p:nvPr/>
        </p:nvCxnSpPr>
        <p:spPr>
          <a:xfrm>
            <a:off x="4562918" y="3696586"/>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69354" y="4641868"/>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69354" y="5589240"/>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62918" y="2651162"/>
            <a:ext cx="0" cy="216024"/>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878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Piercing corporate veil</a:t>
            </a:r>
            <a:endParaRPr lang="en-US" b="1" cap="small" dirty="0"/>
          </a:p>
        </p:txBody>
      </p:sp>
      <p:sp>
        <p:nvSpPr>
          <p:cNvPr id="3" name="Content Placeholder 2"/>
          <p:cNvSpPr>
            <a:spLocks noGrp="1"/>
          </p:cNvSpPr>
          <p:nvPr>
            <p:ph idx="1"/>
          </p:nvPr>
        </p:nvSpPr>
        <p:spPr>
          <a:xfrm>
            <a:off x="467544" y="1988840"/>
            <a:ext cx="8352928" cy="4608512"/>
          </a:xfrm>
        </p:spPr>
        <p:txBody>
          <a:bodyPr>
            <a:noAutofit/>
          </a:bodyPr>
          <a:lstStyle/>
          <a:p>
            <a:r>
              <a:rPr lang="en-US" sz="2400" dirty="0" smtClean="0"/>
              <a:t>Likely to be issue in some applications/trials</a:t>
            </a:r>
          </a:p>
          <a:p>
            <a:r>
              <a:rPr lang="en-US" sz="2400" dirty="0" err="1" smtClean="0"/>
              <a:t>Prest</a:t>
            </a:r>
            <a:r>
              <a:rPr lang="en-US" sz="2400" dirty="0" smtClean="0"/>
              <a:t> </a:t>
            </a:r>
            <a:r>
              <a:rPr lang="en-US" sz="2400" dirty="0" err="1" smtClean="0"/>
              <a:t>v</a:t>
            </a:r>
            <a:r>
              <a:rPr lang="en-US" sz="2400" dirty="0" smtClean="0"/>
              <a:t>. </a:t>
            </a:r>
            <a:r>
              <a:rPr lang="en-US" sz="2400" dirty="0" err="1" smtClean="0"/>
              <a:t>Petrodel</a:t>
            </a:r>
            <a:endParaRPr lang="en-US" sz="2400" dirty="0" smtClean="0"/>
          </a:p>
          <a:p>
            <a:r>
              <a:rPr lang="en-US" sz="2400" dirty="0" smtClean="0"/>
              <a:t>Is it a doctrine? If so, does it really exist? Has it ever been properly applied? Has it ever really needed to be applied? Will it ever be needed in the future?</a:t>
            </a:r>
          </a:p>
          <a:p>
            <a:r>
              <a:rPr lang="en-US" sz="2400" dirty="0" smtClean="0"/>
              <a:t>Legions of judges and academics and practitioners have been getting it wrong for decades</a:t>
            </a:r>
          </a:p>
          <a:p>
            <a:r>
              <a:rPr lang="en-US" sz="2400" dirty="0" err="1" smtClean="0"/>
              <a:t>Trustor</a:t>
            </a:r>
            <a:r>
              <a:rPr lang="en-US" sz="2400" dirty="0" smtClean="0"/>
              <a:t> </a:t>
            </a:r>
            <a:r>
              <a:rPr lang="en-US" sz="2400" dirty="0" err="1" smtClean="0"/>
              <a:t>v</a:t>
            </a:r>
            <a:r>
              <a:rPr lang="en-US" sz="2400" dirty="0" smtClean="0"/>
              <a:t>. </a:t>
            </a:r>
            <a:r>
              <a:rPr lang="en-US" sz="2400" dirty="0" err="1" smtClean="0"/>
              <a:t>Smallbone</a:t>
            </a:r>
            <a:endParaRPr lang="en-US" sz="2400" dirty="0" smtClean="0"/>
          </a:p>
          <a:p>
            <a:pPr lvl="1"/>
            <a:r>
              <a:rPr lang="en-US" sz="2400" dirty="0" smtClean="0"/>
              <a:t>“illegitimate application of the doctrine” (per Lord Neuberger)</a:t>
            </a:r>
          </a:p>
          <a:p>
            <a:pPr lvl="1"/>
            <a:r>
              <a:rPr lang="en-US" sz="2400" dirty="0" err="1" smtClean="0"/>
              <a:t>sed</a:t>
            </a:r>
            <a:r>
              <a:rPr lang="en-US" sz="2400" dirty="0" smtClean="0"/>
              <a:t> </a:t>
            </a:r>
            <a:r>
              <a:rPr lang="en-US" sz="2400" dirty="0" err="1" smtClean="0"/>
              <a:t>quaere</a:t>
            </a:r>
            <a:endParaRPr 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064896" cy="1368152"/>
          </a:xfrm>
        </p:spPr>
        <p:txBody>
          <a:bodyPr>
            <a:normAutofit fontScale="90000"/>
          </a:bodyPr>
          <a:lstStyle/>
          <a:p>
            <a:r>
              <a:rPr lang="en-US" sz="3100" b="1" dirty="0" smtClean="0"/>
              <a:t/>
            </a:r>
            <a:br>
              <a:rPr lang="en-US" sz="3100" b="1" dirty="0" smtClean="0"/>
            </a:br>
            <a:r>
              <a:rPr lang="en-US" sz="3300" b="1" cap="small" dirty="0" smtClean="0"/>
              <a:t>Group </a:t>
            </a:r>
            <a:r>
              <a:rPr lang="en-US" sz="3300" b="1" cap="small" dirty="0"/>
              <a:t>Seven Ltd v. </a:t>
            </a:r>
            <a:r>
              <a:rPr lang="en-US" sz="3300" b="1" cap="small" dirty="0" smtClean="0"/>
              <a:t/>
            </a:r>
            <a:br>
              <a:rPr lang="en-US" sz="3300" b="1" cap="small" dirty="0" smtClean="0"/>
            </a:br>
            <a:r>
              <a:rPr lang="en-US" sz="3300" b="1" cap="small" dirty="0" smtClean="0"/>
              <a:t>Allied </a:t>
            </a:r>
            <a:r>
              <a:rPr lang="en-US" sz="3300" b="1" cap="small" dirty="0"/>
              <a:t>Investment Corp </a:t>
            </a:r>
            <a:r>
              <a:rPr lang="en-GB" sz="3100" dirty="0"/>
              <a:t/>
            </a:r>
            <a:br>
              <a:rPr lang="en-GB" sz="3100" dirty="0"/>
            </a:br>
            <a:r>
              <a:rPr lang="en-US" sz="3100" dirty="0" err="1"/>
              <a:t>Hildyard</a:t>
            </a:r>
            <a:r>
              <a:rPr lang="en-US" sz="3100" dirty="0"/>
              <a:t> J 6.6.13</a:t>
            </a:r>
            <a:r>
              <a:rPr lang="en-GB" dirty="0"/>
              <a:t/>
            </a:r>
            <a:br>
              <a:rPr lang="en-GB" dirty="0"/>
            </a:br>
            <a:endParaRPr lang="en-GB" dirty="0"/>
          </a:p>
        </p:txBody>
      </p:sp>
      <p:sp>
        <p:nvSpPr>
          <p:cNvPr id="3" name="Content Placeholder 2"/>
          <p:cNvSpPr>
            <a:spLocks noGrp="1"/>
          </p:cNvSpPr>
          <p:nvPr>
            <p:ph idx="1"/>
          </p:nvPr>
        </p:nvSpPr>
        <p:spPr>
          <a:xfrm>
            <a:off x="457200" y="2420888"/>
            <a:ext cx="8075240" cy="3705275"/>
          </a:xfrm>
        </p:spPr>
        <p:txBody>
          <a:bodyPr>
            <a:normAutofit fontScale="40000" lnSpcReduction="20000"/>
          </a:bodyPr>
          <a:lstStyle/>
          <a:p>
            <a:pPr marL="0" indent="0">
              <a:buNone/>
            </a:pPr>
            <a:endParaRPr lang="en-GB" dirty="0"/>
          </a:p>
          <a:p>
            <a:r>
              <a:rPr lang="en-US" sz="5100" dirty="0">
                <a:latin typeface="+mn-lt"/>
              </a:rPr>
              <a:t>Sole director/shareholder disclosed asset which in name of company as “his asset” for purposes of WFO</a:t>
            </a:r>
            <a:endParaRPr lang="en-GB" sz="5100" dirty="0">
              <a:latin typeface="+mn-lt"/>
            </a:endParaRPr>
          </a:p>
          <a:p>
            <a:pPr marL="0" indent="0">
              <a:buNone/>
            </a:pPr>
            <a:endParaRPr lang="en-GB" sz="5100" dirty="0">
              <a:latin typeface="+mn-lt"/>
            </a:endParaRPr>
          </a:p>
          <a:p>
            <a:r>
              <a:rPr lang="en-US" sz="5100" dirty="0">
                <a:latin typeface="+mn-lt"/>
              </a:rPr>
              <a:t>Claimant sought to commit him for (admitted) dealing</a:t>
            </a:r>
            <a:endParaRPr lang="en-GB" sz="5100" dirty="0">
              <a:latin typeface="+mn-lt"/>
            </a:endParaRPr>
          </a:p>
          <a:p>
            <a:pPr marL="0" indent="0">
              <a:buNone/>
            </a:pPr>
            <a:endParaRPr lang="en-GB" sz="5100" dirty="0">
              <a:latin typeface="+mn-lt"/>
            </a:endParaRPr>
          </a:p>
          <a:p>
            <a:r>
              <a:rPr lang="en-US" sz="5100" dirty="0">
                <a:latin typeface="+mn-lt"/>
              </a:rPr>
              <a:t>Application struck out: asset was not individual’s: belonged to company</a:t>
            </a:r>
            <a:endParaRPr lang="en-GB" sz="5100" dirty="0">
              <a:latin typeface="+mn-lt"/>
            </a:endParaRPr>
          </a:p>
          <a:p>
            <a:pPr marL="0" indent="0">
              <a:buNone/>
            </a:pPr>
            <a:endParaRPr lang="en-GB" sz="5100" dirty="0">
              <a:latin typeface="+mn-lt"/>
            </a:endParaRPr>
          </a:p>
          <a:p>
            <a:r>
              <a:rPr lang="en-US" sz="5100" dirty="0">
                <a:latin typeface="+mn-lt"/>
              </a:rPr>
              <a:t>May be appropriate to extend standard form order to assets which a defendant does not own “</a:t>
            </a:r>
            <a:r>
              <a:rPr lang="en-US" sz="5100" i="1" dirty="0">
                <a:latin typeface="+mn-lt"/>
              </a:rPr>
              <a:t>but which may in truth be available to him within a corporate pocket for the purposes of enforcement</a:t>
            </a:r>
            <a:r>
              <a:rPr lang="en-US" sz="5100" dirty="0">
                <a:latin typeface="+mn-lt"/>
              </a:rPr>
              <a:t>”</a:t>
            </a:r>
            <a:endParaRPr lang="en-GB" sz="5100" dirty="0">
              <a:latin typeface="+mn-lt"/>
            </a:endParaRPr>
          </a:p>
          <a:p>
            <a:endParaRPr lang="en-GB" dirty="0"/>
          </a:p>
        </p:txBody>
      </p:sp>
    </p:spTree>
    <p:extLst>
      <p:ext uri="{BB962C8B-B14F-4D97-AF65-F5344CB8AC3E}">
        <p14:creationId xmlns:p14="http://schemas.microsoft.com/office/powerpoint/2010/main" val="11849966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How wrong it can go…</a:t>
            </a:r>
            <a:endParaRPr lang="en-US" b="1" cap="small"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2276872"/>
            <a:ext cx="5544616" cy="3698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Developments in 1988</a:t>
            </a:r>
            <a:endParaRPr lang="en-US" b="1" cap="small" dirty="0"/>
          </a:p>
        </p:txBody>
      </p:sp>
      <p:sp>
        <p:nvSpPr>
          <p:cNvPr id="3" name="Content Placeholder 2"/>
          <p:cNvSpPr>
            <a:spLocks noGrp="1"/>
          </p:cNvSpPr>
          <p:nvPr>
            <p:ph idx="1"/>
          </p:nvPr>
        </p:nvSpPr>
        <p:spPr/>
        <p:txBody>
          <a:bodyPr/>
          <a:lstStyle/>
          <a:p>
            <a:r>
              <a:rPr lang="en-US" dirty="0" smtClean="0"/>
              <a:t>Duvalier </a:t>
            </a:r>
            <a:r>
              <a:rPr lang="en-US" dirty="0" err="1" smtClean="0"/>
              <a:t>v</a:t>
            </a:r>
            <a:r>
              <a:rPr lang="en-US" dirty="0" smtClean="0"/>
              <a:t>. Republic of Haiti</a:t>
            </a:r>
          </a:p>
          <a:p>
            <a:pPr>
              <a:buNone/>
            </a:pPr>
            <a:endParaRPr lang="en-US" dirty="0" smtClean="0"/>
          </a:p>
          <a:p>
            <a:r>
              <a:rPr lang="en-US" dirty="0" err="1" smtClean="0"/>
              <a:t>Babanaft</a:t>
            </a:r>
            <a:r>
              <a:rPr lang="en-US" dirty="0" smtClean="0"/>
              <a:t> </a:t>
            </a:r>
            <a:r>
              <a:rPr lang="en-US" dirty="0" err="1" smtClean="0"/>
              <a:t>v</a:t>
            </a:r>
            <a:r>
              <a:rPr lang="en-US" dirty="0" smtClean="0"/>
              <a:t>. </a:t>
            </a:r>
            <a:r>
              <a:rPr lang="en-US" dirty="0" err="1" smtClean="0"/>
              <a:t>Bassatne</a:t>
            </a:r>
            <a:endParaRPr lang="en-US" dirty="0" smtClean="0"/>
          </a:p>
          <a:p>
            <a:pPr>
              <a:buNone/>
            </a:pPr>
            <a:endParaRPr lang="en-US" dirty="0" smtClean="0"/>
          </a:p>
          <a:p>
            <a:r>
              <a:rPr lang="en-US" dirty="0" smtClean="0"/>
              <a:t>Derby </a:t>
            </a:r>
            <a:r>
              <a:rPr lang="en-US" dirty="0" err="1" smtClean="0"/>
              <a:t>v</a:t>
            </a:r>
            <a:r>
              <a:rPr lang="en-US" dirty="0" smtClean="0"/>
              <a:t>. Weldon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t>Derby v. Weldon</a:t>
            </a:r>
            <a:endParaRPr lang="en-US" b="1" cap="small" dirty="0"/>
          </a:p>
        </p:txBody>
      </p:sp>
      <p:sp>
        <p:nvSpPr>
          <p:cNvPr id="3" name="Content Placeholder 2"/>
          <p:cNvSpPr>
            <a:spLocks noGrp="1"/>
          </p:cNvSpPr>
          <p:nvPr>
            <p:ph idx="1"/>
          </p:nvPr>
        </p:nvSpPr>
        <p:spPr>
          <a:xfrm>
            <a:off x="457200" y="2708920"/>
            <a:ext cx="8075240" cy="4149080"/>
          </a:xfrm>
        </p:spPr>
        <p:txBody>
          <a:bodyPr>
            <a:normAutofit fontScale="85000" lnSpcReduction="20000"/>
          </a:bodyPr>
          <a:lstStyle/>
          <a:p>
            <a:r>
              <a:rPr lang="en-US" dirty="0" smtClean="0"/>
              <a:t>No. 1 [1990] </a:t>
            </a:r>
            <a:r>
              <a:rPr lang="en-US" dirty="0" err="1" smtClean="0"/>
              <a:t>Ch</a:t>
            </a:r>
            <a:r>
              <a:rPr lang="en-US" dirty="0" smtClean="0"/>
              <a:t> 48</a:t>
            </a:r>
          </a:p>
          <a:p>
            <a:pPr>
              <a:buNone/>
            </a:pPr>
            <a:r>
              <a:rPr lang="en-US" dirty="0" smtClean="0"/>
              <a:t>	-	Court may grant a worldwide freezing order (“WFO”) pre-trial </a:t>
            </a:r>
          </a:p>
          <a:p>
            <a:pPr>
              <a:buNone/>
            </a:pPr>
            <a:endParaRPr lang="en-US" dirty="0" smtClean="0"/>
          </a:p>
          <a:p>
            <a:r>
              <a:rPr lang="en-US" dirty="0" smtClean="0"/>
              <a:t>Nos. 3 &amp; 4 [1990] </a:t>
            </a:r>
            <a:r>
              <a:rPr lang="en-US" dirty="0" err="1" smtClean="0"/>
              <a:t>Ch</a:t>
            </a:r>
            <a:r>
              <a:rPr lang="en-US" dirty="0" smtClean="0"/>
              <a:t> 65</a:t>
            </a:r>
          </a:p>
          <a:p>
            <a:pPr>
              <a:buNone/>
            </a:pPr>
            <a:r>
              <a:rPr lang="en-US" dirty="0" smtClean="0"/>
              <a:t>	-	Court may appoint receivers in aid of a WFO</a:t>
            </a:r>
          </a:p>
          <a:p>
            <a:pPr>
              <a:buNone/>
            </a:pPr>
            <a:endParaRPr lang="en-US" dirty="0" smtClean="0"/>
          </a:p>
          <a:p>
            <a:r>
              <a:rPr lang="en-US" dirty="0" smtClean="0"/>
              <a:t>No. 6 [1990] 1 WLR 1139</a:t>
            </a:r>
          </a:p>
          <a:p>
            <a:pPr>
              <a:buNone/>
            </a:pPr>
            <a:r>
              <a:rPr lang="en-US" dirty="0" smtClean="0"/>
              <a:t>	-	Court may order a defendant to transfer assets from one jurisdiction to another</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8200"/>
            <a:ext cx="8064896" cy="1219200"/>
          </a:xfrm>
        </p:spPr>
        <p:txBody>
          <a:bodyPr/>
          <a:lstStyle/>
          <a:p>
            <a:r>
              <a:rPr lang="en-US" b="1" cap="small" dirty="0" smtClean="0"/>
              <a:t>Derby (Nos. 3 &amp; 4)</a:t>
            </a:r>
            <a:endParaRPr lang="en-US" b="1" cap="small" dirty="0"/>
          </a:p>
        </p:txBody>
      </p:sp>
      <p:sp>
        <p:nvSpPr>
          <p:cNvPr id="3" name="Content Placeholder 2"/>
          <p:cNvSpPr>
            <a:spLocks noGrp="1"/>
          </p:cNvSpPr>
          <p:nvPr>
            <p:ph idx="1"/>
          </p:nvPr>
        </p:nvSpPr>
        <p:spPr>
          <a:xfrm>
            <a:off x="457200" y="2057400"/>
            <a:ext cx="8075240" cy="5901680"/>
          </a:xfrm>
        </p:spPr>
        <p:txBody>
          <a:bodyPr>
            <a:normAutofit/>
          </a:bodyPr>
          <a:lstStyle/>
          <a:p>
            <a:r>
              <a:rPr lang="en-US" sz="2800" dirty="0" smtClean="0">
                <a:effectLst>
                  <a:outerShdw blurRad="38100" dist="38100" dir="2700000" algn="tl">
                    <a:srgbClr val="000000">
                      <a:alpha val="43137"/>
                    </a:srgbClr>
                  </a:outerShdw>
                </a:effectLst>
              </a:rPr>
              <a:t>Vice-Chancellor:</a:t>
            </a:r>
          </a:p>
          <a:p>
            <a:pPr>
              <a:buNone/>
            </a:pPr>
            <a:r>
              <a:rPr lang="en-US" sz="2800" dirty="0" smtClean="0"/>
              <a:t>	-	where defendant is company incorporated overseas with no UK directors or assets, what is the point of a WFO (how does the Court enforce the WFO)?</a:t>
            </a:r>
          </a:p>
          <a:p>
            <a:r>
              <a:rPr lang="en-US" sz="2800" dirty="0" smtClean="0">
                <a:effectLst>
                  <a:outerShdw blurRad="38100" dist="38100" dir="2700000" algn="tl">
                    <a:srgbClr val="000000">
                      <a:alpha val="43137"/>
                    </a:srgbClr>
                  </a:outerShdw>
                </a:effectLst>
              </a:rPr>
              <a:t>Master of the Rolls</a:t>
            </a:r>
            <a:r>
              <a:rPr lang="en-US" sz="2800" dirty="0" smtClean="0"/>
              <a:t>:</a:t>
            </a:r>
          </a:p>
          <a:p>
            <a:pPr>
              <a:buNone/>
            </a:pPr>
            <a:r>
              <a:rPr lang="en-US" sz="2800" dirty="0" smtClean="0"/>
              <a:t>	-	the Court assumes defendants will comply with its orders</a:t>
            </a:r>
          </a:p>
          <a:p>
            <a:pPr>
              <a:buNone/>
            </a:pPr>
            <a:r>
              <a:rPr lang="en-US" sz="2800" dirty="0" smtClean="0"/>
              <a:t>	-	in the event of non-compliance, the Court may debar the defendant from defending</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1989-2009</a:t>
            </a:r>
            <a:endParaRPr lang="en-US" b="1" dirty="0"/>
          </a:p>
        </p:txBody>
      </p:sp>
      <p:sp>
        <p:nvSpPr>
          <p:cNvPr id="3" name="Content Placeholder 2"/>
          <p:cNvSpPr>
            <a:spLocks noGrp="1"/>
          </p:cNvSpPr>
          <p:nvPr>
            <p:ph idx="1"/>
          </p:nvPr>
        </p:nvSpPr>
        <p:spPr>
          <a:xfrm>
            <a:off x="467544" y="2204864"/>
            <a:ext cx="8075240" cy="3816424"/>
          </a:xfrm>
        </p:spPr>
        <p:txBody>
          <a:bodyPr>
            <a:normAutofit fontScale="92500"/>
          </a:bodyPr>
          <a:lstStyle/>
          <a:p>
            <a:r>
              <a:rPr lang="en-US" dirty="0" smtClean="0"/>
              <a:t>Little development of ideas</a:t>
            </a:r>
          </a:p>
          <a:p>
            <a:r>
              <a:rPr lang="en-US" dirty="0" smtClean="0"/>
              <a:t>Very few reported examples of receiverships</a:t>
            </a:r>
          </a:p>
          <a:p>
            <a:pPr>
              <a:buNone/>
            </a:pPr>
            <a:r>
              <a:rPr lang="en-US" dirty="0" smtClean="0"/>
              <a:t>	-	even in BCCI litigation</a:t>
            </a:r>
          </a:p>
          <a:p>
            <a:r>
              <a:rPr lang="en-US" dirty="0" smtClean="0"/>
              <a:t>Some instances of unless orders being granted where defendants did not comply with disclosure orders</a:t>
            </a:r>
          </a:p>
          <a:p>
            <a:r>
              <a:rPr lang="en-US" dirty="0" smtClean="0"/>
              <a:t>Committals seemingly rare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err="1" smtClean="0"/>
              <a:t>Mukhtar</a:t>
            </a:r>
            <a:r>
              <a:rPr lang="en-US" b="1" cap="small" dirty="0" smtClean="0"/>
              <a:t> </a:t>
            </a:r>
            <a:r>
              <a:rPr lang="en-US" b="1" cap="small" dirty="0" err="1" smtClean="0"/>
              <a:t>Ablyazov</a:t>
            </a:r>
            <a:endParaRPr lang="en-US" b="1" cap="smal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132856"/>
            <a:ext cx="6768752" cy="399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2005-2009</a:t>
            </a:r>
            <a:endParaRPr lang="en-US" b="1" dirty="0"/>
          </a:p>
        </p:txBody>
      </p:sp>
      <p:sp>
        <p:nvSpPr>
          <p:cNvPr id="3" name="Content Placeholder 2"/>
          <p:cNvSpPr>
            <a:spLocks noGrp="1"/>
          </p:cNvSpPr>
          <p:nvPr>
            <p:ph idx="1"/>
          </p:nvPr>
        </p:nvSpPr>
        <p:spPr/>
        <p:txBody>
          <a:bodyPr/>
          <a:lstStyle/>
          <a:p>
            <a:r>
              <a:rPr lang="en-US" dirty="0" smtClean="0"/>
              <a:t>MKA chairman of JSC BTA Bank</a:t>
            </a:r>
          </a:p>
          <a:p>
            <a:r>
              <a:rPr lang="en-US" dirty="0" smtClean="0"/>
              <a:t>Also secret owner of 100s of offshore companies</a:t>
            </a:r>
          </a:p>
          <a:p>
            <a:r>
              <a:rPr lang="en-US" dirty="0" smtClean="0"/>
              <a:t>Western banks lent US $billions to BTA</a:t>
            </a:r>
          </a:p>
          <a:p>
            <a:r>
              <a:rPr lang="en-US" dirty="0" smtClean="0"/>
              <a:t>MKA caused BTA to “lend” US $billions to his secretly owned companies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2432</Words>
  <Application>Microsoft Office PowerPoint</Application>
  <PresentationFormat>On-screen Show (4:3)</PresentationFormat>
  <Paragraphs>300</Paragraphs>
  <Slides>38</Slides>
  <Notes>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Trench warfare  in the Commercial Court:  receiverships,  committals to prison,  refusals to hear contemnors,  debarments and other relief  Stephen Smith QC, Erskine Chambers Richard Lewis, Hogan Lovells  </vt:lpstr>
      <vt:lpstr>PowerPoint Presentation</vt:lpstr>
      <vt:lpstr>PowerPoint Presentation</vt:lpstr>
      <vt:lpstr>Developments in 1988</vt:lpstr>
      <vt:lpstr>Derby v. Weldon</vt:lpstr>
      <vt:lpstr>Derby (Nos. 3 &amp; 4)</vt:lpstr>
      <vt:lpstr>1989-2009</vt:lpstr>
      <vt:lpstr>Mukhtar Ablyazov</vt:lpstr>
      <vt:lpstr>2005-2009</vt:lpstr>
      <vt:lpstr>2009</vt:lpstr>
      <vt:lpstr>MKA’s weekend retreat</vt:lpstr>
      <vt:lpstr>Litigation commences</vt:lpstr>
      <vt:lpstr>BTA Decisions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BTA – decisions awaited</vt:lpstr>
      <vt:lpstr>BTA – future developments</vt:lpstr>
      <vt:lpstr>Common Structure</vt:lpstr>
      <vt:lpstr>Piercing corporate veil</vt:lpstr>
      <vt:lpstr> Group Seven Ltd v.  Allied Investment Corp  Hildyard J 6.6.13 </vt:lpstr>
      <vt:lpstr>How wrong it can go…</vt:lpstr>
    </vt:vector>
  </TitlesOfParts>
  <Company>Erskine Chambers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monika</dc:creator>
  <cp:lastModifiedBy>Emily Gillett</cp:lastModifiedBy>
  <cp:revision>54</cp:revision>
  <dcterms:created xsi:type="dcterms:W3CDTF">2013-06-22T17:46:37Z</dcterms:created>
  <dcterms:modified xsi:type="dcterms:W3CDTF">2013-06-26T13:18:07Z</dcterms:modified>
</cp:coreProperties>
</file>