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0" r:id="rId1"/>
  </p:sldMasterIdLst>
  <p:notesMasterIdLst>
    <p:notesMasterId r:id="rId22"/>
  </p:notesMasterIdLst>
  <p:handoutMasterIdLst>
    <p:handoutMasterId r:id="rId23"/>
  </p:handoutMasterIdLst>
  <p:sldIdLst>
    <p:sldId id="256" r:id="rId2"/>
    <p:sldId id="257" r:id="rId3"/>
    <p:sldId id="260" r:id="rId4"/>
    <p:sldId id="279" r:id="rId5"/>
    <p:sldId id="280" r:id="rId6"/>
    <p:sldId id="269" r:id="rId7"/>
    <p:sldId id="281" r:id="rId8"/>
    <p:sldId id="261" r:id="rId9"/>
    <p:sldId id="282" r:id="rId10"/>
    <p:sldId id="263" r:id="rId11"/>
    <p:sldId id="264" r:id="rId12"/>
    <p:sldId id="265" r:id="rId13"/>
    <p:sldId id="272" r:id="rId14"/>
    <p:sldId id="273" r:id="rId15"/>
    <p:sldId id="278" r:id="rId16"/>
    <p:sldId id="274" r:id="rId17"/>
    <p:sldId id="275" r:id="rId18"/>
    <p:sldId id="283" r:id="rId19"/>
    <p:sldId id="276" r:id="rId20"/>
    <p:sldId id="277" r:id="rId2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DDB941B-5158-5E44-9ECB-84A37F70900F}">
          <p14:sldIdLst>
            <p14:sldId id="256"/>
            <p14:sldId id="257"/>
          </p14:sldIdLst>
        </p14:section>
        <p14:section name="Untitled Section" id="{35E5F00E-C59A-6149-A7AF-28D8748D4EF1}">
          <p14:sldIdLst>
            <p14:sldId id="260"/>
            <p14:sldId id="279"/>
            <p14:sldId id="280"/>
            <p14:sldId id="269"/>
            <p14:sldId id="281"/>
            <p14:sldId id="261"/>
            <p14:sldId id="282"/>
            <p14:sldId id="263"/>
            <p14:sldId id="264"/>
            <p14:sldId id="265"/>
            <p14:sldId id="272"/>
            <p14:sldId id="273"/>
            <p14:sldId id="278"/>
            <p14:sldId id="274"/>
            <p14:sldId id="275"/>
            <p14:sldId id="283"/>
            <p14:sldId id="276"/>
            <p14:sldId id="277"/>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scaleToFitPaper="1"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5" autoAdjust="0"/>
    <p:restoredTop sz="94635" autoAdjust="0"/>
  </p:normalViewPr>
  <p:slideViewPr>
    <p:cSldViewPr snapToGrid="0" snapToObjects="1">
      <p:cViewPr varScale="1">
        <p:scale>
          <a:sx n="150" d="100"/>
          <a:sy n="150" d="100"/>
        </p:scale>
        <p:origin x="-96" y="-456"/>
      </p:cViewPr>
      <p:guideLst>
        <p:guide orient="horz" pos="2160"/>
        <p:guide pos="2880"/>
      </p:guideLst>
    </p:cSldViewPr>
  </p:slideViewPr>
  <p:outlineViewPr>
    <p:cViewPr>
      <p:scale>
        <a:sx n="33" d="100"/>
        <a:sy n="33" d="100"/>
      </p:scale>
      <p:origin x="0" y="247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1BFD31E6-DF07-9C47-A496-85E7BE3B41BD}" type="datetimeFigureOut">
              <a:rPr lang="en-US" smtClean="0"/>
              <a:t>17/06/2013</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C177201F-9266-A64A-A46B-89AD5B703A54}" type="slidenum">
              <a:rPr lang="en-US" smtClean="0"/>
              <a:t>‹#›</a:t>
            </a:fld>
            <a:endParaRPr lang="en-US"/>
          </a:p>
        </p:txBody>
      </p:sp>
    </p:spTree>
    <p:extLst>
      <p:ext uri="{BB962C8B-B14F-4D97-AF65-F5344CB8AC3E}">
        <p14:creationId xmlns:p14="http://schemas.microsoft.com/office/powerpoint/2010/main" val="21166993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2AED0173-CB21-794D-85C1-80C5389CFB8D}" type="datetimeFigureOut">
              <a:rPr lang="en-US" smtClean="0"/>
              <a:t>17/06/2013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716F2BDD-D652-9544-A145-BED635D77AE3}" type="slidenum">
              <a:rPr lang="en-US" smtClean="0"/>
              <a:t>‹#›</a:t>
            </a:fld>
            <a:endParaRPr lang="en-US"/>
          </a:p>
        </p:txBody>
      </p:sp>
    </p:spTree>
    <p:extLst>
      <p:ext uri="{BB962C8B-B14F-4D97-AF65-F5344CB8AC3E}">
        <p14:creationId xmlns:p14="http://schemas.microsoft.com/office/powerpoint/2010/main" val="337052079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16F2BDD-D652-9544-A145-BED635D77AE3}" type="slidenum">
              <a:rPr lang="en-US" smtClean="0"/>
              <a:t>1</a:t>
            </a:fld>
            <a:endParaRPr lang="en-US"/>
          </a:p>
        </p:txBody>
      </p:sp>
    </p:spTree>
    <p:extLst>
      <p:ext uri="{BB962C8B-B14F-4D97-AF65-F5344CB8AC3E}">
        <p14:creationId xmlns:p14="http://schemas.microsoft.com/office/powerpoint/2010/main" val="16304418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16F2BDD-D652-9544-A145-BED635D77AE3}" type="slidenum">
              <a:rPr lang="en-US" smtClean="0"/>
              <a:t>10</a:t>
            </a:fld>
            <a:endParaRPr lang="en-US"/>
          </a:p>
        </p:txBody>
      </p:sp>
    </p:spTree>
    <p:extLst>
      <p:ext uri="{BB962C8B-B14F-4D97-AF65-F5344CB8AC3E}">
        <p14:creationId xmlns:p14="http://schemas.microsoft.com/office/powerpoint/2010/main" val="26244070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16F2BDD-D652-9544-A145-BED635D77AE3}" type="slidenum">
              <a:rPr lang="en-US" smtClean="0"/>
              <a:t>11</a:t>
            </a:fld>
            <a:endParaRPr lang="en-US"/>
          </a:p>
        </p:txBody>
      </p:sp>
    </p:spTree>
    <p:extLst>
      <p:ext uri="{BB962C8B-B14F-4D97-AF65-F5344CB8AC3E}">
        <p14:creationId xmlns:p14="http://schemas.microsoft.com/office/powerpoint/2010/main" val="8667494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16F2BDD-D652-9544-A145-BED635D77AE3}" type="slidenum">
              <a:rPr lang="en-US" smtClean="0"/>
              <a:t>12</a:t>
            </a:fld>
            <a:endParaRPr lang="en-US"/>
          </a:p>
        </p:txBody>
      </p:sp>
    </p:spTree>
    <p:extLst>
      <p:ext uri="{BB962C8B-B14F-4D97-AF65-F5344CB8AC3E}">
        <p14:creationId xmlns:p14="http://schemas.microsoft.com/office/powerpoint/2010/main" val="7519177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16F2BDD-D652-9544-A145-BED635D77AE3}" type="slidenum">
              <a:rPr lang="en-US" smtClean="0"/>
              <a:t>13</a:t>
            </a:fld>
            <a:endParaRPr lang="en-US"/>
          </a:p>
        </p:txBody>
      </p:sp>
    </p:spTree>
    <p:extLst>
      <p:ext uri="{BB962C8B-B14F-4D97-AF65-F5344CB8AC3E}">
        <p14:creationId xmlns:p14="http://schemas.microsoft.com/office/powerpoint/2010/main" val="12298121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16F2BDD-D652-9544-A145-BED635D77AE3}" type="slidenum">
              <a:rPr lang="en-US" smtClean="0"/>
              <a:t>14</a:t>
            </a:fld>
            <a:endParaRPr lang="en-US"/>
          </a:p>
        </p:txBody>
      </p:sp>
    </p:spTree>
    <p:extLst>
      <p:ext uri="{BB962C8B-B14F-4D97-AF65-F5344CB8AC3E}">
        <p14:creationId xmlns:p14="http://schemas.microsoft.com/office/powerpoint/2010/main" val="39325000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16F2BDD-D652-9544-A145-BED635D77AE3}" type="slidenum">
              <a:rPr lang="en-US" smtClean="0"/>
              <a:t>15</a:t>
            </a:fld>
            <a:endParaRPr lang="en-US"/>
          </a:p>
        </p:txBody>
      </p:sp>
    </p:spTree>
    <p:extLst>
      <p:ext uri="{BB962C8B-B14F-4D97-AF65-F5344CB8AC3E}">
        <p14:creationId xmlns:p14="http://schemas.microsoft.com/office/powerpoint/2010/main" val="23403976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16F2BDD-D652-9544-A145-BED635D77AE3}" type="slidenum">
              <a:rPr lang="en-US" smtClean="0"/>
              <a:t>16</a:t>
            </a:fld>
            <a:endParaRPr lang="en-US"/>
          </a:p>
        </p:txBody>
      </p:sp>
    </p:spTree>
    <p:extLst>
      <p:ext uri="{BB962C8B-B14F-4D97-AF65-F5344CB8AC3E}">
        <p14:creationId xmlns:p14="http://schemas.microsoft.com/office/powerpoint/2010/main" val="39425193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16F2BDD-D652-9544-A145-BED635D77AE3}" type="slidenum">
              <a:rPr lang="en-US" smtClean="0"/>
              <a:t>17</a:t>
            </a:fld>
            <a:endParaRPr lang="en-US"/>
          </a:p>
        </p:txBody>
      </p:sp>
    </p:spTree>
    <p:extLst>
      <p:ext uri="{BB962C8B-B14F-4D97-AF65-F5344CB8AC3E}">
        <p14:creationId xmlns:p14="http://schemas.microsoft.com/office/powerpoint/2010/main" val="11407979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16F2BDD-D652-9544-A145-BED635D77AE3}" type="slidenum">
              <a:rPr lang="en-US" smtClean="0"/>
              <a:t>18</a:t>
            </a:fld>
            <a:endParaRPr lang="en-US"/>
          </a:p>
        </p:txBody>
      </p:sp>
    </p:spTree>
    <p:extLst>
      <p:ext uri="{BB962C8B-B14F-4D97-AF65-F5344CB8AC3E}">
        <p14:creationId xmlns:p14="http://schemas.microsoft.com/office/powerpoint/2010/main" val="31997813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16F2BDD-D652-9544-A145-BED635D77AE3}" type="slidenum">
              <a:rPr lang="en-US" smtClean="0"/>
              <a:t>19</a:t>
            </a:fld>
            <a:endParaRPr lang="en-US"/>
          </a:p>
        </p:txBody>
      </p:sp>
    </p:spTree>
    <p:extLst>
      <p:ext uri="{BB962C8B-B14F-4D97-AF65-F5344CB8AC3E}">
        <p14:creationId xmlns:p14="http://schemas.microsoft.com/office/powerpoint/2010/main" val="3283425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16F2BDD-D652-9544-A145-BED635D77AE3}" type="slidenum">
              <a:rPr lang="en-US" smtClean="0"/>
              <a:t>2</a:t>
            </a:fld>
            <a:endParaRPr lang="en-US"/>
          </a:p>
        </p:txBody>
      </p:sp>
    </p:spTree>
    <p:extLst>
      <p:ext uri="{BB962C8B-B14F-4D97-AF65-F5344CB8AC3E}">
        <p14:creationId xmlns:p14="http://schemas.microsoft.com/office/powerpoint/2010/main" val="410195975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16F2BDD-D652-9544-A145-BED635D77AE3}" type="slidenum">
              <a:rPr lang="en-US" smtClean="0"/>
              <a:t>20</a:t>
            </a:fld>
            <a:endParaRPr lang="en-US"/>
          </a:p>
        </p:txBody>
      </p:sp>
    </p:spTree>
    <p:extLst>
      <p:ext uri="{BB962C8B-B14F-4D97-AF65-F5344CB8AC3E}">
        <p14:creationId xmlns:p14="http://schemas.microsoft.com/office/powerpoint/2010/main" val="2272323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16F2BDD-D652-9544-A145-BED635D77AE3}" type="slidenum">
              <a:rPr lang="en-US" smtClean="0"/>
              <a:t>3</a:t>
            </a:fld>
            <a:endParaRPr lang="en-US"/>
          </a:p>
        </p:txBody>
      </p:sp>
    </p:spTree>
    <p:extLst>
      <p:ext uri="{BB962C8B-B14F-4D97-AF65-F5344CB8AC3E}">
        <p14:creationId xmlns:p14="http://schemas.microsoft.com/office/powerpoint/2010/main" val="29046959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16F2BDD-D652-9544-A145-BED635D77AE3}" type="slidenum">
              <a:rPr lang="en-US" smtClean="0"/>
              <a:t>4</a:t>
            </a:fld>
            <a:endParaRPr lang="en-US"/>
          </a:p>
        </p:txBody>
      </p:sp>
    </p:spTree>
    <p:extLst>
      <p:ext uri="{BB962C8B-B14F-4D97-AF65-F5344CB8AC3E}">
        <p14:creationId xmlns:p14="http://schemas.microsoft.com/office/powerpoint/2010/main" val="40315674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16F2BDD-D652-9544-A145-BED635D77AE3}" type="slidenum">
              <a:rPr lang="en-US" smtClean="0"/>
              <a:t>5</a:t>
            </a:fld>
            <a:endParaRPr lang="en-US"/>
          </a:p>
        </p:txBody>
      </p:sp>
    </p:spTree>
    <p:extLst>
      <p:ext uri="{BB962C8B-B14F-4D97-AF65-F5344CB8AC3E}">
        <p14:creationId xmlns:p14="http://schemas.microsoft.com/office/powerpoint/2010/main" val="25305497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16F2BDD-D652-9544-A145-BED635D77AE3}" type="slidenum">
              <a:rPr lang="en-US" smtClean="0"/>
              <a:t>6</a:t>
            </a:fld>
            <a:endParaRPr lang="en-US"/>
          </a:p>
        </p:txBody>
      </p:sp>
    </p:spTree>
    <p:extLst>
      <p:ext uri="{BB962C8B-B14F-4D97-AF65-F5344CB8AC3E}">
        <p14:creationId xmlns:p14="http://schemas.microsoft.com/office/powerpoint/2010/main" val="34114977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16F2BDD-D652-9544-A145-BED635D77AE3}" type="slidenum">
              <a:rPr lang="en-US" smtClean="0"/>
              <a:t>7</a:t>
            </a:fld>
            <a:endParaRPr lang="en-US"/>
          </a:p>
        </p:txBody>
      </p:sp>
    </p:spTree>
    <p:extLst>
      <p:ext uri="{BB962C8B-B14F-4D97-AF65-F5344CB8AC3E}">
        <p14:creationId xmlns:p14="http://schemas.microsoft.com/office/powerpoint/2010/main" val="18510253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16F2BDD-D652-9544-A145-BED635D77AE3}" type="slidenum">
              <a:rPr lang="en-US" smtClean="0"/>
              <a:t>8</a:t>
            </a:fld>
            <a:endParaRPr lang="en-US"/>
          </a:p>
        </p:txBody>
      </p:sp>
    </p:spTree>
    <p:extLst>
      <p:ext uri="{BB962C8B-B14F-4D97-AF65-F5344CB8AC3E}">
        <p14:creationId xmlns:p14="http://schemas.microsoft.com/office/powerpoint/2010/main" val="1477578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16F2BDD-D652-9544-A145-BED635D77AE3}" type="slidenum">
              <a:rPr lang="en-US" smtClean="0"/>
              <a:t>9</a:t>
            </a:fld>
            <a:endParaRPr lang="en-US"/>
          </a:p>
        </p:txBody>
      </p:sp>
    </p:spTree>
    <p:extLst>
      <p:ext uri="{BB962C8B-B14F-4D97-AF65-F5344CB8AC3E}">
        <p14:creationId xmlns:p14="http://schemas.microsoft.com/office/powerpoint/2010/main" val="11298972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GB"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dirty="0"/>
          </a:p>
        </p:txBody>
      </p:sp>
      <p:sp>
        <p:nvSpPr>
          <p:cNvPr id="4" name="Date Placeholder 3"/>
          <p:cNvSpPr>
            <a:spLocks noGrp="1"/>
          </p:cNvSpPr>
          <p:nvPr>
            <p:ph type="dt" sz="half" idx="10"/>
          </p:nvPr>
        </p:nvSpPr>
        <p:spPr/>
        <p:txBody>
          <a:bodyPr/>
          <a:lstStyle/>
          <a:p>
            <a:fld id="{04AF466F-BDA4-4F18-9C7B-FF0A9A1B0E80}" type="datetime1">
              <a:rPr lang="en-US" smtClean="0"/>
              <a:pPr/>
              <a:t>17/06/2013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58FB4290-6522-4139-852E-05BD9E7F0D2E}" type="datetime1">
              <a:rPr lang="en-US" smtClean="0"/>
              <a:pPr/>
              <a:t>17/06/2013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GB"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AAB955F9-81EA-47C5-8059-9E5C2B437C70}" type="datetime1">
              <a:rPr lang="en-US" smtClean="0"/>
              <a:pPr/>
              <a:t>17/06/2013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1CEF607B-A47E-422C-9BEF-122CCDB7C526}" type="datetime1">
              <a:rPr lang="en-US" smtClean="0"/>
              <a:pPr/>
              <a:t>17/06/2013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GB"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63A9A7CB-BEE6-4F99-898E-913F06E8E125}" type="datetime1">
              <a:rPr lang="en-US" smtClean="0"/>
              <a:pPr/>
              <a:t>17/06/2013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5" name="Date Placeholder 4"/>
          <p:cNvSpPr>
            <a:spLocks noGrp="1"/>
          </p:cNvSpPr>
          <p:nvPr>
            <p:ph type="dt" sz="half" idx="10"/>
          </p:nvPr>
        </p:nvSpPr>
        <p:spPr/>
        <p:txBody>
          <a:bodyPr/>
          <a:lstStyle/>
          <a:p>
            <a:fld id="{B6EE300C-6FC5-4FC3-AF1A-075E4F50620D}" type="datetime1">
              <a:rPr lang="en-US" smtClean="0"/>
              <a:pPr/>
              <a:t>17/06/2013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F50D295D-4A77-4DEB-B04C-9F4282A8BC04}" type="datetime1">
              <a:rPr lang="en-US" smtClean="0"/>
              <a:pPr/>
              <a:t>17/06/2013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02B28685-4D0C-42D5-8013-B5904CD1FCBC}" type="datetime1">
              <a:rPr lang="en-US" smtClean="0"/>
              <a:pPr/>
              <a:t>17/06/2013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F226C0-9885-4BA9-BBFA-A52CBFEBB775}" type="datetime1">
              <a:rPr lang="en-US" smtClean="0"/>
              <a:pPr/>
              <a:t>17/06/2013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GB"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EBEE1B38-C5EB-4D66-9137-0AFE9CDEDE8F}" type="datetime1">
              <a:rPr lang="en-US" smtClean="0"/>
              <a:pPr/>
              <a:t>17/06/2013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GB"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8" name="Date Placeholder 7"/>
          <p:cNvSpPr>
            <a:spLocks noGrp="1"/>
          </p:cNvSpPr>
          <p:nvPr>
            <p:ph type="dt" sz="half" idx="10"/>
          </p:nvPr>
        </p:nvSpPr>
        <p:spPr/>
        <p:txBody>
          <a:bodyPr/>
          <a:lstStyle/>
          <a:p>
            <a:fld id="{327B613C-1AD7-49D3-885D-F654C5CDBAA6}" type="datetime1">
              <a:rPr lang="en-US" smtClean="0"/>
              <a:pPr/>
              <a:t>17/06/2013</a:t>
            </a:fld>
            <a:endParaRPr lang="en-US" dirty="0"/>
          </a:p>
        </p:txBody>
      </p:sp>
      <p:sp>
        <p:nvSpPr>
          <p:cNvPr id="9" name="Slide Number Placeholder 8"/>
          <p:cNvSpPr>
            <a:spLocks noGrp="1"/>
          </p:cNvSpPr>
          <p:nvPr>
            <p:ph type="sldNum" sz="quarter" idx="11"/>
          </p:nvPr>
        </p:nvSpPr>
        <p:spPr/>
        <p:txBody>
          <a:bodyPr/>
          <a:lstStyle/>
          <a:p>
            <a:fld id="{6E2D2B3B-882E-40F3-A32F-6DD516915044}" type="slidenum">
              <a:rPr lang="en-US" smtClean="0"/>
              <a:pPr/>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GB"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E2D2B3B-882E-40F3-A32F-6DD516915044}" type="slidenum">
              <a:rPr lang="en-US" smtClean="0"/>
              <a:pPr/>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27B613C-1AD7-49D3-885D-F654C5CDBAA6}" type="datetime1">
              <a:rPr lang="en-US" smtClean="0"/>
              <a:pPr/>
              <a:t>17/06/2013</a:t>
            </a:fld>
            <a:endParaRPr lang="en-US" dirty="0"/>
          </a:p>
        </p:txBody>
      </p:sp>
    </p:spTree>
  </p:cSld>
  <p:clrMap bg1="lt1" tx1="dk1" bg2="lt2" tx2="dk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Lst>
  <p:hf sldNum="0"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hyperlink" Target="http://www.20essexst.com/news/talk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7000"/>
            <a:ext cx="7543800" cy="6485467"/>
          </a:xfrm>
        </p:spPr>
        <p:txBody>
          <a:bodyPr anchor="ctr" anchorCtr="0"/>
          <a:lstStyle/>
          <a:p>
            <a:pPr algn="ctr"/>
            <a:r>
              <a:rPr lang="en-US" sz="4000" dirty="0" smtClean="0">
                <a:latin typeface="Calisto MT"/>
                <a:cs typeface="Calisto MT"/>
              </a:rPr>
              <a:t>Current thinking on piercing the corporate veil and obtaining relief against non-parties</a:t>
            </a:r>
            <a:endParaRPr lang="en-US" sz="4000" dirty="0">
              <a:latin typeface="Calisto MT"/>
              <a:cs typeface="Calisto MT"/>
            </a:endParaRPr>
          </a:p>
        </p:txBody>
      </p:sp>
      <p:sp>
        <p:nvSpPr>
          <p:cNvPr id="3" name="Subtitle 2"/>
          <p:cNvSpPr>
            <a:spLocks noGrp="1"/>
          </p:cNvSpPr>
          <p:nvPr>
            <p:ph type="subTitle" idx="1"/>
          </p:nvPr>
        </p:nvSpPr>
        <p:spPr>
          <a:xfrm>
            <a:off x="685800" y="4428067"/>
            <a:ext cx="7543800" cy="1574036"/>
          </a:xfrm>
        </p:spPr>
        <p:txBody>
          <a:bodyPr>
            <a:normAutofit/>
          </a:bodyPr>
          <a:lstStyle/>
          <a:p>
            <a:pPr algn="ctr"/>
            <a:r>
              <a:rPr lang="en-US" dirty="0" smtClean="0">
                <a:solidFill>
                  <a:schemeClr val="tx1">
                    <a:lumMod val="90000"/>
                    <a:lumOff val="10000"/>
                  </a:schemeClr>
                </a:solidFill>
                <a:latin typeface="Calisto MT"/>
                <a:cs typeface="Calisto MT"/>
              </a:rPr>
              <a:t>Talk by </a:t>
            </a:r>
            <a:r>
              <a:rPr lang="en-US" b="1" dirty="0" smtClean="0">
                <a:solidFill>
                  <a:schemeClr val="tx1">
                    <a:lumMod val="90000"/>
                    <a:lumOff val="10000"/>
                  </a:schemeClr>
                </a:solidFill>
                <a:latin typeface="Calisto MT"/>
                <a:cs typeface="Calisto MT"/>
              </a:rPr>
              <a:t>Duncan Matthews Q.C. </a:t>
            </a:r>
            <a:r>
              <a:rPr lang="en-US" dirty="0" smtClean="0">
                <a:solidFill>
                  <a:schemeClr val="tx1">
                    <a:lumMod val="90000"/>
                    <a:lumOff val="10000"/>
                  </a:schemeClr>
                </a:solidFill>
                <a:latin typeface="Calisto MT"/>
                <a:cs typeface="Calisto MT"/>
              </a:rPr>
              <a:t>and</a:t>
            </a:r>
            <a:r>
              <a:rPr lang="en-US" b="1" dirty="0" smtClean="0">
                <a:solidFill>
                  <a:schemeClr val="tx1">
                    <a:lumMod val="90000"/>
                    <a:lumOff val="10000"/>
                  </a:schemeClr>
                </a:solidFill>
                <a:latin typeface="Calisto MT"/>
                <a:cs typeface="Calisto MT"/>
              </a:rPr>
              <a:t> Charlotte </a:t>
            </a:r>
            <a:r>
              <a:rPr lang="en-US" b="1" dirty="0" smtClean="0">
                <a:solidFill>
                  <a:schemeClr val="tx1">
                    <a:lumMod val="90000"/>
                    <a:lumOff val="10000"/>
                  </a:schemeClr>
                </a:solidFill>
                <a:latin typeface="Calisto MT"/>
                <a:cs typeface="Calisto MT"/>
              </a:rPr>
              <a:t>Tan</a:t>
            </a:r>
            <a:endParaRPr lang="en-US" b="1" dirty="0">
              <a:solidFill>
                <a:schemeClr val="tx1">
                  <a:lumMod val="90000"/>
                  <a:lumOff val="10000"/>
                </a:schemeClr>
              </a:solidFill>
              <a:latin typeface="Calisto MT"/>
              <a:cs typeface="Calisto MT"/>
            </a:endParaRPr>
          </a:p>
          <a:p>
            <a:pPr algn="ctr"/>
            <a:r>
              <a:rPr lang="en-US" dirty="0" smtClean="0">
                <a:solidFill>
                  <a:schemeClr val="tx1">
                    <a:lumMod val="90000"/>
                    <a:lumOff val="10000"/>
                  </a:schemeClr>
                </a:solidFill>
                <a:latin typeface="Calisto MT"/>
                <a:cs typeface="Calisto MT"/>
              </a:rPr>
              <a:t> 20 </a:t>
            </a:r>
            <a:r>
              <a:rPr lang="en-US" dirty="0" smtClean="0">
                <a:solidFill>
                  <a:schemeClr val="tx1">
                    <a:lumMod val="90000"/>
                    <a:lumOff val="10000"/>
                  </a:schemeClr>
                </a:solidFill>
                <a:latin typeface="Calisto MT"/>
                <a:cs typeface="Calisto MT"/>
              </a:rPr>
              <a:t>Essex </a:t>
            </a:r>
            <a:r>
              <a:rPr lang="en-US" dirty="0" smtClean="0">
                <a:solidFill>
                  <a:schemeClr val="tx1">
                    <a:lumMod val="90000"/>
                    <a:lumOff val="10000"/>
                  </a:schemeClr>
                </a:solidFill>
                <a:latin typeface="Calisto MT"/>
                <a:cs typeface="Calisto MT"/>
              </a:rPr>
              <a:t>Street</a:t>
            </a:r>
          </a:p>
          <a:p>
            <a:pPr algn="ctr"/>
            <a:endParaRPr lang="en-US" dirty="0" smtClean="0">
              <a:solidFill>
                <a:schemeClr val="tx1">
                  <a:lumMod val="90000"/>
                  <a:lumOff val="10000"/>
                </a:schemeClr>
              </a:solidFill>
              <a:latin typeface="Calisto MT"/>
              <a:cs typeface="Calisto MT"/>
            </a:endParaRPr>
          </a:p>
          <a:p>
            <a:pPr algn="ctr"/>
            <a:r>
              <a:rPr lang="en-US" dirty="0" smtClean="0">
                <a:solidFill>
                  <a:schemeClr val="tx1">
                    <a:lumMod val="90000"/>
                    <a:lumOff val="10000"/>
                  </a:schemeClr>
                </a:solidFill>
                <a:latin typeface="Calisto MT"/>
                <a:cs typeface="Calisto MT"/>
              </a:rPr>
              <a:t>17 June 2013</a:t>
            </a:r>
            <a:endParaRPr lang="en-US" dirty="0">
              <a:solidFill>
                <a:schemeClr val="tx1">
                  <a:lumMod val="90000"/>
                  <a:lumOff val="10000"/>
                </a:schemeClr>
              </a:solidFill>
              <a:latin typeface="Calisto MT"/>
              <a:cs typeface="Calisto MT"/>
            </a:endParaRPr>
          </a:p>
        </p:txBody>
      </p:sp>
    </p:spTree>
    <p:extLst>
      <p:ext uri="{BB962C8B-B14F-4D97-AF65-F5344CB8AC3E}">
        <p14:creationId xmlns:p14="http://schemas.microsoft.com/office/powerpoint/2010/main" val="157085753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457200" y="274638"/>
            <a:ext cx="7620000" cy="1143000"/>
          </a:xfrm>
        </p:spPr>
        <p:txBody>
          <a:bodyPr/>
          <a:lstStyle/>
          <a:p>
            <a:r>
              <a:rPr lang="en-US" sz="3000" dirty="0" smtClean="0">
                <a:latin typeface="Calisto MT"/>
                <a:cs typeface="Calisto MT"/>
              </a:rPr>
              <a:t>Restrictive approach: </a:t>
            </a:r>
            <a:r>
              <a:rPr lang="en-US" sz="3000" u="sng" dirty="0" err="1" smtClean="0">
                <a:latin typeface="Calisto MT"/>
                <a:cs typeface="Calisto MT"/>
              </a:rPr>
              <a:t>Chabra</a:t>
            </a:r>
            <a:r>
              <a:rPr lang="en-US" sz="3000" dirty="0" smtClean="0">
                <a:latin typeface="Calisto MT"/>
                <a:cs typeface="Calisto MT"/>
              </a:rPr>
              <a:t> jurisdiction</a:t>
            </a:r>
            <a:endParaRPr lang="en-US" sz="3000" dirty="0">
              <a:latin typeface="Calisto MT"/>
              <a:cs typeface="Calisto MT"/>
            </a:endParaRPr>
          </a:p>
        </p:txBody>
      </p:sp>
      <p:sp>
        <p:nvSpPr>
          <p:cNvPr id="7" name="Content Placeholder 2"/>
          <p:cNvSpPr txBox="1">
            <a:spLocks/>
          </p:cNvSpPr>
          <p:nvPr/>
        </p:nvSpPr>
        <p:spPr>
          <a:xfrm>
            <a:off x="457200" y="1417638"/>
            <a:ext cx="7620000" cy="4983161"/>
          </a:xfrm>
          <a:prstGeom prst="rect">
            <a:avLst/>
          </a:prstGeom>
        </p:spPr>
        <p:txBody>
          <a:bodyPr vert="horz" lIns="91440" tIns="45720" rIns="91440" bIns="45720" rtlCol="0" anchor="ctr">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r>
              <a:rPr lang="en-US" sz="1600" u="sng" dirty="0" err="1">
                <a:latin typeface="Calisto MT"/>
                <a:cs typeface="Calisto MT"/>
              </a:rPr>
              <a:t>Parbulk</a:t>
            </a:r>
            <a:r>
              <a:rPr lang="en-US" sz="1600" u="sng" dirty="0">
                <a:latin typeface="Calisto MT"/>
                <a:cs typeface="Calisto MT"/>
              </a:rPr>
              <a:t> v </a:t>
            </a:r>
            <a:r>
              <a:rPr lang="en-US" sz="1600" u="sng" dirty="0" err="1">
                <a:latin typeface="Calisto MT"/>
                <a:cs typeface="Calisto MT"/>
              </a:rPr>
              <a:t>Humpuss</a:t>
            </a:r>
            <a:r>
              <a:rPr lang="en-US" sz="1600" u="sng" dirty="0">
                <a:latin typeface="Calisto MT"/>
                <a:cs typeface="Calisto MT"/>
              </a:rPr>
              <a:t> </a:t>
            </a:r>
            <a:r>
              <a:rPr lang="en-US" sz="1600" u="sng" dirty="0" err="1">
                <a:latin typeface="Calisto MT"/>
                <a:cs typeface="Calisto MT"/>
              </a:rPr>
              <a:t>Intermoda</a:t>
            </a:r>
            <a:r>
              <a:rPr lang="en-US" sz="1600" u="sng" dirty="0">
                <a:latin typeface="Calisto MT"/>
                <a:cs typeface="Calisto MT"/>
              </a:rPr>
              <a:t> </a:t>
            </a:r>
            <a:r>
              <a:rPr lang="en-US" sz="1600" u="sng" dirty="0" err="1">
                <a:latin typeface="Calisto MT"/>
                <a:cs typeface="Calisto MT"/>
              </a:rPr>
              <a:t>Transportasi</a:t>
            </a:r>
            <a:r>
              <a:rPr lang="en-US" sz="1600" u="sng" dirty="0">
                <a:latin typeface="Calisto MT"/>
                <a:cs typeface="Calisto MT"/>
              </a:rPr>
              <a:t> (The Mahakam)</a:t>
            </a:r>
            <a:r>
              <a:rPr lang="en-GB" sz="1600" dirty="0">
                <a:latin typeface="Calisto MT"/>
                <a:cs typeface="Calisto MT"/>
              </a:rPr>
              <a:t> </a:t>
            </a:r>
            <a:r>
              <a:rPr lang="en-US" sz="1600" dirty="0">
                <a:latin typeface="Calisto MT"/>
                <a:cs typeface="Calisto MT"/>
              </a:rPr>
              <a:t>[2012] 2 All E.R. (</a:t>
            </a:r>
            <a:r>
              <a:rPr lang="en-US" sz="1600" dirty="0" err="1">
                <a:latin typeface="Calisto MT"/>
                <a:cs typeface="Calisto MT"/>
              </a:rPr>
              <a:t>Comm</a:t>
            </a:r>
            <a:r>
              <a:rPr lang="en-US" sz="1600" dirty="0">
                <a:latin typeface="Calisto MT"/>
                <a:cs typeface="Calisto MT"/>
              </a:rPr>
              <a:t>) 513</a:t>
            </a:r>
            <a:r>
              <a:rPr lang="en-GB" sz="1600" dirty="0">
                <a:latin typeface="Calisto MT"/>
                <a:cs typeface="Calisto MT"/>
              </a:rPr>
              <a:t> </a:t>
            </a:r>
            <a:endParaRPr lang="en-GB" sz="1600" dirty="0" smtClean="0">
              <a:latin typeface="Calisto MT"/>
              <a:cs typeface="Calisto MT"/>
            </a:endParaRPr>
          </a:p>
          <a:p>
            <a:pPr marL="114300" indent="0">
              <a:buNone/>
            </a:pPr>
            <a:endParaRPr lang="en-GB" sz="1600" dirty="0" smtClean="0">
              <a:latin typeface="Calisto MT"/>
              <a:cs typeface="Calisto MT"/>
            </a:endParaRPr>
          </a:p>
          <a:p>
            <a:pPr lvl="1"/>
            <a:r>
              <a:rPr lang="en-GB" sz="1600" dirty="0" smtClean="0">
                <a:latin typeface="Calisto MT"/>
                <a:cs typeface="Calisto MT"/>
              </a:rPr>
              <a:t>“</a:t>
            </a:r>
            <a:r>
              <a:rPr lang="en-GB" sz="1600" i="1" dirty="0">
                <a:latin typeface="Calisto MT"/>
                <a:cs typeface="Calisto MT"/>
              </a:rPr>
              <a:t>the court nonetheless has to consider whether it is </a:t>
            </a:r>
            <a:r>
              <a:rPr lang="en-GB" sz="1600" i="1" u="sng" dirty="0">
                <a:latin typeface="Calisto MT"/>
                <a:cs typeface="Calisto MT"/>
              </a:rPr>
              <a:t>appropriate</a:t>
            </a:r>
            <a:r>
              <a:rPr lang="en-GB" sz="1600" i="1" dirty="0">
                <a:latin typeface="Calisto MT"/>
                <a:cs typeface="Calisto MT"/>
              </a:rPr>
              <a:t> in any given case to make an order </a:t>
            </a:r>
            <a:r>
              <a:rPr lang="en-GB" sz="1600" i="1" dirty="0" err="1">
                <a:latin typeface="Calisto MT"/>
                <a:cs typeface="Calisto MT"/>
              </a:rPr>
              <a:t>injuncting</a:t>
            </a:r>
            <a:r>
              <a:rPr lang="en-GB" sz="1600" i="1" dirty="0">
                <a:latin typeface="Calisto MT"/>
                <a:cs typeface="Calisto MT"/>
              </a:rPr>
              <a:t> the foreign assets of such a defendant, by reference to considerations of subject matter jurisdiction and principles of international comity.</a:t>
            </a:r>
            <a:r>
              <a:rPr lang="en-US" sz="1600" dirty="0" smtClean="0">
                <a:latin typeface="Calisto MT"/>
                <a:cs typeface="Calisto MT"/>
              </a:rPr>
              <a:t>” (emphasis added)</a:t>
            </a:r>
          </a:p>
          <a:p>
            <a:pPr lvl="1"/>
            <a:endParaRPr lang="en-US" sz="1600" dirty="0" smtClean="0">
              <a:latin typeface="Calisto MT"/>
              <a:cs typeface="Calisto MT"/>
            </a:endParaRPr>
          </a:p>
          <a:p>
            <a:pPr lvl="1"/>
            <a:r>
              <a:rPr lang="en-US" sz="1600" dirty="0" smtClean="0">
                <a:latin typeface="Calisto MT"/>
                <a:cs typeface="Calisto MT"/>
              </a:rPr>
              <a:t>“</a:t>
            </a:r>
            <a:r>
              <a:rPr lang="en-US" sz="1600" i="1" dirty="0">
                <a:latin typeface="Calisto MT"/>
                <a:cs typeface="Calisto MT"/>
              </a:rPr>
              <a:t>sufficient connection with this jurisdiction to justify the making of a worldwide freezing order”</a:t>
            </a:r>
            <a:r>
              <a:rPr lang="en-US" sz="1600" dirty="0" smtClean="0">
                <a:latin typeface="Calisto MT"/>
                <a:cs typeface="Calisto MT"/>
              </a:rPr>
              <a:t>. </a:t>
            </a:r>
          </a:p>
          <a:p>
            <a:pPr marL="411480" lvl="1" indent="0">
              <a:buNone/>
            </a:pPr>
            <a:endParaRPr lang="en-US" sz="1600" dirty="0">
              <a:latin typeface="Calisto MT"/>
              <a:cs typeface="Calisto MT"/>
            </a:endParaRPr>
          </a:p>
          <a:p>
            <a:pPr marL="411480" lvl="1" indent="0">
              <a:buNone/>
            </a:pPr>
            <a:endParaRPr lang="en-US" sz="1600" u="sng" dirty="0" smtClean="0">
              <a:latin typeface="Calisto MT"/>
              <a:cs typeface="Calisto MT"/>
            </a:endParaRPr>
          </a:p>
          <a:p>
            <a:r>
              <a:rPr lang="en-US" sz="1600" u="sng" dirty="0" err="1">
                <a:latin typeface="Calisto MT"/>
                <a:cs typeface="Calisto MT"/>
              </a:rPr>
              <a:t>Linsen</a:t>
            </a:r>
            <a:r>
              <a:rPr lang="en-US" sz="1600" u="sng" dirty="0">
                <a:latin typeface="Calisto MT"/>
                <a:cs typeface="Calisto MT"/>
              </a:rPr>
              <a:t> v </a:t>
            </a:r>
            <a:r>
              <a:rPr lang="en-US" sz="1600" u="sng" dirty="0" err="1">
                <a:latin typeface="Calisto MT"/>
                <a:cs typeface="Calisto MT"/>
              </a:rPr>
              <a:t>Humpuss</a:t>
            </a:r>
            <a:r>
              <a:rPr lang="en-US" sz="1600" u="sng" dirty="0">
                <a:latin typeface="Calisto MT"/>
                <a:cs typeface="Calisto MT"/>
              </a:rPr>
              <a:t> Sea </a:t>
            </a:r>
            <a:r>
              <a:rPr lang="en-US" sz="1600" u="sng" dirty="0" smtClean="0">
                <a:latin typeface="Calisto MT"/>
                <a:cs typeface="Calisto MT"/>
              </a:rPr>
              <a:t>Transport</a:t>
            </a:r>
            <a:r>
              <a:rPr lang="en-US" sz="1600" dirty="0" smtClean="0">
                <a:latin typeface="Calisto MT"/>
                <a:cs typeface="Calisto MT"/>
              </a:rPr>
              <a:t> [</a:t>
            </a:r>
            <a:r>
              <a:rPr lang="en-US" sz="1600" dirty="0">
                <a:latin typeface="Calisto MT"/>
                <a:cs typeface="Calisto MT"/>
              </a:rPr>
              <a:t>2011] 2 Lloyd's Rep. 663 </a:t>
            </a:r>
            <a:r>
              <a:rPr lang="en-US" sz="1600" dirty="0" smtClean="0">
                <a:latin typeface="Calisto MT"/>
                <a:cs typeface="Calisto MT"/>
              </a:rPr>
              <a:t>(</a:t>
            </a:r>
            <a:r>
              <a:rPr lang="en-US" sz="1600" dirty="0" err="1" smtClean="0">
                <a:latin typeface="Calisto MT"/>
                <a:cs typeface="Calisto MT"/>
              </a:rPr>
              <a:t>Flaux</a:t>
            </a:r>
            <a:r>
              <a:rPr lang="en-US" sz="1600" dirty="0" smtClean="0">
                <a:latin typeface="Calisto MT"/>
                <a:cs typeface="Calisto MT"/>
              </a:rPr>
              <a:t> J) and </a:t>
            </a:r>
            <a:r>
              <a:rPr lang="en-US" sz="1600" dirty="0">
                <a:latin typeface="Calisto MT"/>
                <a:cs typeface="Calisto MT"/>
              </a:rPr>
              <a:t>[2011] EWCA </a:t>
            </a:r>
            <a:r>
              <a:rPr lang="en-US" sz="1600" dirty="0" err="1">
                <a:latin typeface="Calisto MT"/>
                <a:cs typeface="Calisto MT"/>
              </a:rPr>
              <a:t>Civ</a:t>
            </a:r>
            <a:r>
              <a:rPr lang="en-US" sz="1600" dirty="0">
                <a:latin typeface="Calisto MT"/>
                <a:cs typeface="Calisto MT"/>
              </a:rPr>
              <a:t> 1042 </a:t>
            </a:r>
            <a:r>
              <a:rPr lang="en-US" sz="1600" dirty="0" smtClean="0">
                <a:latin typeface="Calisto MT"/>
                <a:cs typeface="Calisto MT"/>
              </a:rPr>
              <a:t>(CA)</a:t>
            </a:r>
          </a:p>
          <a:p>
            <a:endParaRPr lang="en-US" sz="1600" dirty="0" smtClean="0">
              <a:latin typeface="Calisto MT"/>
              <a:cs typeface="Calisto MT"/>
            </a:endParaRPr>
          </a:p>
          <a:p>
            <a:pPr lvl="1"/>
            <a:r>
              <a:rPr lang="en-US" sz="1600" dirty="0" smtClean="0">
                <a:latin typeface="Calisto MT"/>
                <a:cs typeface="Calisto MT"/>
              </a:rPr>
              <a:t>Personal jurisdiction: service out via CPR gateways</a:t>
            </a:r>
          </a:p>
        </p:txBody>
      </p:sp>
    </p:spTree>
    <p:extLst>
      <p:ext uri="{BB962C8B-B14F-4D97-AF65-F5344CB8AC3E}">
        <p14:creationId xmlns:p14="http://schemas.microsoft.com/office/powerpoint/2010/main" val="182187379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9" end="9"/>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7620000" cy="1143000"/>
          </a:xfrm>
        </p:spPr>
        <p:txBody>
          <a:bodyPr/>
          <a:lstStyle/>
          <a:p>
            <a:r>
              <a:rPr lang="en-US" sz="3000" dirty="0" smtClean="0">
                <a:latin typeface="Calisto MT"/>
                <a:cs typeface="Calisto MT"/>
              </a:rPr>
              <a:t>Restrictive approach: </a:t>
            </a:r>
            <a:r>
              <a:rPr lang="en-US" sz="3000" u="sng" dirty="0" err="1" smtClean="0">
                <a:latin typeface="Calisto MT"/>
                <a:cs typeface="Calisto MT"/>
              </a:rPr>
              <a:t>Chabra</a:t>
            </a:r>
            <a:r>
              <a:rPr lang="en-US" sz="3000" dirty="0" smtClean="0">
                <a:latin typeface="Calisto MT"/>
                <a:cs typeface="Calisto MT"/>
              </a:rPr>
              <a:t> jurisdiction</a:t>
            </a:r>
            <a:endParaRPr lang="en-US" sz="3000" dirty="0">
              <a:latin typeface="Calisto MT"/>
              <a:cs typeface="Calisto MT"/>
            </a:endParaRPr>
          </a:p>
        </p:txBody>
      </p:sp>
      <p:sp>
        <p:nvSpPr>
          <p:cNvPr id="6" name="Content Placeholder 2"/>
          <p:cNvSpPr txBox="1">
            <a:spLocks/>
          </p:cNvSpPr>
          <p:nvPr/>
        </p:nvSpPr>
        <p:spPr>
          <a:xfrm>
            <a:off x="457200" y="1761067"/>
            <a:ext cx="7620000" cy="4639732"/>
          </a:xfrm>
          <a:prstGeom prst="rect">
            <a:avLst/>
          </a:prstGeom>
        </p:spPr>
        <p:txBody>
          <a:bodyPr vert="horz" lIns="91440" tIns="45720" rIns="91440" bIns="45720" rtlCol="0" anchor="ctr">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endParaRPr lang="en-US" sz="1500" dirty="0" smtClean="0">
              <a:latin typeface="Calisto MT"/>
              <a:cs typeface="Calisto MT"/>
            </a:endParaRPr>
          </a:p>
          <a:p>
            <a:r>
              <a:rPr lang="en-US" sz="1700" dirty="0" smtClean="0">
                <a:latin typeface="Calisto MT"/>
                <a:cs typeface="Calisto MT"/>
              </a:rPr>
              <a:t>Personal jurisdiction over third party</a:t>
            </a:r>
          </a:p>
          <a:p>
            <a:pPr marL="114300" indent="0">
              <a:buNone/>
            </a:pPr>
            <a:endParaRPr lang="en-US" sz="1700" dirty="0" smtClean="0">
              <a:latin typeface="Calisto MT"/>
              <a:cs typeface="Calisto MT"/>
            </a:endParaRPr>
          </a:p>
          <a:p>
            <a:r>
              <a:rPr lang="en-US" sz="1700" dirty="0" smtClean="0">
                <a:latin typeface="Calisto MT"/>
                <a:cs typeface="Calisto MT"/>
              </a:rPr>
              <a:t>Not enough to show substantive control; need to show assets available in enforcement proceedings</a:t>
            </a:r>
          </a:p>
          <a:p>
            <a:pPr marL="114300" indent="0">
              <a:buNone/>
            </a:pPr>
            <a:endParaRPr lang="en-US" sz="1700" dirty="0" smtClean="0">
              <a:latin typeface="Calisto MT"/>
              <a:cs typeface="Calisto MT"/>
            </a:endParaRPr>
          </a:p>
          <a:p>
            <a:r>
              <a:rPr lang="en-US" sz="1700" dirty="0" smtClean="0">
                <a:latin typeface="Calisto MT"/>
                <a:cs typeface="Calisto MT"/>
              </a:rPr>
              <a:t>If third party abroad, is it appropriate to grant relief; is there a “sufficient connection”?</a:t>
            </a:r>
            <a:endParaRPr lang="en-US" sz="1700" dirty="0">
              <a:latin typeface="Calisto MT"/>
              <a:cs typeface="Calisto MT"/>
            </a:endParaRPr>
          </a:p>
          <a:p>
            <a:pPr marL="411480" lvl="1" indent="0">
              <a:buNone/>
            </a:pPr>
            <a:endParaRPr lang="en-US" sz="1500" u="sng" dirty="0" smtClean="0">
              <a:latin typeface="Calisto MT"/>
              <a:cs typeface="Calisto MT"/>
            </a:endParaRPr>
          </a:p>
        </p:txBody>
      </p:sp>
    </p:spTree>
    <p:extLst>
      <p:ext uri="{BB962C8B-B14F-4D97-AF65-F5344CB8AC3E}">
        <p14:creationId xmlns:p14="http://schemas.microsoft.com/office/powerpoint/2010/main" val="11639778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274638"/>
            <a:ext cx="7620000" cy="1143000"/>
          </a:xfrm>
        </p:spPr>
        <p:txBody>
          <a:bodyPr/>
          <a:lstStyle/>
          <a:p>
            <a:r>
              <a:rPr lang="en-US" sz="3000" dirty="0" smtClean="0">
                <a:latin typeface="Calisto MT"/>
                <a:cs typeface="Calisto MT"/>
              </a:rPr>
              <a:t>Restrictive approach: piercing the corporate veil</a:t>
            </a:r>
            <a:endParaRPr lang="en-US" sz="3000" dirty="0">
              <a:latin typeface="Calisto MT"/>
              <a:cs typeface="Calisto MT"/>
            </a:endParaRPr>
          </a:p>
        </p:txBody>
      </p:sp>
      <p:sp>
        <p:nvSpPr>
          <p:cNvPr id="6" name="Content Placeholder 2"/>
          <p:cNvSpPr txBox="1">
            <a:spLocks/>
          </p:cNvSpPr>
          <p:nvPr/>
        </p:nvSpPr>
        <p:spPr>
          <a:xfrm>
            <a:off x="457200" y="1507067"/>
            <a:ext cx="7620000" cy="4893732"/>
          </a:xfrm>
          <a:prstGeom prst="rect">
            <a:avLst/>
          </a:prstGeom>
        </p:spPr>
        <p:txBody>
          <a:bodyPr vert="horz" lIns="91440" tIns="45720" rIns="91440" bIns="45720" rtlCol="0" anchor="ctr">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buNone/>
            </a:pPr>
            <a:endParaRPr lang="en-US" sz="1500" dirty="0" smtClean="0">
              <a:latin typeface="Calisto MT"/>
              <a:cs typeface="Calisto MT"/>
            </a:endParaRPr>
          </a:p>
          <a:p>
            <a:r>
              <a:rPr lang="en-US" sz="1800" dirty="0" smtClean="0">
                <a:latin typeface="Calisto MT"/>
                <a:cs typeface="Calisto MT"/>
              </a:rPr>
              <a:t>The law is “</a:t>
            </a:r>
            <a:r>
              <a:rPr lang="en-US" sz="1800" i="1" dirty="0">
                <a:latin typeface="Calisto MT"/>
                <a:cs typeface="Calisto MT"/>
              </a:rPr>
              <a:t>unsatisfactory and confused</a:t>
            </a:r>
            <a:r>
              <a:rPr lang="en-US" sz="1800" dirty="0" smtClean="0">
                <a:latin typeface="Calisto MT"/>
                <a:cs typeface="Calisto MT"/>
              </a:rPr>
              <a:t>”; there is a “</a:t>
            </a:r>
            <a:r>
              <a:rPr lang="en-US" sz="1800" i="1" dirty="0">
                <a:latin typeface="Calisto MT"/>
                <a:cs typeface="Calisto MT"/>
              </a:rPr>
              <a:t>lack of any coherent principle in the application of the doctrine</a:t>
            </a:r>
            <a:r>
              <a:rPr lang="en-US" sz="1800" dirty="0">
                <a:latin typeface="Calisto MT"/>
                <a:cs typeface="Calisto MT"/>
              </a:rPr>
              <a:t>”</a:t>
            </a:r>
            <a:r>
              <a:rPr lang="en-GB" sz="1800" dirty="0">
                <a:latin typeface="Calisto MT"/>
                <a:cs typeface="Calisto MT"/>
              </a:rPr>
              <a:t> </a:t>
            </a:r>
            <a:r>
              <a:rPr lang="en-GB" sz="1800" dirty="0" smtClean="0">
                <a:latin typeface="Calisto MT"/>
                <a:cs typeface="Calisto MT"/>
              </a:rPr>
              <a:t>: per Lord Neuberger in </a:t>
            </a:r>
            <a:r>
              <a:rPr lang="en-GB" sz="1800" u="sng" dirty="0" err="1" smtClean="0">
                <a:latin typeface="Calisto MT"/>
                <a:cs typeface="Calisto MT"/>
              </a:rPr>
              <a:t>Prest</a:t>
            </a:r>
            <a:endParaRPr lang="en-GB" sz="1800" u="sng" dirty="0" smtClean="0">
              <a:latin typeface="Calisto MT"/>
              <a:cs typeface="Calisto MT"/>
            </a:endParaRPr>
          </a:p>
          <a:p>
            <a:pPr marL="114300" indent="0">
              <a:buNone/>
            </a:pPr>
            <a:endParaRPr lang="en-US" sz="1700" dirty="0" smtClean="0">
              <a:latin typeface="Calisto MT"/>
              <a:cs typeface="Calisto MT"/>
            </a:endParaRPr>
          </a:p>
          <a:p>
            <a:r>
              <a:rPr lang="en-US" sz="1800" dirty="0" smtClean="0">
                <a:latin typeface="Calisto MT"/>
                <a:cs typeface="Calisto MT"/>
              </a:rPr>
              <a:t>The area is “</a:t>
            </a:r>
            <a:r>
              <a:rPr lang="en-US" sz="1800" i="1" dirty="0">
                <a:latin typeface="Calisto MT"/>
                <a:cs typeface="Calisto MT"/>
              </a:rPr>
              <a:t>heavily burdened by authority, much of it characterized by incautious dicta and inadequate reasoning</a:t>
            </a:r>
            <a:r>
              <a:rPr lang="en-US" sz="1800" dirty="0" smtClean="0">
                <a:latin typeface="Calisto MT"/>
                <a:cs typeface="Calisto MT"/>
              </a:rPr>
              <a:t>”</a:t>
            </a:r>
            <a:r>
              <a:rPr lang="en-GB" sz="1800" dirty="0" smtClean="0">
                <a:latin typeface="Calisto MT"/>
                <a:cs typeface="Calisto MT"/>
              </a:rPr>
              <a:t>: per Lord </a:t>
            </a:r>
            <a:r>
              <a:rPr lang="en-GB" sz="1800" dirty="0" err="1" smtClean="0">
                <a:latin typeface="Calisto MT"/>
                <a:cs typeface="Calisto MT"/>
              </a:rPr>
              <a:t>Sumption</a:t>
            </a:r>
            <a:r>
              <a:rPr lang="en-GB" sz="1800" dirty="0" smtClean="0">
                <a:latin typeface="Calisto MT"/>
                <a:cs typeface="Calisto MT"/>
              </a:rPr>
              <a:t> </a:t>
            </a:r>
            <a:r>
              <a:rPr lang="en-GB" sz="1600" dirty="0">
                <a:latin typeface="Calisto MT"/>
                <a:cs typeface="Calisto MT"/>
              </a:rPr>
              <a:t>in </a:t>
            </a:r>
            <a:r>
              <a:rPr lang="en-GB" sz="1600" u="sng" dirty="0" err="1">
                <a:latin typeface="Calisto MT"/>
                <a:cs typeface="Calisto MT"/>
              </a:rPr>
              <a:t>Prest</a:t>
            </a:r>
            <a:endParaRPr lang="en-US" sz="1700" dirty="0" smtClean="0">
              <a:latin typeface="Calisto MT"/>
              <a:cs typeface="Calisto MT"/>
            </a:endParaRPr>
          </a:p>
          <a:p>
            <a:pPr marL="411480" lvl="1" indent="0">
              <a:buNone/>
            </a:pPr>
            <a:endParaRPr lang="en-US" sz="1500" u="sng" dirty="0" smtClean="0">
              <a:latin typeface="Calisto MT"/>
              <a:cs typeface="Calisto MT"/>
            </a:endParaRPr>
          </a:p>
        </p:txBody>
      </p:sp>
    </p:spTree>
    <p:extLst>
      <p:ext uri="{BB962C8B-B14F-4D97-AF65-F5344CB8AC3E}">
        <p14:creationId xmlns:p14="http://schemas.microsoft.com/office/powerpoint/2010/main" val="96969012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274638"/>
            <a:ext cx="7620000" cy="1143000"/>
          </a:xfrm>
        </p:spPr>
        <p:txBody>
          <a:bodyPr/>
          <a:lstStyle/>
          <a:p>
            <a:r>
              <a:rPr lang="en-US" sz="3000" dirty="0" smtClean="0">
                <a:latin typeface="Calisto MT"/>
                <a:cs typeface="Calisto MT"/>
              </a:rPr>
              <a:t>Restrictive approach: piercing the corporate veil</a:t>
            </a:r>
            <a:endParaRPr lang="en-US" sz="3000" dirty="0">
              <a:latin typeface="Calisto MT"/>
              <a:cs typeface="Calisto MT"/>
            </a:endParaRPr>
          </a:p>
        </p:txBody>
      </p:sp>
      <p:sp>
        <p:nvSpPr>
          <p:cNvPr id="6" name="Content Placeholder 2"/>
          <p:cNvSpPr txBox="1">
            <a:spLocks/>
          </p:cNvSpPr>
          <p:nvPr/>
        </p:nvSpPr>
        <p:spPr>
          <a:xfrm>
            <a:off x="457200" y="1507067"/>
            <a:ext cx="7620000" cy="4893732"/>
          </a:xfrm>
          <a:prstGeom prst="rect">
            <a:avLst/>
          </a:prstGeom>
        </p:spPr>
        <p:txBody>
          <a:bodyPr vert="horz" lIns="91440" tIns="45720" rIns="91440" bIns="45720" rtlCol="0" anchor="ctr">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buNone/>
            </a:pPr>
            <a:endParaRPr lang="en-US" sz="1500" dirty="0" smtClean="0">
              <a:latin typeface="Calisto MT"/>
              <a:cs typeface="Calisto MT"/>
            </a:endParaRPr>
          </a:p>
          <a:p>
            <a:r>
              <a:rPr lang="en-US" sz="1800" u="sng" dirty="0">
                <a:latin typeface="Calisto MT"/>
                <a:cs typeface="Calisto MT"/>
              </a:rPr>
              <a:t>Salomon v </a:t>
            </a:r>
            <a:r>
              <a:rPr lang="en-US" sz="1800" u="sng" dirty="0" smtClean="0">
                <a:latin typeface="Calisto MT"/>
                <a:cs typeface="Calisto MT"/>
              </a:rPr>
              <a:t>Salomon</a:t>
            </a:r>
            <a:r>
              <a:rPr lang="en-GB" sz="1800" dirty="0" smtClean="0">
                <a:latin typeface="Calisto MT"/>
                <a:cs typeface="Calisto MT"/>
              </a:rPr>
              <a:t> </a:t>
            </a:r>
            <a:r>
              <a:rPr lang="en-US" sz="1800" dirty="0">
                <a:latin typeface="Calisto MT"/>
                <a:cs typeface="Calisto MT"/>
              </a:rPr>
              <a:t>[1897] A.C. 22</a:t>
            </a:r>
            <a:r>
              <a:rPr lang="en-GB" sz="1800" dirty="0">
                <a:latin typeface="Calisto MT"/>
                <a:cs typeface="Calisto MT"/>
              </a:rPr>
              <a:t> </a:t>
            </a:r>
            <a:endParaRPr lang="en-GB" sz="1800" dirty="0" smtClean="0">
              <a:latin typeface="Calisto MT"/>
              <a:cs typeface="Calisto MT"/>
            </a:endParaRPr>
          </a:p>
          <a:p>
            <a:endParaRPr lang="en-GB" sz="1800" dirty="0" smtClean="0">
              <a:latin typeface="Calisto MT"/>
              <a:cs typeface="Calisto MT"/>
            </a:endParaRPr>
          </a:p>
          <a:p>
            <a:endParaRPr lang="en-GB" sz="1800" dirty="0">
              <a:latin typeface="Calisto MT"/>
              <a:cs typeface="Calisto MT"/>
            </a:endParaRPr>
          </a:p>
          <a:p>
            <a:r>
              <a:rPr lang="en-US" sz="1800" dirty="0">
                <a:latin typeface="Calisto MT"/>
                <a:cs typeface="Calisto MT"/>
              </a:rPr>
              <a:t>“</a:t>
            </a:r>
            <a:r>
              <a:rPr lang="en-US" sz="1800" i="1" dirty="0">
                <a:latin typeface="Calisto MT"/>
                <a:cs typeface="Calisto MT"/>
              </a:rPr>
              <a:t>The separate personality and property of a company is sometimes described as a fiction, and in a sense it is. But the fiction is the whole foundation of English company and insolvency law</a:t>
            </a:r>
            <a:r>
              <a:rPr lang="en-US" sz="1800" dirty="0">
                <a:latin typeface="Calisto MT"/>
                <a:cs typeface="Calisto MT"/>
              </a:rPr>
              <a:t>.”</a:t>
            </a:r>
            <a:r>
              <a:rPr lang="en-GB" sz="1800" dirty="0">
                <a:latin typeface="Calisto MT"/>
                <a:cs typeface="Calisto MT"/>
              </a:rPr>
              <a:t> </a:t>
            </a:r>
            <a:r>
              <a:rPr lang="en-GB" sz="1800" dirty="0" smtClean="0">
                <a:latin typeface="Calisto MT"/>
                <a:cs typeface="Calisto MT"/>
              </a:rPr>
              <a:t>: per Lord </a:t>
            </a:r>
            <a:r>
              <a:rPr lang="en-GB" sz="1800" dirty="0" err="1" smtClean="0">
                <a:latin typeface="Calisto MT"/>
                <a:cs typeface="Calisto MT"/>
              </a:rPr>
              <a:t>Sumption</a:t>
            </a:r>
            <a:r>
              <a:rPr lang="en-GB" sz="1800" dirty="0" smtClean="0">
                <a:latin typeface="Calisto MT"/>
                <a:cs typeface="Calisto MT"/>
              </a:rPr>
              <a:t> </a:t>
            </a:r>
            <a:r>
              <a:rPr lang="en-GB" sz="1600" dirty="0">
                <a:latin typeface="Calisto MT"/>
                <a:cs typeface="Calisto MT"/>
              </a:rPr>
              <a:t>in </a:t>
            </a:r>
            <a:r>
              <a:rPr lang="en-GB" sz="1600" u="sng" dirty="0" err="1">
                <a:latin typeface="Calisto MT"/>
                <a:cs typeface="Calisto MT"/>
              </a:rPr>
              <a:t>Prest</a:t>
            </a:r>
            <a:endParaRPr lang="en-US" sz="1700" dirty="0" smtClean="0">
              <a:latin typeface="Calisto MT"/>
              <a:cs typeface="Calisto MT"/>
            </a:endParaRPr>
          </a:p>
          <a:p>
            <a:pPr marL="411480" lvl="1" indent="0">
              <a:buNone/>
            </a:pPr>
            <a:endParaRPr lang="en-US" sz="1500" u="sng" dirty="0" smtClean="0">
              <a:latin typeface="Calisto MT"/>
              <a:cs typeface="Calisto MT"/>
            </a:endParaRPr>
          </a:p>
        </p:txBody>
      </p:sp>
    </p:spTree>
    <p:extLst>
      <p:ext uri="{BB962C8B-B14F-4D97-AF65-F5344CB8AC3E}">
        <p14:creationId xmlns:p14="http://schemas.microsoft.com/office/powerpoint/2010/main" val="286397895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274638"/>
            <a:ext cx="7620000" cy="1143000"/>
          </a:xfrm>
        </p:spPr>
        <p:txBody>
          <a:bodyPr/>
          <a:lstStyle/>
          <a:p>
            <a:r>
              <a:rPr lang="en-US" sz="3000" dirty="0" smtClean="0">
                <a:latin typeface="Calisto MT"/>
                <a:cs typeface="Calisto MT"/>
              </a:rPr>
              <a:t>Restrictive approach: piercing the corporate veil</a:t>
            </a:r>
            <a:endParaRPr lang="en-US" sz="3000" dirty="0">
              <a:latin typeface="Calisto MT"/>
              <a:cs typeface="Calisto MT"/>
            </a:endParaRPr>
          </a:p>
        </p:txBody>
      </p:sp>
      <p:sp>
        <p:nvSpPr>
          <p:cNvPr id="6" name="Content Placeholder 2"/>
          <p:cNvSpPr txBox="1">
            <a:spLocks/>
          </p:cNvSpPr>
          <p:nvPr/>
        </p:nvSpPr>
        <p:spPr>
          <a:xfrm>
            <a:off x="457200" y="1507067"/>
            <a:ext cx="7620000" cy="4893732"/>
          </a:xfrm>
          <a:prstGeom prst="rect">
            <a:avLst/>
          </a:prstGeom>
        </p:spPr>
        <p:txBody>
          <a:bodyPr vert="horz" lIns="91440" tIns="45720" rIns="91440" bIns="45720" rtlCol="0" anchor="ctr">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buNone/>
            </a:pPr>
            <a:endParaRPr lang="en-US" sz="1500" dirty="0" smtClean="0">
              <a:latin typeface="Calisto MT"/>
              <a:cs typeface="Calisto MT"/>
            </a:endParaRPr>
          </a:p>
          <a:p>
            <a:r>
              <a:rPr lang="en-US" sz="1800" u="sng" dirty="0">
                <a:latin typeface="Calisto MT"/>
                <a:cs typeface="Calisto MT"/>
              </a:rPr>
              <a:t>Gilford v Horne</a:t>
            </a:r>
            <a:r>
              <a:rPr lang="en-GB" sz="1800" dirty="0">
                <a:latin typeface="Calisto MT"/>
                <a:cs typeface="Calisto MT"/>
              </a:rPr>
              <a:t> </a:t>
            </a:r>
            <a:r>
              <a:rPr lang="en-US" sz="1800" dirty="0">
                <a:latin typeface="Calisto MT"/>
                <a:cs typeface="Calisto MT"/>
              </a:rPr>
              <a:t>[1933] </a:t>
            </a:r>
            <a:r>
              <a:rPr lang="en-US" sz="1800" dirty="0" err="1">
                <a:latin typeface="Calisto MT"/>
                <a:cs typeface="Calisto MT"/>
              </a:rPr>
              <a:t>Ch</a:t>
            </a:r>
            <a:r>
              <a:rPr lang="en-US" sz="1800" dirty="0">
                <a:latin typeface="Calisto MT"/>
                <a:cs typeface="Calisto MT"/>
              </a:rPr>
              <a:t> 935</a:t>
            </a:r>
            <a:r>
              <a:rPr lang="en-GB" sz="1800" dirty="0">
                <a:latin typeface="Calisto MT"/>
                <a:cs typeface="Calisto MT"/>
              </a:rPr>
              <a:t> </a:t>
            </a:r>
          </a:p>
          <a:p>
            <a:endParaRPr lang="en-GB" sz="1800" dirty="0" smtClean="0">
              <a:latin typeface="Calisto MT"/>
              <a:cs typeface="Calisto MT"/>
            </a:endParaRPr>
          </a:p>
          <a:p>
            <a:r>
              <a:rPr lang="en-US" sz="1800" u="sng" dirty="0" smtClean="0">
                <a:latin typeface="Calisto MT"/>
                <a:cs typeface="Calisto MT"/>
              </a:rPr>
              <a:t>Jones </a:t>
            </a:r>
            <a:r>
              <a:rPr lang="en-US" sz="1800" u="sng" dirty="0">
                <a:latin typeface="Calisto MT"/>
                <a:cs typeface="Calisto MT"/>
              </a:rPr>
              <a:t>v </a:t>
            </a:r>
            <a:r>
              <a:rPr lang="en-US" sz="1800" u="sng" dirty="0" err="1">
                <a:latin typeface="Calisto MT"/>
                <a:cs typeface="Calisto MT"/>
              </a:rPr>
              <a:t>Lipman</a:t>
            </a:r>
            <a:r>
              <a:rPr lang="en-US" sz="1800" dirty="0">
                <a:latin typeface="Calisto MT"/>
                <a:cs typeface="Calisto MT"/>
              </a:rPr>
              <a:t> [1962] 1 WLR 832</a:t>
            </a:r>
            <a:r>
              <a:rPr lang="en-GB" sz="1800" dirty="0">
                <a:latin typeface="Calisto MT"/>
                <a:cs typeface="Calisto MT"/>
              </a:rPr>
              <a:t> </a:t>
            </a:r>
            <a:endParaRPr lang="en-GB" sz="1800" dirty="0" smtClean="0">
              <a:latin typeface="Calisto MT"/>
              <a:cs typeface="Calisto MT"/>
            </a:endParaRPr>
          </a:p>
          <a:p>
            <a:endParaRPr lang="en-US" sz="1800" dirty="0" smtClean="0">
              <a:latin typeface="Calisto MT"/>
              <a:cs typeface="Calisto MT"/>
            </a:endParaRPr>
          </a:p>
          <a:p>
            <a:r>
              <a:rPr lang="en-US" sz="1800" u="sng" dirty="0" err="1">
                <a:latin typeface="Calisto MT"/>
                <a:cs typeface="Calisto MT"/>
              </a:rPr>
              <a:t>Woolfson</a:t>
            </a:r>
            <a:r>
              <a:rPr lang="en-US" sz="1800" u="sng" dirty="0">
                <a:latin typeface="Calisto MT"/>
                <a:cs typeface="Calisto MT"/>
              </a:rPr>
              <a:t> v </a:t>
            </a:r>
            <a:r>
              <a:rPr lang="en-US" sz="1800" u="sng" dirty="0" err="1">
                <a:latin typeface="Calisto MT"/>
                <a:cs typeface="Calisto MT"/>
              </a:rPr>
              <a:t>Strathclyde</a:t>
            </a:r>
            <a:r>
              <a:rPr lang="en-US" sz="1800" dirty="0">
                <a:latin typeface="Calisto MT"/>
                <a:cs typeface="Calisto MT"/>
              </a:rPr>
              <a:t> 1978 SC(HL) </a:t>
            </a:r>
            <a:r>
              <a:rPr lang="en-US" sz="1800" dirty="0" smtClean="0">
                <a:latin typeface="Calisto MT"/>
                <a:cs typeface="Calisto MT"/>
              </a:rPr>
              <a:t>90</a:t>
            </a:r>
          </a:p>
          <a:p>
            <a:pPr marL="114300" indent="0">
              <a:buNone/>
            </a:pPr>
            <a:endParaRPr lang="en-US" sz="1800" dirty="0" smtClean="0">
              <a:latin typeface="Calisto MT"/>
              <a:cs typeface="Calisto MT"/>
            </a:endParaRPr>
          </a:p>
          <a:p>
            <a:r>
              <a:rPr lang="en-US" sz="1800" u="sng" dirty="0">
                <a:latin typeface="Calisto MT"/>
                <a:cs typeface="Calisto MT"/>
              </a:rPr>
              <a:t>Adams v Cape</a:t>
            </a:r>
            <a:r>
              <a:rPr lang="en-US" sz="1800" dirty="0">
                <a:latin typeface="Calisto MT"/>
                <a:cs typeface="Calisto MT"/>
              </a:rPr>
              <a:t> [1990] </a:t>
            </a:r>
            <a:r>
              <a:rPr lang="en-US" sz="1800" dirty="0" err="1">
                <a:latin typeface="Calisto MT"/>
                <a:cs typeface="Calisto MT"/>
              </a:rPr>
              <a:t>Ch</a:t>
            </a:r>
            <a:r>
              <a:rPr lang="en-US" sz="1800" dirty="0">
                <a:latin typeface="Calisto MT"/>
                <a:cs typeface="Calisto MT"/>
              </a:rPr>
              <a:t> 433</a:t>
            </a:r>
            <a:r>
              <a:rPr lang="en-GB" sz="1800" dirty="0">
                <a:latin typeface="Calisto MT"/>
                <a:cs typeface="Calisto MT"/>
              </a:rPr>
              <a:t> </a:t>
            </a:r>
            <a:endParaRPr lang="en-GB" sz="1800" dirty="0" smtClean="0">
              <a:latin typeface="Calisto MT"/>
              <a:cs typeface="Calisto MT"/>
            </a:endParaRPr>
          </a:p>
          <a:p>
            <a:endParaRPr lang="en-US" sz="1800" dirty="0" smtClean="0">
              <a:latin typeface="Calisto MT"/>
              <a:cs typeface="Calisto MT"/>
            </a:endParaRPr>
          </a:p>
          <a:p>
            <a:r>
              <a:rPr lang="en-US" sz="1800" u="sng" dirty="0" err="1">
                <a:latin typeface="Calisto MT"/>
                <a:cs typeface="Calisto MT"/>
              </a:rPr>
              <a:t>Trustor</a:t>
            </a:r>
            <a:r>
              <a:rPr lang="en-US" sz="1800" u="sng" dirty="0">
                <a:latin typeface="Calisto MT"/>
                <a:cs typeface="Calisto MT"/>
              </a:rPr>
              <a:t> v </a:t>
            </a:r>
            <a:r>
              <a:rPr lang="en-US" sz="1800" u="sng" dirty="0" err="1">
                <a:latin typeface="Calisto MT"/>
                <a:cs typeface="Calisto MT"/>
              </a:rPr>
              <a:t>Smallbone</a:t>
            </a:r>
            <a:r>
              <a:rPr lang="en-US" sz="1800" dirty="0">
                <a:latin typeface="Calisto MT"/>
                <a:cs typeface="Calisto MT"/>
              </a:rPr>
              <a:t> [2001] 1 WLR 1177</a:t>
            </a:r>
            <a:r>
              <a:rPr lang="en-GB" sz="1800" dirty="0">
                <a:latin typeface="Calisto MT"/>
                <a:cs typeface="Calisto MT"/>
              </a:rPr>
              <a:t> </a:t>
            </a:r>
            <a:endParaRPr lang="en-GB" sz="1800" dirty="0" smtClean="0">
              <a:latin typeface="Calisto MT"/>
              <a:cs typeface="Calisto MT"/>
            </a:endParaRPr>
          </a:p>
          <a:p>
            <a:endParaRPr lang="en-US" sz="1800" dirty="0" smtClean="0">
              <a:latin typeface="Calisto MT"/>
              <a:cs typeface="Calisto MT"/>
            </a:endParaRPr>
          </a:p>
          <a:p>
            <a:r>
              <a:rPr lang="en-US" sz="1800" u="sng" dirty="0">
                <a:latin typeface="Calisto MT"/>
                <a:cs typeface="Calisto MT"/>
              </a:rPr>
              <a:t>Ben </a:t>
            </a:r>
            <a:r>
              <a:rPr lang="en-US" sz="1800" u="sng" dirty="0" err="1">
                <a:latin typeface="Calisto MT"/>
                <a:cs typeface="Calisto MT"/>
              </a:rPr>
              <a:t>Hashem</a:t>
            </a:r>
            <a:r>
              <a:rPr lang="en-US" sz="1800" u="sng" dirty="0">
                <a:latin typeface="Calisto MT"/>
                <a:cs typeface="Calisto MT"/>
              </a:rPr>
              <a:t> v Al </a:t>
            </a:r>
            <a:r>
              <a:rPr lang="en-US" sz="1800" u="sng" dirty="0" err="1">
                <a:latin typeface="Calisto MT"/>
                <a:cs typeface="Calisto MT"/>
              </a:rPr>
              <a:t>Shayif</a:t>
            </a:r>
            <a:r>
              <a:rPr lang="en-GB" sz="1800" dirty="0">
                <a:latin typeface="Calisto MT"/>
                <a:cs typeface="Calisto MT"/>
              </a:rPr>
              <a:t> </a:t>
            </a:r>
            <a:r>
              <a:rPr lang="en-US" sz="1800" dirty="0">
                <a:latin typeface="Calisto MT"/>
                <a:cs typeface="Calisto MT"/>
              </a:rPr>
              <a:t>[2009] 1 FLR 115</a:t>
            </a:r>
            <a:r>
              <a:rPr lang="en-GB" sz="1800" dirty="0">
                <a:latin typeface="Calisto MT"/>
                <a:cs typeface="Calisto MT"/>
              </a:rPr>
              <a:t> </a:t>
            </a:r>
            <a:endParaRPr lang="en-GB" sz="1800" dirty="0" smtClean="0">
              <a:latin typeface="Calisto MT"/>
              <a:cs typeface="Calisto MT"/>
            </a:endParaRPr>
          </a:p>
        </p:txBody>
      </p:sp>
    </p:spTree>
    <p:extLst>
      <p:ext uri="{BB962C8B-B14F-4D97-AF65-F5344CB8AC3E}">
        <p14:creationId xmlns:p14="http://schemas.microsoft.com/office/powerpoint/2010/main" val="141681005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9" end="9"/>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274638"/>
            <a:ext cx="7620000" cy="1143000"/>
          </a:xfrm>
        </p:spPr>
        <p:txBody>
          <a:bodyPr/>
          <a:lstStyle/>
          <a:p>
            <a:r>
              <a:rPr lang="en-US" sz="3000" dirty="0" smtClean="0">
                <a:latin typeface="Calisto MT"/>
                <a:cs typeface="Calisto MT"/>
              </a:rPr>
              <a:t>Restrictive approach: piercing the corporate veil</a:t>
            </a:r>
            <a:endParaRPr lang="en-US" sz="3000" dirty="0">
              <a:latin typeface="Calisto MT"/>
              <a:cs typeface="Calisto MT"/>
            </a:endParaRPr>
          </a:p>
        </p:txBody>
      </p:sp>
      <p:sp>
        <p:nvSpPr>
          <p:cNvPr id="6" name="Content Placeholder 2"/>
          <p:cNvSpPr txBox="1">
            <a:spLocks/>
          </p:cNvSpPr>
          <p:nvPr/>
        </p:nvSpPr>
        <p:spPr>
          <a:xfrm>
            <a:off x="457200" y="1507067"/>
            <a:ext cx="7620000" cy="4893732"/>
          </a:xfrm>
          <a:prstGeom prst="rect">
            <a:avLst/>
          </a:prstGeom>
        </p:spPr>
        <p:txBody>
          <a:bodyPr vert="horz" lIns="91440" tIns="45720" rIns="91440" bIns="45720" rtlCol="0" anchor="ctr">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buNone/>
            </a:pPr>
            <a:endParaRPr lang="en-US" sz="1500" dirty="0" smtClean="0">
              <a:latin typeface="Calisto MT"/>
              <a:cs typeface="Calisto MT"/>
            </a:endParaRPr>
          </a:p>
          <a:p>
            <a:r>
              <a:rPr lang="en-US" sz="1800" u="sng" dirty="0">
                <a:latin typeface="Calisto MT"/>
                <a:cs typeface="Calisto MT"/>
              </a:rPr>
              <a:t>Antonio Gramsci v </a:t>
            </a:r>
            <a:r>
              <a:rPr lang="en-US" sz="1800" u="sng" dirty="0" err="1">
                <a:latin typeface="Calisto MT"/>
                <a:cs typeface="Calisto MT"/>
              </a:rPr>
              <a:t>Stepanovs</a:t>
            </a:r>
            <a:r>
              <a:rPr lang="en-GB" sz="1800" dirty="0">
                <a:latin typeface="Calisto MT"/>
                <a:cs typeface="Calisto MT"/>
              </a:rPr>
              <a:t> </a:t>
            </a:r>
            <a:r>
              <a:rPr lang="en-US" sz="1800" dirty="0">
                <a:latin typeface="Calisto MT"/>
                <a:cs typeface="Calisto MT"/>
              </a:rPr>
              <a:t>[2011] 1 Lloyd's Rep. 647</a:t>
            </a:r>
            <a:r>
              <a:rPr lang="en-GB" sz="1800" dirty="0">
                <a:latin typeface="Calisto MT"/>
                <a:cs typeface="Calisto MT"/>
              </a:rPr>
              <a:t> </a:t>
            </a:r>
            <a:endParaRPr lang="en-GB" sz="1800" dirty="0" smtClean="0">
              <a:latin typeface="Calisto MT"/>
              <a:cs typeface="Calisto MT"/>
            </a:endParaRPr>
          </a:p>
          <a:p>
            <a:endParaRPr lang="en-GB" sz="1800" dirty="0" smtClean="0">
              <a:latin typeface="Calisto MT"/>
              <a:cs typeface="Calisto MT"/>
            </a:endParaRPr>
          </a:p>
          <a:p>
            <a:r>
              <a:rPr lang="en-US" sz="1800" u="sng" dirty="0">
                <a:latin typeface="Calisto MT"/>
                <a:cs typeface="Calisto MT"/>
              </a:rPr>
              <a:t>VTB v </a:t>
            </a:r>
            <a:r>
              <a:rPr lang="en-US" sz="1800" u="sng" dirty="0" err="1">
                <a:latin typeface="Calisto MT"/>
                <a:cs typeface="Calisto MT"/>
              </a:rPr>
              <a:t>Nutritek</a:t>
            </a:r>
            <a:r>
              <a:rPr lang="en-GB" sz="1800" dirty="0">
                <a:latin typeface="Calisto MT"/>
                <a:cs typeface="Calisto MT"/>
              </a:rPr>
              <a:t> </a:t>
            </a:r>
            <a:r>
              <a:rPr lang="en-US" sz="1800" dirty="0">
                <a:latin typeface="Calisto MT"/>
                <a:cs typeface="Calisto MT"/>
              </a:rPr>
              <a:t>[2011] EWHC 3107 (</a:t>
            </a:r>
            <a:r>
              <a:rPr lang="en-US" sz="1800" dirty="0" err="1">
                <a:latin typeface="Calisto MT"/>
                <a:cs typeface="Calisto MT"/>
              </a:rPr>
              <a:t>Ch</a:t>
            </a:r>
            <a:r>
              <a:rPr lang="en-US" sz="1800" dirty="0">
                <a:latin typeface="Calisto MT"/>
                <a:cs typeface="Calisto MT"/>
              </a:rPr>
              <a:t>)</a:t>
            </a:r>
            <a:r>
              <a:rPr lang="en-GB" sz="1800" dirty="0">
                <a:latin typeface="Calisto MT"/>
                <a:cs typeface="Calisto MT"/>
              </a:rPr>
              <a:t> </a:t>
            </a:r>
            <a:r>
              <a:rPr lang="en-GB" sz="1800" dirty="0" smtClean="0">
                <a:latin typeface="Calisto MT"/>
                <a:cs typeface="Calisto MT"/>
              </a:rPr>
              <a:t>(Arnold J); </a:t>
            </a:r>
            <a:r>
              <a:rPr lang="en-US" sz="1800" dirty="0">
                <a:latin typeface="Calisto MT"/>
                <a:cs typeface="Calisto MT"/>
              </a:rPr>
              <a:t>[2012] 2 Lloyd's Rep 313</a:t>
            </a:r>
            <a:r>
              <a:rPr lang="en-GB" sz="1800" dirty="0">
                <a:latin typeface="Calisto MT"/>
                <a:cs typeface="Calisto MT"/>
              </a:rPr>
              <a:t> </a:t>
            </a:r>
            <a:r>
              <a:rPr lang="en-GB" sz="1800" dirty="0" smtClean="0">
                <a:latin typeface="Calisto MT"/>
                <a:cs typeface="Calisto MT"/>
              </a:rPr>
              <a:t> (CA); </a:t>
            </a:r>
            <a:r>
              <a:rPr lang="en-US" sz="1800" dirty="0">
                <a:latin typeface="Calisto MT"/>
                <a:cs typeface="Calisto MT"/>
              </a:rPr>
              <a:t>[2013] 2 WLR 398</a:t>
            </a:r>
            <a:r>
              <a:rPr lang="en-GB" sz="1800" dirty="0">
                <a:latin typeface="Calisto MT"/>
                <a:cs typeface="Calisto MT"/>
              </a:rPr>
              <a:t> </a:t>
            </a:r>
            <a:r>
              <a:rPr lang="en-GB" sz="1800" dirty="0" smtClean="0">
                <a:latin typeface="Calisto MT"/>
                <a:cs typeface="Calisto MT"/>
              </a:rPr>
              <a:t>(SC)</a:t>
            </a:r>
          </a:p>
          <a:p>
            <a:endParaRPr lang="en-US" sz="1800" dirty="0" smtClean="0">
              <a:latin typeface="Calisto MT"/>
              <a:cs typeface="Calisto MT"/>
            </a:endParaRPr>
          </a:p>
          <a:p>
            <a:r>
              <a:rPr lang="en-US" sz="1800" u="sng" dirty="0" err="1">
                <a:latin typeface="Calisto MT"/>
                <a:cs typeface="Calisto MT"/>
              </a:rPr>
              <a:t>Petrodel</a:t>
            </a:r>
            <a:r>
              <a:rPr lang="en-US" sz="1800" u="sng" dirty="0">
                <a:latin typeface="Calisto MT"/>
                <a:cs typeface="Calisto MT"/>
              </a:rPr>
              <a:t> v </a:t>
            </a:r>
            <a:r>
              <a:rPr lang="en-US" sz="1800" u="sng" dirty="0" err="1">
                <a:latin typeface="Calisto MT"/>
                <a:cs typeface="Calisto MT"/>
              </a:rPr>
              <a:t>Prest</a:t>
            </a:r>
            <a:r>
              <a:rPr lang="en-US" sz="1800" dirty="0">
                <a:latin typeface="Calisto MT"/>
                <a:cs typeface="Calisto MT"/>
              </a:rPr>
              <a:t> [2013] UKSC 34</a:t>
            </a:r>
            <a:r>
              <a:rPr lang="en-GB" sz="1800" dirty="0">
                <a:latin typeface="Calisto MT"/>
                <a:cs typeface="Calisto MT"/>
              </a:rPr>
              <a:t> </a:t>
            </a:r>
            <a:endParaRPr lang="en-US" sz="1800" dirty="0" smtClean="0">
              <a:latin typeface="Calisto MT"/>
              <a:cs typeface="Calisto MT"/>
            </a:endParaRPr>
          </a:p>
        </p:txBody>
      </p:sp>
    </p:spTree>
    <p:extLst>
      <p:ext uri="{BB962C8B-B14F-4D97-AF65-F5344CB8AC3E}">
        <p14:creationId xmlns:p14="http://schemas.microsoft.com/office/powerpoint/2010/main" val="24624510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274638"/>
            <a:ext cx="7620000" cy="1143000"/>
          </a:xfrm>
        </p:spPr>
        <p:txBody>
          <a:bodyPr/>
          <a:lstStyle/>
          <a:p>
            <a:r>
              <a:rPr lang="en-US" sz="3000" dirty="0" smtClean="0">
                <a:latin typeface="Calisto MT"/>
                <a:cs typeface="Calisto MT"/>
              </a:rPr>
              <a:t>Restrictive approach: piercing the corporate veil</a:t>
            </a:r>
            <a:endParaRPr lang="en-US" sz="3000" dirty="0">
              <a:latin typeface="Calisto MT"/>
              <a:cs typeface="Calisto MT"/>
            </a:endParaRPr>
          </a:p>
        </p:txBody>
      </p:sp>
      <p:sp>
        <p:nvSpPr>
          <p:cNvPr id="6" name="Content Placeholder 2"/>
          <p:cNvSpPr txBox="1">
            <a:spLocks/>
          </p:cNvSpPr>
          <p:nvPr/>
        </p:nvSpPr>
        <p:spPr>
          <a:xfrm>
            <a:off x="457200" y="1507067"/>
            <a:ext cx="7620000" cy="4893732"/>
          </a:xfrm>
          <a:prstGeom prst="rect">
            <a:avLst/>
          </a:prstGeom>
        </p:spPr>
        <p:txBody>
          <a:bodyPr vert="horz" lIns="91440" tIns="45720" rIns="91440" bIns="45720" rtlCol="0" anchor="ctr">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buNone/>
            </a:pPr>
            <a:endParaRPr lang="en-US" sz="1500" dirty="0" smtClean="0">
              <a:latin typeface="Calisto MT"/>
              <a:cs typeface="Calisto MT"/>
            </a:endParaRPr>
          </a:p>
          <a:p>
            <a:pPr marL="114300" indent="0">
              <a:buNone/>
            </a:pPr>
            <a:r>
              <a:rPr lang="en-GB" sz="1800" dirty="0" smtClean="0">
                <a:latin typeface="Calisto MT"/>
                <a:cs typeface="Calisto MT"/>
              </a:rPr>
              <a:t>1. Does the principle of piercing the corporate veil exist at all?</a:t>
            </a:r>
          </a:p>
          <a:p>
            <a:pPr marL="114300" indent="0">
              <a:buNone/>
            </a:pPr>
            <a:endParaRPr lang="en-GB" sz="1800" dirty="0" smtClean="0">
              <a:latin typeface="Calisto MT"/>
              <a:cs typeface="Calisto MT"/>
            </a:endParaRPr>
          </a:p>
          <a:p>
            <a:pPr lvl="1"/>
            <a:r>
              <a:rPr lang="en-GB" sz="1600" u="sng" dirty="0" smtClean="0">
                <a:latin typeface="Calisto MT"/>
                <a:cs typeface="Calisto MT"/>
              </a:rPr>
              <a:t>VTB</a:t>
            </a:r>
            <a:r>
              <a:rPr lang="en-GB" sz="1600" dirty="0" smtClean="0">
                <a:latin typeface="Calisto MT"/>
                <a:cs typeface="Calisto MT"/>
              </a:rPr>
              <a:t> per Lord Neuberger</a:t>
            </a:r>
          </a:p>
          <a:p>
            <a:pPr marL="411480" lvl="1" indent="0">
              <a:buNone/>
            </a:pPr>
            <a:endParaRPr lang="en-GB" sz="1600" dirty="0" smtClean="0">
              <a:latin typeface="Calisto MT"/>
              <a:cs typeface="Calisto MT"/>
            </a:endParaRPr>
          </a:p>
          <a:p>
            <a:pPr lvl="1"/>
            <a:r>
              <a:rPr lang="en-US" sz="1600" dirty="0">
                <a:latin typeface="Calisto MT"/>
                <a:cs typeface="Calisto MT"/>
              </a:rPr>
              <a:t>the principle of veil piercing “</a:t>
            </a:r>
            <a:r>
              <a:rPr lang="en-US" sz="1600" i="1" dirty="0">
                <a:latin typeface="Calisto MT"/>
                <a:cs typeface="Calisto MT"/>
              </a:rPr>
              <a:t>is well established in the authorities</a:t>
            </a:r>
            <a:r>
              <a:rPr lang="en-US" sz="1600" i="1" dirty="0" smtClean="0">
                <a:latin typeface="Calisto MT"/>
                <a:cs typeface="Calisto MT"/>
              </a:rPr>
              <a:t>”</a:t>
            </a:r>
            <a:r>
              <a:rPr lang="en-GB" sz="1600" dirty="0" smtClean="0">
                <a:latin typeface="Calisto MT"/>
                <a:cs typeface="Calisto MT"/>
              </a:rPr>
              <a:t>; “</a:t>
            </a:r>
            <a:r>
              <a:rPr lang="en-US" sz="1600" i="1" dirty="0" smtClean="0">
                <a:latin typeface="Calisto MT"/>
                <a:cs typeface="Calisto MT"/>
              </a:rPr>
              <a:t>the </a:t>
            </a:r>
            <a:r>
              <a:rPr lang="en-US" sz="1600" i="1" dirty="0">
                <a:latin typeface="Calisto MT"/>
                <a:cs typeface="Calisto MT"/>
              </a:rPr>
              <a:t>consensus that there are circumstances in which the court may pierce the corporate veil is impressive. I would not for my part be willing to explain that consensus out of </a:t>
            </a:r>
            <a:r>
              <a:rPr lang="en-US" sz="1600" i="1" dirty="0" smtClean="0">
                <a:latin typeface="Calisto MT"/>
                <a:cs typeface="Calisto MT"/>
              </a:rPr>
              <a:t>existence</a:t>
            </a:r>
            <a:r>
              <a:rPr lang="en-US" sz="1600" dirty="0" smtClean="0">
                <a:latin typeface="Calisto MT"/>
                <a:cs typeface="Calisto MT"/>
              </a:rPr>
              <a:t>”: per Lord </a:t>
            </a:r>
            <a:r>
              <a:rPr lang="en-US" sz="1600" dirty="0" err="1" smtClean="0">
                <a:latin typeface="Calisto MT"/>
                <a:cs typeface="Calisto MT"/>
              </a:rPr>
              <a:t>Sumption</a:t>
            </a:r>
            <a:r>
              <a:rPr lang="en-US" sz="1600" dirty="0" smtClean="0">
                <a:latin typeface="Calisto MT"/>
                <a:cs typeface="Calisto MT"/>
              </a:rPr>
              <a:t> in </a:t>
            </a:r>
            <a:r>
              <a:rPr lang="en-US" sz="1600" u="sng" dirty="0" err="1" smtClean="0">
                <a:latin typeface="Calisto MT"/>
                <a:cs typeface="Calisto MT"/>
              </a:rPr>
              <a:t>Prest</a:t>
            </a:r>
            <a:endParaRPr lang="en-US" sz="1600" u="sng" dirty="0" smtClean="0">
              <a:latin typeface="Calisto MT"/>
              <a:cs typeface="Calisto MT"/>
            </a:endParaRPr>
          </a:p>
          <a:p>
            <a:pPr marL="411480" lvl="1" indent="0">
              <a:buNone/>
            </a:pPr>
            <a:endParaRPr lang="en-US" sz="1600" u="sng" dirty="0" smtClean="0">
              <a:latin typeface="Calisto MT"/>
              <a:cs typeface="Calisto MT"/>
            </a:endParaRPr>
          </a:p>
          <a:p>
            <a:pPr lvl="1"/>
            <a:r>
              <a:rPr lang="en-US" sz="1600" dirty="0">
                <a:latin typeface="Calisto MT"/>
                <a:cs typeface="Calisto MT"/>
              </a:rPr>
              <a:t>“</a:t>
            </a:r>
            <a:r>
              <a:rPr lang="en-US" sz="1600" i="1" dirty="0">
                <a:latin typeface="Calisto MT"/>
                <a:cs typeface="Calisto MT"/>
              </a:rPr>
              <a:t>it would be wrong to discard a doctrine which, while it has been </a:t>
            </a:r>
            <a:r>
              <a:rPr lang="en-US" sz="1600" i="1" dirty="0" err="1">
                <a:latin typeface="Calisto MT"/>
                <a:cs typeface="Calisto MT"/>
              </a:rPr>
              <a:t>criticised</a:t>
            </a:r>
            <a:r>
              <a:rPr lang="en-US" sz="1600" i="1" dirty="0">
                <a:latin typeface="Calisto MT"/>
                <a:cs typeface="Calisto MT"/>
              </a:rPr>
              <a:t> by judges and academics, has been generally assumed to exist in all common law jurisdictions, and represents a potentially valuable judicial tool to undo wrongdoing in some cases, where no other principle is available</a:t>
            </a:r>
            <a:r>
              <a:rPr lang="en-US" sz="1600" dirty="0">
                <a:latin typeface="Calisto MT"/>
                <a:cs typeface="Calisto MT"/>
              </a:rPr>
              <a:t>.</a:t>
            </a:r>
            <a:r>
              <a:rPr lang="en-US" sz="1600" dirty="0" smtClean="0">
                <a:latin typeface="Calisto MT"/>
                <a:cs typeface="Calisto MT"/>
              </a:rPr>
              <a:t>”</a:t>
            </a:r>
            <a:r>
              <a:rPr lang="en-GB" sz="1600" dirty="0" smtClean="0">
                <a:latin typeface="Calisto MT"/>
                <a:cs typeface="Calisto MT"/>
              </a:rPr>
              <a:t>: per Lord Neuberger in </a:t>
            </a:r>
            <a:r>
              <a:rPr lang="en-GB" sz="1600" u="sng" dirty="0" err="1" smtClean="0">
                <a:latin typeface="Calisto MT"/>
                <a:cs typeface="Calisto MT"/>
              </a:rPr>
              <a:t>Prest</a:t>
            </a:r>
            <a:endParaRPr lang="en-GB" sz="1600" u="sng" dirty="0" smtClean="0">
              <a:latin typeface="Calisto MT"/>
              <a:cs typeface="Calisto MT"/>
            </a:endParaRPr>
          </a:p>
          <a:p>
            <a:pPr lvl="1"/>
            <a:endParaRPr lang="en-GB" sz="1600" u="sng" dirty="0" smtClean="0">
              <a:latin typeface="Calisto MT"/>
              <a:cs typeface="Calisto MT"/>
            </a:endParaRPr>
          </a:p>
          <a:p>
            <a:pPr lvl="1"/>
            <a:r>
              <a:rPr lang="en-GB" sz="1600" dirty="0" smtClean="0">
                <a:latin typeface="Calisto MT"/>
                <a:cs typeface="Calisto MT"/>
              </a:rPr>
              <a:t>“</a:t>
            </a:r>
            <a:r>
              <a:rPr lang="en-US" sz="1600" i="1" dirty="0">
                <a:latin typeface="Calisto MT"/>
                <a:cs typeface="Calisto MT"/>
              </a:rPr>
              <a:t>for my part I consider that “piercing the corporate veil” is not a doctrine at all, in the sense of a coherent principle or rule of law. It is simply a label — often, as Lord </a:t>
            </a:r>
            <a:r>
              <a:rPr lang="en-US" sz="1600" i="1" dirty="0" err="1">
                <a:latin typeface="Calisto MT"/>
                <a:cs typeface="Calisto MT"/>
              </a:rPr>
              <a:t>Sumption</a:t>
            </a:r>
            <a:r>
              <a:rPr lang="en-US" sz="1600" i="1" dirty="0">
                <a:latin typeface="Calisto MT"/>
                <a:cs typeface="Calisto MT"/>
              </a:rPr>
              <a:t> observes, used indiscriminately — to describe the disparate occasions on which some rule of law produces apparent exceptions to the principle of the separate juristic personality of a body </a:t>
            </a:r>
            <a:r>
              <a:rPr lang="en-US" sz="1600" i="1" dirty="0" smtClean="0">
                <a:latin typeface="Calisto MT"/>
                <a:cs typeface="Calisto MT"/>
              </a:rPr>
              <a:t>corporate</a:t>
            </a:r>
            <a:r>
              <a:rPr lang="en-US" sz="1600" dirty="0" smtClean="0">
                <a:latin typeface="Calisto MT"/>
                <a:cs typeface="Calisto MT"/>
              </a:rPr>
              <a:t>”: per Lord Walker in </a:t>
            </a:r>
            <a:r>
              <a:rPr lang="en-US" sz="1600" u="sng" dirty="0" err="1" smtClean="0">
                <a:latin typeface="Calisto MT"/>
                <a:cs typeface="Calisto MT"/>
              </a:rPr>
              <a:t>Prest</a:t>
            </a:r>
            <a:endParaRPr lang="en-GB" sz="1600" u="sng" dirty="0" smtClean="0">
              <a:latin typeface="Calisto MT"/>
              <a:cs typeface="Calisto MT"/>
            </a:endParaRPr>
          </a:p>
          <a:p>
            <a:endParaRPr lang="en-GB" sz="1800" dirty="0" smtClean="0">
              <a:latin typeface="Calisto MT"/>
              <a:cs typeface="Calisto MT"/>
            </a:endParaRPr>
          </a:p>
        </p:txBody>
      </p:sp>
    </p:spTree>
    <p:extLst>
      <p:ext uri="{BB962C8B-B14F-4D97-AF65-F5344CB8AC3E}">
        <p14:creationId xmlns:p14="http://schemas.microsoft.com/office/powerpoint/2010/main" val="240822041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274638"/>
            <a:ext cx="7620000" cy="1143000"/>
          </a:xfrm>
        </p:spPr>
        <p:txBody>
          <a:bodyPr/>
          <a:lstStyle/>
          <a:p>
            <a:r>
              <a:rPr lang="en-US" sz="3000" dirty="0" smtClean="0">
                <a:latin typeface="Calisto MT"/>
                <a:cs typeface="Calisto MT"/>
              </a:rPr>
              <a:t>Restrictive approach: piercing the corporate veil</a:t>
            </a:r>
            <a:endParaRPr lang="en-US" sz="3000" dirty="0">
              <a:latin typeface="Calisto MT"/>
              <a:cs typeface="Calisto MT"/>
            </a:endParaRPr>
          </a:p>
        </p:txBody>
      </p:sp>
      <p:sp>
        <p:nvSpPr>
          <p:cNvPr id="6" name="Content Placeholder 2"/>
          <p:cNvSpPr txBox="1">
            <a:spLocks/>
          </p:cNvSpPr>
          <p:nvPr/>
        </p:nvSpPr>
        <p:spPr>
          <a:xfrm>
            <a:off x="245533" y="2082800"/>
            <a:ext cx="7620000" cy="4241797"/>
          </a:xfrm>
          <a:prstGeom prst="rect">
            <a:avLst/>
          </a:prstGeom>
        </p:spPr>
        <p:txBody>
          <a:bodyPr vert="horz" lIns="91440" tIns="45720" rIns="91440" bIns="45720" rtlCol="0" anchor="ctr">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buNone/>
            </a:pPr>
            <a:endParaRPr lang="en-US" sz="1500" dirty="0" smtClean="0">
              <a:latin typeface="Calisto MT"/>
              <a:cs typeface="Calisto MT"/>
            </a:endParaRPr>
          </a:p>
          <a:p>
            <a:pPr marL="114300" indent="0">
              <a:buNone/>
            </a:pPr>
            <a:r>
              <a:rPr lang="en-GB" sz="1500" dirty="0" smtClean="0">
                <a:latin typeface="Calisto MT"/>
                <a:cs typeface="Calisto MT"/>
              </a:rPr>
              <a:t>2. </a:t>
            </a:r>
            <a:r>
              <a:rPr lang="en-GB" sz="1500" u="sng" dirty="0" smtClean="0">
                <a:latin typeface="Calisto MT"/>
                <a:cs typeface="Calisto MT"/>
              </a:rPr>
              <a:t>When</a:t>
            </a:r>
            <a:r>
              <a:rPr lang="en-GB" sz="1500" dirty="0" smtClean="0">
                <a:latin typeface="Calisto MT"/>
                <a:cs typeface="Calisto MT"/>
              </a:rPr>
              <a:t> can the corporate veil be pierced?</a:t>
            </a:r>
          </a:p>
          <a:p>
            <a:pPr marL="114300" indent="0">
              <a:buNone/>
            </a:pPr>
            <a:endParaRPr lang="en-GB" sz="1500" dirty="0" smtClean="0">
              <a:latin typeface="Calisto MT"/>
              <a:cs typeface="Calisto MT"/>
            </a:endParaRPr>
          </a:p>
          <a:p>
            <a:pPr lvl="1"/>
            <a:r>
              <a:rPr lang="en-GB" sz="1500" u="sng" dirty="0" smtClean="0">
                <a:latin typeface="Calisto MT"/>
                <a:cs typeface="Calisto MT"/>
              </a:rPr>
              <a:t>VTB</a:t>
            </a:r>
            <a:r>
              <a:rPr lang="en-GB" sz="1500" dirty="0" smtClean="0">
                <a:latin typeface="Calisto MT"/>
                <a:cs typeface="Calisto MT"/>
              </a:rPr>
              <a:t> per Lord Neuberger rejected “abuse of corporate structure” concept</a:t>
            </a:r>
          </a:p>
          <a:p>
            <a:pPr marL="411480" lvl="1" indent="0">
              <a:buNone/>
            </a:pPr>
            <a:endParaRPr lang="en-GB" sz="1500" dirty="0" smtClean="0">
              <a:latin typeface="Calisto MT"/>
              <a:cs typeface="Calisto MT"/>
            </a:endParaRPr>
          </a:p>
          <a:p>
            <a:pPr lvl="1"/>
            <a:r>
              <a:rPr lang="en-GB" sz="1500" u="sng" dirty="0" err="1" smtClean="0">
                <a:latin typeface="Calisto MT"/>
                <a:cs typeface="Calisto MT"/>
              </a:rPr>
              <a:t>Prest</a:t>
            </a:r>
            <a:r>
              <a:rPr lang="en-GB" sz="1500" dirty="0" smtClean="0">
                <a:latin typeface="Calisto MT"/>
                <a:cs typeface="Calisto MT"/>
              </a:rPr>
              <a:t>:</a:t>
            </a:r>
            <a:r>
              <a:rPr lang="en-GB" sz="1500" u="sng" dirty="0" smtClean="0">
                <a:latin typeface="Calisto MT"/>
                <a:cs typeface="Calisto MT"/>
              </a:rPr>
              <a:t> </a:t>
            </a:r>
          </a:p>
          <a:p>
            <a:pPr lvl="1"/>
            <a:endParaRPr lang="en-GB" sz="1500" u="sng" dirty="0" smtClean="0">
              <a:latin typeface="Calisto MT"/>
              <a:cs typeface="Calisto MT"/>
            </a:endParaRPr>
          </a:p>
          <a:p>
            <a:pPr lvl="2"/>
            <a:r>
              <a:rPr lang="en-US" sz="1500" dirty="0">
                <a:latin typeface="Calisto MT"/>
                <a:cs typeface="Calisto MT"/>
              </a:rPr>
              <a:t>piercing the veil is only available where no other remedy is available against the wrongdoer</a:t>
            </a:r>
            <a:r>
              <a:rPr lang="en-GB" sz="1500" dirty="0">
                <a:latin typeface="Calisto MT"/>
                <a:cs typeface="Calisto MT"/>
              </a:rPr>
              <a:t> </a:t>
            </a:r>
            <a:endParaRPr lang="en-GB" sz="1500" dirty="0" smtClean="0">
              <a:latin typeface="Calisto MT"/>
              <a:cs typeface="Calisto MT"/>
            </a:endParaRPr>
          </a:p>
          <a:p>
            <a:pPr marL="777240" lvl="2" indent="0">
              <a:buNone/>
            </a:pPr>
            <a:endParaRPr lang="en-GB" sz="1500" dirty="0" smtClean="0">
              <a:latin typeface="Calisto MT"/>
              <a:cs typeface="Calisto MT"/>
            </a:endParaRPr>
          </a:p>
          <a:p>
            <a:pPr lvl="2"/>
            <a:r>
              <a:rPr lang="en-US" sz="1500" dirty="0" smtClean="0">
                <a:latin typeface="Calisto MT"/>
                <a:cs typeface="Calisto MT"/>
              </a:rPr>
              <a:t>Lord </a:t>
            </a:r>
            <a:r>
              <a:rPr lang="en-US" sz="1500" dirty="0" err="1" smtClean="0">
                <a:latin typeface="Calisto MT"/>
                <a:cs typeface="Calisto MT"/>
              </a:rPr>
              <a:t>Sumption</a:t>
            </a:r>
            <a:r>
              <a:rPr lang="en-US" sz="1500" dirty="0" smtClean="0">
                <a:latin typeface="Calisto MT"/>
                <a:cs typeface="Calisto MT"/>
              </a:rPr>
              <a:t> and Lord Neuberger:</a:t>
            </a:r>
          </a:p>
          <a:p>
            <a:pPr lvl="3"/>
            <a:r>
              <a:rPr lang="en-US" sz="1500" dirty="0" smtClean="0">
                <a:latin typeface="Calisto MT"/>
                <a:cs typeface="Calisto MT"/>
              </a:rPr>
              <a:t>The concealment principle: “</a:t>
            </a:r>
            <a:r>
              <a:rPr lang="en-US" sz="1500" i="1" dirty="0" smtClean="0">
                <a:latin typeface="Calisto MT"/>
                <a:cs typeface="Calisto MT"/>
              </a:rPr>
              <a:t>legally banal…the </a:t>
            </a:r>
            <a:r>
              <a:rPr lang="en-US" sz="1500" i="1" dirty="0">
                <a:latin typeface="Calisto MT"/>
                <a:cs typeface="Calisto MT"/>
              </a:rPr>
              <a:t>interposition of a company or perhaps several companies so as to conceal the identity of the real actors will not deter the courts from identifying them, assuming that their identity is legally </a:t>
            </a:r>
            <a:r>
              <a:rPr lang="en-US" sz="1500" i="1" dirty="0" smtClean="0">
                <a:latin typeface="Calisto MT"/>
                <a:cs typeface="Calisto MT"/>
              </a:rPr>
              <a:t>relevant</a:t>
            </a:r>
            <a:r>
              <a:rPr lang="en-GB" sz="1500" dirty="0" smtClean="0">
                <a:latin typeface="Calisto MT"/>
                <a:cs typeface="Calisto MT"/>
              </a:rPr>
              <a:t>“ (per Lord </a:t>
            </a:r>
            <a:r>
              <a:rPr lang="en-GB" sz="1500" dirty="0" err="1" smtClean="0">
                <a:latin typeface="Calisto MT"/>
                <a:cs typeface="Calisto MT"/>
              </a:rPr>
              <a:t>Sumption</a:t>
            </a:r>
            <a:r>
              <a:rPr lang="en-GB" sz="1500" dirty="0" smtClean="0">
                <a:latin typeface="Calisto MT"/>
                <a:cs typeface="Calisto MT"/>
              </a:rPr>
              <a:t>) “</a:t>
            </a:r>
            <a:r>
              <a:rPr lang="en-US" sz="1500" i="1" dirty="0">
                <a:latin typeface="Calisto MT"/>
                <a:cs typeface="Calisto MT"/>
              </a:rPr>
              <a:t>They simply involve the application of conventional legal principles to an arrangement which happens to include a company being interposed to disguise the true nature of that </a:t>
            </a:r>
            <a:r>
              <a:rPr lang="en-US" sz="1500" i="1" dirty="0" smtClean="0">
                <a:latin typeface="Calisto MT"/>
                <a:cs typeface="Calisto MT"/>
              </a:rPr>
              <a:t>arrangement</a:t>
            </a:r>
            <a:r>
              <a:rPr lang="en-GB" sz="1500" dirty="0" smtClean="0">
                <a:latin typeface="Calisto MT"/>
                <a:cs typeface="Calisto MT"/>
              </a:rPr>
              <a:t>” (per Lord Neuberger</a:t>
            </a:r>
            <a:endParaRPr lang="en-US" sz="1500" dirty="0" smtClean="0">
              <a:latin typeface="Calisto MT"/>
              <a:cs typeface="Calisto MT"/>
            </a:endParaRPr>
          </a:p>
          <a:p>
            <a:pPr lvl="3"/>
            <a:r>
              <a:rPr lang="en-US" sz="1500" dirty="0" smtClean="0">
                <a:latin typeface="Calisto MT"/>
                <a:cs typeface="Calisto MT"/>
              </a:rPr>
              <a:t>The evasion principle: can be invoked where “</a:t>
            </a:r>
            <a:r>
              <a:rPr lang="en-US" sz="1500" i="1" dirty="0">
                <a:latin typeface="Calisto MT"/>
                <a:cs typeface="Calisto MT"/>
              </a:rPr>
              <a:t>a person is under an </a:t>
            </a:r>
            <a:r>
              <a:rPr lang="en-US" sz="1500" i="1" u="sng" dirty="0">
                <a:latin typeface="Calisto MT"/>
                <a:cs typeface="Calisto MT"/>
              </a:rPr>
              <a:t>existing</a:t>
            </a:r>
            <a:r>
              <a:rPr lang="en-US" sz="1500" i="1" dirty="0">
                <a:latin typeface="Calisto MT"/>
                <a:cs typeface="Calisto MT"/>
              </a:rPr>
              <a:t> legal obligation or liability or subject to an existing legal restriction which he deliberately evades or whose enforcement he deliberately frustrates by interposing a company under his control</a:t>
            </a:r>
            <a:r>
              <a:rPr lang="en-US" sz="1500" dirty="0">
                <a:latin typeface="Calisto MT"/>
                <a:cs typeface="Calisto MT"/>
              </a:rPr>
              <a:t>"</a:t>
            </a:r>
            <a:r>
              <a:rPr lang="en-GB" sz="1500" dirty="0">
                <a:latin typeface="Calisto MT"/>
                <a:cs typeface="Calisto MT"/>
              </a:rPr>
              <a:t> </a:t>
            </a:r>
            <a:endParaRPr lang="en-US" sz="1500" dirty="0" smtClean="0">
              <a:latin typeface="Calisto MT"/>
              <a:cs typeface="Calisto MT"/>
            </a:endParaRPr>
          </a:p>
          <a:p>
            <a:pPr marL="777240" lvl="2" indent="0">
              <a:buNone/>
            </a:pPr>
            <a:endParaRPr lang="en-US" sz="1500" dirty="0" smtClean="0">
              <a:latin typeface="Calisto MT"/>
              <a:cs typeface="Calisto MT"/>
            </a:endParaRPr>
          </a:p>
          <a:p>
            <a:pPr lvl="2"/>
            <a:endParaRPr lang="en-US" sz="1500" u="sng" dirty="0" smtClean="0">
              <a:latin typeface="Calisto MT"/>
              <a:cs typeface="Calisto MT"/>
            </a:endParaRPr>
          </a:p>
          <a:p>
            <a:pPr marL="411480" lvl="1" indent="0">
              <a:buNone/>
            </a:pPr>
            <a:endParaRPr lang="en-US" sz="1500" u="sng" dirty="0" smtClean="0">
              <a:latin typeface="Calisto MT"/>
              <a:cs typeface="Calisto MT"/>
            </a:endParaRPr>
          </a:p>
        </p:txBody>
      </p:sp>
    </p:spTree>
    <p:extLst>
      <p:ext uri="{BB962C8B-B14F-4D97-AF65-F5344CB8AC3E}">
        <p14:creationId xmlns:p14="http://schemas.microsoft.com/office/powerpoint/2010/main" val="312431686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7620000" cy="1143000"/>
          </a:xfrm>
        </p:spPr>
        <p:txBody>
          <a:bodyPr/>
          <a:lstStyle/>
          <a:p>
            <a:r>
              <a:rPr lang="en-US" sz="3000" dirty="0" smtClean="0">
                <a:latin typeface="Calisto MT"/>
                <a:cs typeface="Calisto MT"/>
              </a:rPr>
              <a:t>Restrictive approach: piercing the corporate veil</a:t>
            </a:r>
            <a:endParaRPr lang="en-US" sz="3000" dirty="0">
              <a:latin typeface="Calisto MT"/>
              <a:cs typeface="Calisto MT"/>
            </a:endParaRPr>
          </a:p>
        </p:txBody>
      </p:sp>
      <p:sp>
        <p:nvSpPr>
          <p:cNvPr id="5" name="Content Placeholder 2"/>
          <p:cNvSpPr txBox="1">
            <a:spLocks/>
          </p:cNvSpPr>
          <p:nvPr/>
        </p:nvSpPr>
        <p:spPr>
          <a:xfrm>
            <a:off x="245533" y="2353732"/>
            <a:ext cx="7620000" cy="3970865"/>
          </a:xfrm>
          <a:prstGeom prst="rect">
            <a:avLst/>
          </a:prstGeom>
        </p:spPr>
        <p:txBody>
          <a:bodyPr vert="horz" lIns="91440" tIns="45720" rIns="91440" bIns="45720" rtlCol="0" anchor="ctr">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buNone/>
            </a:pPr>
            <a:endParaRPr lang="en-GB" sz="1600" dirty="0" smtClean="0">
              <a:latin typeface="Calisto MT"/>
              <a:cs typeface="Calisto MT"/>
            </a:endParaRPr>
          </a:p>
          <a:p>
            <a:pPr marL="411480" lvl="1" indent="0">
              <a:buNone/>
            </a:pPr>
            <a:endParaRPr lang="en-GB" sz="1600" dirty="0" smtClean="0">
              <a:latin typeface="Calisto MT"/>
              <a:cs typeface="Calisto MT"/>
            </a:endParaRPr>
          </a:p>
          <a:p>
            <a:pPr lvl="1"/>
            <a:r>
              <a:rPr lang="en-GB" sz="1600" u="sng" dirty="0" err="1" smtClean="0">
                <a:latin typeface="Calisto MT"/>
                <a:cs typeface="Calisto MT"/>
              </a:rPr>
              <a:t>Prest</a:t>
            </a:r>
            <a:r>
              <a:rPr lang="en-GB" sz="1600" dirty="0" smtClean="0">
                <a:latin typeface="Calisto MT"/>
                <a:cs typeface="Calisto MT"/>
              </a:rPr>
              <a:t> (other JSCs):</a:t>
            </a:r>
            <a:endParaRPr lang="en-GB" sz="1600" dirty="0" smtClean="0">
              <a:latin typeface="Calisto MT"/>
              <a:cs typeface="Calisto MT"/>
            </a:endParaRPr>
          </a:p>
          <a:p>
            <a:pPr marL="777240" lvl="2" indent="0">
              <a:buNone/>
            </a:pPr>
            <a:endParaRPr lang="en-US" sz="1600" dirty="0" smtClean="0">
              <a:latin typeface="Calisto MT"/>
              <a:cs typeface="Calisto MT"/>
            </a:endParaRPr>
          </a:p>
          <a:p>
            <a:pPr lvl="2"/>
            <a:r>
              <a:rPr lang="en-US" sz="1600" dirty="0" smtClean="0">
                <a:latin typeface="Calisto MT"/>
                <a:cs typeface="Calisto MT"/>
              </a:rPr>
              <a:t>Lady Hale and Lord Wilson: overall agreed with Lord </a:t>
            </a:r>
            <a:r>
              <a:rPr lang="en-US" sz="1600" dirty="0" err="1" smtClean="0">
                <a:latin typeface="Calisto MT"/>
                <a:cs typeface="Calisto MT"/>
              </a:rPr>
              <a:t>Sumption</a:t>
            </a:r>
            <a:r>
              <a:rPr lang="en-US" sz="1600" dirty="0" smtClean="0">
                <a:latin typeface="Calisto MT"/>
                <a:cs typeface="Calisto MT"/>
              </a:rPr>
              <a:t>, not sure if possible to classify all the cases into the two principles.</a:t>
            </a:r>
          </a:p>
          <a:p>
            <a:pPr lvl="2"/>
            <a:endParaRPr lang="en-US" sz="1600" dirty="0" smtClean="0">
              <a:latin typeface="Calisto MT"/>
              <a:cs typeface="Calisto MT"/>
            </a:endParaRPr>
          </a:p>
          <a:p>
            <a:pPr lvl="2"/>
            <a:r>
              <a:rPr lang="en-US" sz="1600" dirty="0" smtClean="0">
                <a:latin typeface="Calisto MT"/>
                <a:cs typeface="Calisto MT"/>
              </a:rPr>
              <a:t>Lord </a:t>
            </a:r>
            <a:r>
              <a:rPr lang="en-US" sz="1600" dirty="0" err="1" smtClean="0">
                <a:latin typeface="Calisto MT"/>
                <a:cs typeface="Calisto MT"/>
              </a:rPr>
              <a:t>Mance</a:t>
            </a:r>
            <a:r>
              <a:rPr lang="en-US" sz="1600" dirty="0" smtClean="0">
                <a:latin typeface="Calisto MT"/>
                <a:cs typeface="Calisto MT"/>
              </a:rPr>
              <a:t>: attracted to two principles but did not want to foreclose all possible future situations. </a:t>
            </a:r>
            <a:r>
              <a:rPr lang="en-US" sz="1600" dirty="0" smtClean="0">
                <a:latin typeface="Calisto MT"/>
                <a:cs typeface="Calisto MT"/>
              </a:rPr>
              <a:t> </a:t>
            </a:r>
            <a:endParaRPr lang="en-US" sz="1600" dirty="0" smtClean="0">
              <a:latin typeface="Calisto MT"/>
              <a:cs typeface="Calisto MT"/>
            </a:endParaRPr>
          </a:p>
          <a:p>
            <a:pPr lvl="2"/>
            <a:endParaRPr lang="en-US" sz="1600" dirty="0" smtClean="0">
              <a:latin typeface="Calisto MT"/>
              <a:cs typeface="Calisto MT"/>
            </a:endParaRPr>
          </a:p>
          <a:p>
            <a:pPr lvl="2"/>
            <a:r>
              <a:rPr lang="en-US" sz="1600" dirty="0" smtClean="0">
                <a:latin typeface="Calisto MT"/>
                <a:cs typeface="Calisto MT"/>
              </a:rPr>
              <a:t>Lord Clarke: two principles should not be definitively adopted unless and until the court heard detailed submissions.</a:t>
            </a:r>
          </a:p>
          <a:p>
            <a:pPr lvl="2"/>
            <a:endParaRPr lang="en-US" sz="1600" dirty="0" smtClean="0">
              <a:latin typeface="Calisto MT"/>
              <a:cs typeface="Calisto MT"/>
            </a:endParaRPr>
          </a:p>
          <a:p>
            <a:pPr lvl="2"/>
            <a:r>
              <a:rPr lang="en-US" sz="1600" dirty="0" smtClean="0">
                <a:latin typeface="Calisto MT"/>
                <a:cs typeface="Calisto MT"/>
              </a:rPr>
              <a:t>Lord Walker: no “coherent principle or rule of law”</a:t>
            </a:r>
          </a:p>
          <a:p>
            <a:pPr marL="777240" lvl="2" indent="0">
              <a:buNone/>
            </a:pPr>
            <a:endParaRPr lang="en-US" sz="1600" dirty="0" smtClean="0">
              <a:latin typeface="Calisto MT"/>
              <a:cs typeface="Calisto MT"/>
            </a:endParaRPr>
          </a:p>
          <a:p>
            <a:pPr marL="777240" lvl="2" indent="0">
              <a:buNone/>
            </a:pPr>
            <a:endParaRPr lang="en-US" sz="1600" u="sng" dirty="0" smtClean="0">
              <a:latin typeface="Calisto MT"/>
              <a:cs typeface="Calisto MT"/>
            </a:endParaRPr>
          </a:p>
          <a:p>
            <a:pPr lvl="2"/>
            <a:endParaRPr lang="en-US" sz="1600" u="sng" dirty="0" smtClean="0">
              <a:latin typeface="Calisto MT"/>
              <a:cs typeface="Calisto MT"/>
            </a:endParaRPr>
          </a:p>
          <a:p>
            <a:pPr marL="411480" lvl="1" indent="0">
              <a:buNone/>
            </a:pPr>
            <a:endParaRPr lang="en-US" sz="1600" u="sng" dirty="0" smtClean="0">
              <a:latin typeface="Calisto MT"/>
              <a:cs typeface="Calisto MT"/>
            </a:endParaRPr>
          </a:p>
        </p:txBody>
      </p:sp>
    </p:spTree>
    <p:extLst>
      <p:ext uri="{BB962C8B-B14F-4D97-AF65-F5344CB8AC3E}">
        <p14:creationId xmlns:p14="http://schemas.microsoft.com/office/powerpoint/2010/main" val="24250607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274638"/>
            <a:ext cx="7620000" cy="1143000"/>
          </a:xfrm>
        </p:spPr>
        <p:txBody>
          <a:bodyPr/>
          <a:lstStyle/>
          <a:p>
            <a:r>
              <a:rPr lang="en-US" sz="3000" dirty="0" smtClean="0">
                <a:latin typeface="Calisto MT"/>
                <a:cs typeface="Calisto MT"/>
              </a:rPr>
              <a:t>Restrictive approach: piercing the corporate veil</a:t>
            </a:r>
            <a:endParaRPr lang="en-US" sz="3000" dirty="0">
              <a:latin typeface="Calisto MT"/>
              <a:cs typeface="Calisto MT"/>
            </a:endParaRPr>
          </a:p>
        </p:txBody>
      </p:sp>
      <p:sp>
        <p:nvSpPr>
          <p:cNvPr id="6" name="Content Placeholder 2"/>
          <p:cNvSpPr txBox="1">
            <a:spLocks/>
          </p:cNvSpPr>
          <p:nvPr/>
        </p:nvSpPr>
        <p:spPr>
          <a:xfrm>
            <a:off x="245533" y="2353732"/>
            <a:ext cx="7620000" cy="3970865"/>
          </a:xfrm>
          <a:prstGeom prst="rect">
            <a:avLst/>
          </a:prstGeom>
        </p:spPr>
        <p:txBody>
          <a:bodyPr vert="horz" lIns="91440" tIns="45720" rIns="91440" bIns="45720" rtlCol="0" anchor="ctr">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buNone/>
            </a:pPr>
            <a:endParaRPr lang="en-US" sz="1600" dirty="0" smtClean="0">
              <a:latin typeface="Calisto MT"/>
              <a:cs typeface="Calisto MT"/>
            </a:endParaRPr>
          </a:p>
          <a:p>
            <a:pPr marL="114300" indent="0">
              <a:buNone/>
            </a:pPr>
            <a:r>
              <a:rPr lang="en-GB" sz="1600" dirty="0">
                <a:latin typeface="Calisto MT"/>
                <a:cs typeface="Calisto MT"/>
              </a:rPr>
              <a:t>3</a:t>
            </a:r>
            <a:r>
              <a:rPr lang="en-GB" sz="1600" dirty="0" smtClean="0">
                <a:latin typeface="Calisto MT"/>
                <a:cs typeface="Calisto MT"/>
              </a:rPr>
              <a:t>. What is the </a:t>
            </a:r>
            <a:r>
              <a:rPr lang="en-GB" sz="1600" u="sng" dirty="0" smtClean="0">
                <a:latin typeface="Calisto MT"/>
                <a:cs typeface="Calisto MT"/>
              </a:rPr>
              <a:t>effect</a:t>
            </a:r>
            <a:r>
              <a:rPr lang="en-GB" sz="1600" dirty="0" smtClean="0">
                <a:latin typeface="Calisto MT"/>
                <a:cs typeface="Calisto MT"/>
              </a:rPr>
              <a:t> of piercing the corporate veil?</a:t>
            </a:r>
          </a:p>
          <a:p>
            <a:pPr marL="114300" indent="0">
              <a:buNone/>
            </a:pPr>
            <a:endParaRPr lang="en-GB" sz="1600" dirty="0" smtClean="0">
              <a:latin typeface="Calisto MT"/>
              <a:cs typeface="Calisto MT"/>
            </a:endParaRPr>
          </a:p>
          <a:p>
            <a:pPr lvl="1"/>
            <a:r>
              <a:rPr lang="en-GB" sz="1600" dirty="0" smtClean="0">
                <a:latin typeface="Calisto MT"/>
                <a:cs typeface="Calisto MT"/>
              </a:rPr>
              <a:t>Third party not liable as if he were a party to the contract: </a:t>
            </a:r>
            <a:r>
              <a:rPr lang="en-GB" sz="1600" u="sng" dirty="0" smtClean="0">
                <a:latin typeface="Calisto MT"/>
                <a:cs typeface="Calisto MT"/>
              </a:rPr>
              <a:t>VTB v </a:t>
            </a:r>
            <a:r>
              <a:rPr lang="en-GB" sz="1600" u="sng" dirty="0" err="1" smtClean="0">
                <a:latin typeface="Calisto MT"/>
                <a:cs typeface="Calisto MT"/>
              </a:rPr>
              <a:t>Nutritek</a:t>
            </a:r>
            <a:endParaRPr lang="en-GB" sz="1600" dirty="0" smtClean="0">
              <a:latin typeface="Calisto MT"/>
              <a:cs typeface="Calisto MT"/>
            </a:endParaRPr>
          </a:p>
          <a:p>
            <a:pPr marL="411480" lvl="1" indent="0">
              <a:buNone/>
            </a:pPr>
            <a:endParaRPr lang="en-GB" sz="1600" dirty="0" smtClean="0">
              <a:latin typeface="Calisto MT"/>
              <a:cs typeface="Calisto MT"/>
            </a:endParaRPr>
          </a:p>
          <a:p>
            <a:pPr lvl="1"/>
            <a:r>
              <a:rPr lang="en-US" sz="1600" dirty="0">
                <a:latin typeface="Calisto MT"/>
                <a:cs typeface="Calisto MT"/>
              </a:rPr>
              <a:t>“</a:t>
            </a:r>
            <a:r>
              <a:rPr lang="en-US" sz="1600" i="1" dirty="0">
                <a:latin typeface="Calisto MT"/>
                <a:cs typeface="Calisto MT"/>
              </a:rPr>
              <a:t>in a case in which it is thought appropriate to pierce the veil, any order made in consequence of such veil piercing is by way of the exercise by the court of a discretionary jurisdiction</a:t>
            </a:r>
            <a:r>
              <a:rPr lang="en-US" sz="1600" dirty="0">
                <a:latin typeface="Calisto MT"/>
                <a:cs typeface="Calisto MT"/>
              </a:rPr>
              <a:t>.”</a:t>
            </a:r>
            <a:r>
              <a:rPr lang="en-GB" sz="1600" dirty="0">
                <a:latin typeface="Calisto MT"/>
                <a:cs typeface="Calisto MT"/>
              </a:rPr>
              <a:t> </a:t>
            </a:r>
            <a:r>
              <a:rPr lang="en-GB" sz="1600" dirty="0" smtClean="0">
                <a:latin typeface="Calisto MT"/>
                <a:cs typeface="Calisto MT"/>
              </a:rPr>
              <a:t>per CA in </a:t>
            </a:r>
            <a:r>
              <a:rPr lang="en-GB" sz="1600" u="sng" dirty="0" smtClean="0">
                <a:latin typeface="Calisto MT"/>
                <a:cs typeface="Calisto MT"/>
              </a:rPr>
              <a:t>VTB</a:t>
            </a:r>
          </a:p>
          <a:p>
            <a:pPr lvl="1"/>
            <a:endParaRPr lang="en-GB" sz="1600" u="sng" dirty="0" smtClean="0">
              <a:latin typeface="Calisto MT"/>
              <a:cs typeface="Calisto MT"/>
            </a:endParaRPr>
          </a:p>
          <a:p>
            <a:pPr lvl="1"/>
            <a:r>
              <a:rPr lang="en-GB" sz="1600" dirty="0" smtClean="0">
                <a:latin typeface="Calisto MT"/>
                <a:cs typeface="Calisto MT"/>
              </a:rPr>
              <a:t>Effect of </a:t>
            </a:r>
            <a:r>
              <a:rPr lang="en-GB" sz="1600" u="sng" dirty="0" err="1" smtClean="0">
                <a:latin typeface="Calisto MT"/>
                <a:cs typeface="Calisto MT"/>
              </a:rPr>
              <a:t>Prest</a:t>
            </a:r>
            <a:r>
              <a:rPr lang="en-GB" sz="1600" dirty="0" smtClean="0">
                <a:latin typeface="Calisto MT"/>
                <a:cs typeface="Calisto MT"/>
              </a:rPr>
              <a:t>?</a:t>
            </a:r>
          </a:p>
          <a:p>
            <a:pPr lvl="1"/>
            <a:endParaRPr lang="en-GB" sz="1600" u="sng" dirty="0" smtClean="0">
              <a:latin typeface="Calisto MT"/>
              <a:cs typeface="Calisto MT"/>
            </a:endParaRPr>
          </a:p>
          <a:p>
            <a:pPr marL="777240" lvl="2" indent="0">
              <a:buNone/>
            </a:pPr>
            <a:endParaRPr lang="en-US" sz="1600" u="sng" dirty="0" smtClean="0">
              <a:latin typeface="Calisto MT"/>
              <a:cs typeface="Calisto MT"/>
            </a:endParaRPr>
          </a:p>
          <a:p>
            <a:pPr lvl="2"/>
            <a:endParaRPr lang="en-US" sz="1600" u="sng" dirty="0" smtClean="0">
              <a:latin typeface="Calisto MT"/>
              <a:cs typeface="Calisto MT"/>
            </a:endParaRPr>
          </a:p>
          <a:p>
            <a:pPr marL="411480" lvl="1" indent="0">
              <a:buNone/>
            </a:pPr>
            <a:endParaRPr lang="en-US" sz="1600" u="sng" dirty="0" smtClean="0">
              <a:latin typeface="Calisto MT"/>
              <a:cs typeface="Calisto MT"/>
            </a:endParaRPr>
          </a:p>
        </p:txBody>
      </p:sp>
    </p:spTree>
    <p:extLst>
      <p:ext uri="{BB962C8B-B14F-4D97-AF65-F5344CB8AC3E}">
        <p14:creationId xmlns:p14="http://schemas.microsoft.com/office/powerpoint/2010/main" val="143820109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sto MT"/>
                <a:cs typeface="Calisto MT"/>
              </a:rPr>
              <a:t>Introduction</a:t>
            </a:r>
            <a:endParaRPr lang="en-US" dirty="0">
              <a:latin typeface="Calisto MT"/>
              <a:cs typeface="Calisto MT"/>
            </a:endParaRPr>
          </a:p>
        </p:txBody>
      </p:sp>
      <p:sp>
        <p:nvSpPr>
          <p:cNvPr id="3" name="Content Placeholder 2"/>
          <p:cNvSpPr>
            <a:spLocks noGrp="1"/>
          </p:cNvSpPr>
          <p:nvPr>
            <p:ph idx="1"/>
          </p:nvPr>
        </p:nvSpPr>
        <p:spPr>
          <a:xfrm>
            <a:off x="457200" y="1354667"/>
            <a:ext cx="7620000" cy="5046133"/>
          </a:xfrm>
        </p:spPr>
        <p:txBody>
          <a:bodyPr anchor="ctr" anchorCtr="1">
            <a:normAutofit/>
          </a:bodyPr>
          <a:lstStyle/>
          <a:p>
            <a:pPr marL="114300" indent="0">
              <a:buNone/>
            </a:pPr>
            <a:endParaRPr lang="da-DK" dirty="0">
              <a:latin typeface="Calisto MT"/>
              <a:cs typeface="Calisto MT"/>
            </a:endParaRPr>
          </a:p>
          <a:p>
            <a:pPr marL="571500" indent="-457200">
              <a:buFont typeface="+mj-lt"/>
              <a:buAutoNum type="arabicPeriod"/>
            </a:pPr>
            <a:r>
              <a:rPr lang="da-DK" dirty="0" err="1" smtClean="0">
                <a:latin typeface="Calisto MT"/>
                <a:cs typeface="Calisto MT"/>
              </a:rPr>
              <a:t>Expansionist</a:t>
            </a:r>
            <a:r>
              <a:rPr lang="da-DK" dirty="0" smtClean="0">
                <a:latin typeface="Calisto MT"/>
                <a:cs typeface="Calisto MT"/>
              </a:rPr>
              <a:t> approach: </a:t>
            </a:r>
            <a:r>
              <a:rPr lang="da-DK" dirty="0" err="1" smtClean="0">
                <a:latin typeface="Calisto MT"/>
                <a:cs typeface="Calisto MT"/>
              </a:rPr>
              <a:t>freezing</a:t>
            </a:r>
            <a:r>
              <a:rPr lang="da-DK" dirty="0" smtClean="0">
                <a:latin typeface="Calisto MT"/>
                <a:cs typeface="Calisto MT"/>
              </a:rPr>
              <a:t> </a:t>
            </a:r>
            <a:r>
              <a:rPr lang="da-DK" dirty="0" err="1" smtClean="0">
                <a:latin typeface="Calisto MT"/>
                <a:cs typeface="Calisto MT"/>
              </a:rPr>
              <a:t>injunctions</a:t>
            </a:r>
            <a:r>
              <a:rPr lang="da-DK" dirty="0" smtClean="0">
                <a:latin typeface="Calisto MT"/>
                <a:cs typeface="Calisto MT"/>
              </a:rPr>
              <a:t> </a:t>
            </a:r>
            <a:r>
              <a:rPr lang="da-DK" dirty="0" err="1" smtClean="0">
                <a:latin typeface="Calisto MT"/>
                <a:cs typeface="Calisto MT"/>
              </a:rPr>
              <a:t>against</a:t>
            </a:r>
            <a:r>
              <a:rPr lang="da-DK" dirty="0" smtClean="0">
                <a:latin typeface="Calisto MT"/>
                <a:cs typeface="Calisto MT"/>
              </a:rPr>
              <a:t> </a:t>
            </a:r>
            <a:r>
              <a:rPr lang="da-DK" dirty="0" err="1" smtClean="0">
                <a:latin typeface="Calisto MT"/>
                <a:cs typeface="Calisto MT"/>
              </a:rPr>
              <a:t>cause</a:t>
            </a:r>
            <a:r>
              <a:rPr lang="da-DK" dirty="0" smtClean="0">
                <a:latin typeface="Calisto MT"/>
                <a:cs typeface="Calisto MT"/>
              </a:rPr>
              <a:t> of action </a:t>
            </a:r>
            <a:r>
              <a:rPr lang="da-DK" dirty="0" err="1" smtClean="0">
                <a:latin typeface="Calisto MT"/>
                <a:cs typeface="Calisto MT"/>
              </a:rPr>
              <a:t>defendants</a:t>
            </a:r>
            <a:endParaRPr lang="da-DK" dirty="0">
              <a:latin typeface="Calisto MT"/>
              <a:cs typeface="Calisto MT"/>
            </a:endParaRPr>
          </a:p>
          <a:p>
            <a:pPr marL="114300" indent="0">
              <a:buNone/>
            </a:pPr>
            <a:endParaRPr lang="da-DK" dirty="0">
              <a:latin typeface="Calisto MT"/>
              <a:cs typeface="Calisto MT"/>
            </a:endParaRPr>
          </a:p>
          <a:p>
            <a:pPr marL="571500" indent="-457200">
              <a:buFont typeface="+mj-lt"/>
              <a:buAutoNum type="arabicPeriod"/>
            </a:pPr>
            <a:r>
              <a:rPr lang="da-DK" dirty="0" err="1" smtClean="0">
                <a:latin typeface="Calisto MT"/>
                <a:cs typeface="Calisto MT"/>
              </a:rPr>
              <a:t>Restrictive</a:t>
            </a:r>
            <a:r>
              <a:rPr lang="da-DK" dirty="0" smtClean="0">
                <a:latin typeface="Calisto MT"/>
                <a:cs typeface="Calisto MT"/>
              </a:rPr>
              <a:t> approach: </a:t>
            </a:r>
          </a:p>
          <a:p>
            <a:pPr marL="114300" indent="0">
              <a:buNone/>
            </a:pPr>
            <a:endParaRPr lang="da-DK" dirty="0" smtClean="0">
              <a:latin typeface="Calisto MT"/>
              <a:cs typeface="Calisto MT"/>
            </a:endParaRPr>
          </a:p>
          <a:p>
            <a:pPr marL="868680" lvl="1" indent="-457200">
              <a:buFont typeface="+mj-lt"/>
              <a:buAutoNum type="alphaLcPeriod"/>
            </a:pPr>
            <a:r>
              <a:rPr lang="en-US" u="sng" dirty="0" err="1" smtClean="0">
                <a:latin typeface="Calisto MT"/>
                <a:cs typeface="Calisto MT"/>
              </a:rPr>
              <a:t>Chabra</a:t>
            </a:r>
            <a:r>
              <a:rPr lang="en-US" dirty="0">
                <a:latin typeface="Calisto MT"/>
                <a:cs typeface="Calisto MT"/>
              </a:rPr>
              <a:t> </a:t>
            </a:r>
            <a:r>
              <a:rPr lang="en-US" dirty="0" err="1" smtClean="0">
                <a:latin typeface="Calisto MT"/>
                <a:cs typeface="Calisto MT"/>
              </a:rPr>
              <a:t>juridiction</a:t>
            </a:r>
            <a:r>
              <a:rPr lang="en-US" dirty="0" smtClean="0">
                <a:latin typeface="Calisto MT"/>
                <a:cs typeface="Calisto MT"/>
              </a:rPr>
              <a:t>; </a:t>
            </a:r>
            <a:r>
              <a:rPr lang="en-US" u="sng" dirty="0">
                <a:latin typeface="Calisto MT"/>
                <a:cs typeface="Calisto MT"/>
              </a:rPr>
              <a:t>The Mahakam</a:t>
            </a:r>
            <a:r>
              <a:rPr lang="en-GB" dirty="0">
                <a:latin typeface="Calisto MT"/>
                <a:cs typeface="Calisto MT"/>
              </a:rPr>
              <a:t> </a:t>
            </a:r>
            <a:r>
              <a:rPr lang="en-US" dirty="0">
                <a:latin typeface="Calisto MT"/>
                <a:cs typeface="Calisto MT"/>
              </a:rPr>
              <a:t>[2012] 2 All ER (</a:t>
            </a:r>
            <a:r>
              <a:rPr lang="en-US" dirty="0" err="1">
                <a:latin typeface="Calisto MT"/>
                <a:cs typeface="Calisto MT"/>
              </a:rPr>
              <a:t>Comm</a:t>
            </a:r>
            <a:r>
              <a:rPr lang="en-US" dirty="0">
                <a:latin typeface="Calisto MT"/>
                <a:cs typeface="Calisto MT"/>
              </a:rPr>
              <a:t>) 513</a:t>
            </a:r>
            <a:r>
              <a:rPr lang="en-GB" dirty="0">
                <a:latin typeface="Calisto MT"/>
                <a:cs typeface="Calisto MT"/>
              </a:rPr>
              <a:t> </a:t>
            </a:r>
            <a:endParaRPr lang="en-US" dirty="0" smtClean="0">
              <a:latin typeface="Calisto MT"/>
              <a:cs typeface="Calisto MT"/>
            </a:endParaRPr>
          </a:p>
          <a:p>
            <a:pPr marL="411480" lvl="1" indent="0">
              <a:buNone/>
            </a:pPr>
            <a:endParaRPr lang="en-US" dirty="0" smtClean="0">
              <a:latin typeface="Calisto MT"/>
              <a:cs typeface="Calisto MT"/>
            </a:endParaRPr>
          </a:p>
          <a:p>
            <a:pPr marL="868680" lvl="1" indent="-457200">
              <a:buFont typeface="+mj-lt"/>
              <a:buAutoNum type="alphaLcPeriod"/>
            </a:pPr>
            <a:r>
              <a:rPr lang="en-US" dirty="0" smtClean="0">
                <a:latin typeface="Calisto MT"/>
                <a:cs typeface="Calisto MT"/>
              </a:rPr>
              <a:t>Piercing the corporate veil; </a:t>
            </a:r>
            <a:r>
              <a:rPr lang="en-US" u="sng" dirty="0">
                <a:latin typeface="Calisto MT"/>
                <a:cs typeface="Calisto MT"/>
              </a:rPr>
              <a:t>VTB v </a:t>
            </a:r>
            <a:r>
              <a:rPr lang="en-US" u="sng" dirty="0" err="1">
                <a:latin typeface="Calisto MT"/>
                <a:cs typeface="Calisto MT"/>
              </a:rPr>
              <a:t>Nutritek</a:t>
            </a:r>
            <a:r>
              <a:rPr lang="en-GB" dirty="0">
                <a:latin typeface="Calisto MT"/>
                <a:cs typeface="Calisto MT"/>
              </a:rPr>
              <a:t> </a:t>
            </a:r>
            <a:r>
              <a:rPr lang="en-US" dirty="0">
                <a:latin typeface="Calisto MT"/>
                <a:cs typeface="Calisto MT"/>
              </a:rPr>
              <a:t>[2013] 2 W.L.R. 398</a:t>
            </a:r>
            <a:r>
              <a:rPr lang="en-GB" dirty="0">
                <a:latin typeface="Calisto MT"/>
                <a:cs typeface="Calisto MT"/>
              </a:rPr>
              <a:t> </a:t>
            </a:r>
            <a:r>
              <a:rPr lang="en-GB" dirty="0" smtClean="0">
                <a:latin typeface="Calisto MT"/>
                <a:cs typeface="Calisto MT"/>
              </a:rPr>
              <a:t> and </a:t>
            </a:r>
            <a:r>
              <a:rPr lang="en-US" u="sng" dirty="0" err="1">
                <a:latin typeface="Calisto MT"/>
                <a:cs typeface="Calisto MT"/>
              </a:rPr>
              <a:t>Petrodel</a:t>
            </a:r>
            <a:r>
              <a:rPr lang="en-US" u="sng" dirty="0">
                <a:latin typeface="Calisto MT"/>
                <a:cs typeface="Calisto MT"/>
              </a:rPr>
              <a:t> v </a:t>
            </a:r>
            <a:r>
              <a:rPr lang="en-US" u="sng" dirty="0" err="1">
                <a:latin typeface="Calisto MT"/>
                <a:cs typeface="Calisto MT"/>
              </a:rPr>
              <a:t>Prest</a:t>
            </a:r>
            <a:r>
              <a:rPr lang="en-GB" dirty="0">
                <a:latin typeface="Calisto MT"/>
                <a:cs typeface="Calisto MT"/>
              </a:rPr>
              <a:t> </a:t>
            </a:r>
            <a:r>
              <a:rPr lang="en-US" dirty="0">
                <a:latin typeface="Calisto MT"/>
                <a:cs typeface="Calisto MT"/>
              </a:rPr>
              <a:t>[2013] UKSC 34</a:t>
            </a:r>
            <a:r>
              <a:rPr lang="en-GB" dirty="0">
                <a:latin typeface="Calisto MT"/>
                <a:cs typeface="Calisto MT"/>
              </a:rPr>
              <a:t> </a:t>
            </a:r>
            <a:endParaRPr lang="en-US" dirty="0" smtClean="0">
              <a:latin typeface="Calisto MT"/>
              <a:cs typeface="Calisto MT"/>
            </a:endParaRPr>
          </a:p>
          <a:p>
            <a:pPr marL="868680" lvl="1" indent="-457200">
              <a:buFont typeface="+mj-lt"/>
              <a:buAutoNum type="alphaLcPeriod"/>
            </a:pPr>
            <a:endParaRPr lang="en-US" u="sng" dirty="0">
              <a:latin typeface="Calisto MT"/>
              <a:cs typeface="Calisto MT"/>
            </a:endParaRPr>
          </a:p>
        </p:txBody>
      </p:sp>
    </p:spTree>
    <p:extLst>
      <p:ext uri="{BB962C8B-B14F-4D97-AF65-F5344CB8AC3E}">
        <p14:creationId xmlns:p14="http://schemas.microsoft.com/office/powerpoint/2010/main" val="522746172"/>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274638"/>
            <a:ext cx="7620000" cy="1143000"/>
          </a:xfrm>
        </p:spPr>
        <p:txBody>
          <a:bodyPr/>
          <a:lstStyle/>
          <a:p>
            <a:r>
              <a:rPr lang="en-US" sz="3000" dirty="0" smtClean="0">
                <a:latin typeface="Calisto MT"/>
                <a:cs typeface="Calisto MT"/>
              </a:rPr>
              <a:t>Conclusion</a:t>
            </a:r>
            <a:endParaRPr lang="en-US" sz="3000" dirty="0">
              <a:latin typeface="Calisto MT"/>
              <a:cs typeface="Calisto MT"/>
            </a:endParaRPr>
          </a:p>
        </p:txBody>
      </p:sp>
      <p:sp>
        <p:nvSpPr>
          <p:cNvPr id="6" name="Content Placeholder 2"/>
          <p:cNvSpPr txBox="1">
            <a:spLocks/>
          </p:cNvSpPr>
          <p:nvPr/>
        </p:nvSpPr>
        <p:spPr>
          <a:xfrm>
            <a:off x="245533" y="2353732"/>
            <a:ext cx="7620000" cy="3970865"/>
          </a:xfrm>
          <a:prstGeom prst="rect">
            <a:avLst/>
          </a:prstGeom>
        </p:spPr>
        <p:txBody>
          <a:bodyPr vert="horz" lIns="91440" tIns="45720" rIns="91440" bIns="45720" rtlCol="0" anchor="ctr">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buNone/>
            </a:pPr>
            <a:endParaRPr lang="en-GB" sz="1500" dirty="0" smtClean="0">
              <a:latin typeface="Calisto MT"/>
              <a:cs typeface="Calisto MT"/>
            </a:endParaRPr>
          </a:p>
          <a:p>
            <a:pPr lvl="1"/>
            <a:r>
              <a:rPr lang="en-US" sz="1500" dirty="0" err="1" smtClean="0">
                <a:latin typeface="Calisto MT"/>
                <a:cs typeface="Calisto MT"/>
              </a:rPr>
              <a:t>Chabra</a:t>
            </a:r>
            <a:r>
              <a:rPr lang="en-US" sz="1500" dirty="0" smtClean="0">
                <a:latin typeface="Calisto MT"/>
                <a:cs typeface="Calisto MT"/>
              </a:rPr>
              <a:t> jurisdiction: </a:t>
            </a:r>
            <a:r>
              <a:rPr lang="en-US" sz="1500" u="sng" dirty="0" smtClean="0">
                <a:latin typeface="Calisto MT"/>
                <a:cs typeface="Calisto MT"/>
              </a:rPr>
              <a:t>PJSC </a:t>
            </a:r>
            <a:r>
              <a:rPr lang="en-US" sz="1500" u="sng" dirty="0">
                <a:latin typeface="Calisto MT"/>
                <a:cs typeface="Calisto MT"/>
              </a:rPr>
              <a:t>v </a:t>
            </a:r>
            <a:r>
              <a:rPr lang="en-US" sz="1500" u="sng" dirty="0" err="1">
                <a:latin typeface="Calisto MT"/>
                <a:cs typeface="Calisto MT"/>
              </a:rPr>
              <a:t>Maksimov</a:t>
            </a:r>
            <a:r>
              <a:rPr lang="en-GB" sz="1500" dirty="0">
                <a:latin typeface="Calisto MT"/>
                <a:cs typeface="Calisto MT"/>
              </a:rPr>
              <a:t> </a:t>
            </a:r>
            <a:r>
              <a:rPr lang="en-US" sz="1500" dirty="0">
                <a:latin typeface="Calisto MT"/>
                <a:cs typeface="Calisto MT"/>
              </a:rPr>
              <a:t>[2013] EWHC 422 (</a:t>
            </a:r>
            <a:r>
              <a:rPr lang="en-US" sz="1500" dirty="0" err="1">
                <a:latin typeface="Calisto MT"/>
                <a:cs typeface="Calisto MT"/>
              </a:rPr>
              <a:t>Comm</a:t>
            </a:r>
            <a:r>
              <a:rPr lang="en-US" sz="1500" dirty="0">
                <a:latin typeface="Calisto MT"/>
                <a:cs typeface="Calisto MT"/>
              </a:rPr>
              <a:t>)</a:t>
            </a:r>
            <a:r>
              <a:rPr lang="en-GB" sz="1500" dirty="0">
                <a:latin typeface="Calisto MT"/>
                <a:cs typeface="Calisto MT"/>
              </a:rPr>
              <a:t> </a:t>
            </a:r>
            <a:endParaRPr lang="en-GB" sz="1500" dirty="0" smtClean="0">
              <a:latin typeface="Calisto MT"/>
              <a:cs typeface="Calisto MT"/>
            </a:endParaRPr>
          </a:p>
          <a:p>
            <a:pPr marL="411480" lvl="1" indent="0">
              <a:buNone/>
            </a:pPr>
            <a:endParaRPr lang="en-GB" sz="1500" dirty="0" smtClean="0">
              <a:latin typeface="Calisto MT"/>
              <a:cs typeface="Calisto MT"/>
            </a:endParaRPr>
          </a:p>
          <a:p>
            <a:pPr lvl="1"/>
            <a:r>
              <a:rPr lang="en-GB" sz="1500" dirty="0" smtClean="0">
                <a:latin typeface="Calisto MT"/>
                <a:cs typeface="Calisto MT"/>
              </a:rPr>
              <a:t>Piercing the corporate veil: </a:t>
            </a:r>
          </a:p>
          <a:p>
            <a:pPr lvl="1"/>
            <a:endParaRPr lang="en-GB" sz="1500" dirty="0" smtClean="0">
              <a:latin typeface="Calisto MT"/>
              <a:cs typeface="Calisto MT"/>
            </a:endParaRPr>
          </a:p>
          <a:p>
            <a:pPr lvl="2"/>
            <a:r>
              <a:rPr lang="en-US" sz="1500" dirty="0">
                <a:latin typeface="Calisto MT"/>
                <a:cs typeface="Calisto MT"/>
              </a:rPr>
              <a:t>“</a:t>
            </a:r>
            <a:r>
              <a:rPr lang="en-US" sz="1500" i="1" dirty="0">
                <a:latin typeface="Calisto MT"/>
                <a:cs typeface="Calisto MT"/>
              </a:rPr>
              <a:t>It is thus likely to be deployed in a very rare case</a:t>
            </a:r>
            <a:r>
              <a:rPr lang="en-US" sz="1500" dirty="0">
                <a:latin typeface="Calisto MT"/>
                <a:cs typeface="Calisto MT"/>
              </a:rPr>
              <a:t>.”</a:t>
            </a:r>
            <a:r>
              <a:rPr lang="en-GB" sz="1500" dirty="0">
                <a:latin typeface="Calisto MT"/>
                <a:cs typeface="Calisto MT"/>
              </a:rPr>
              <a:t> </a:t>
            </a:r>
            <a:r>
              <a:rPr lang="en-GB" sz="1500" dirty="0" smtClean="0">
                <a:latin typeface="Calisto MT"/>
                <a:cs typeface="Calisto MT"/>
              </a:rPr>
              <a:t> per Lord Clarke in </a:t>
            </a:r>
            <a:r>
              <a:rPr lang="en-GB" sz="1500" u="sng" dirty="0" err="1" smtClean="0">
                <a:latin typeface="Calisto MT"/>
                <a:cs typeface="Calisto MT"/>
              </a:rPr>
              <a:t>Prest</a:t>
            </a:r>
            <a:endParaRPr lang="en-GB" sz="1500" u="sng" dirty="0" smtClean="0">
              <a:latin typeface="Calisto MT"/>
              <a:cs typeface="Calisto MT"/>
            </a:endParaRPr>
          </a:p>
          <a:p>
            <a:pPr lvl="2"/>
            <a:endParaRPr lang="en-GB" sz="1500" u="sng" dirty="0" smtClean="0">
              <a:latin typeface="Calisto MT"/>
              <a:cs typeface="Calisto MT"/>
            </a:endParaRPr>
          </a:p>
          <a:p>
            <a:pPr lvl="2"/>
            <a:r>
              <a:rPr lang="en-US" sz="1500" dirty="0">
                <a:latin typeface="Calisto MT"/>
                <a:cs typeface="Calisto MT"/>
              </a:rPr>
              <a:t>“</a:t>
            </a:r>
            <a:r>
              <a:rPr lang="en-US" sz="1500" i="1" dirty="0">
                <a:latin typeface="Calisto MT"/>
                <a:cs typeface="Calisto MT"/>
              </a:rPr>
              <a:t>What can be said with confidence is that the strength of the principle in Salomon's case and the number of other tools which the law has available mean that, if there are other situations in which piercing the veil may be relevant as a final </a:t>
            </a:r>
            <a:r>
              <a:rPr lang="en-US" sz="1500" i="1" dirty="0" err="1">
                <a:latin typeface="Calisto MT"/>
                <a:cs typeface="Calisto MT"/>
              </a:rPr>
              <a:t>fall-back</a:t>
            </a:r>
            <a:r>
              <a:rPr lang="en-US" sz="1500" i="1" dirty="0">
                <a:latin typeface="Calisto MT"/>
                <a:cs typeface="Calisto MT"/>
              </a:rPr>
              <a:t>, they are likely to be novel and very rare</a:t>
            </a:r>
            <a:r>
              <a:rPr lang="en-US" sz="1500" dirty="0">
                <a:latin typeface="Calisto MT"/>
                <a:cs typeface="Calisto MT"/>
              </a:rPr>
              <a:t>.”  Later, he said “</a:t>
            </a:r>
            <a:r>
              <a:rPr lang="en-US" sz="1500" i="1" dirty="0">
                <a:latin typeface="Calisto MT"/>
                <a:cs typeface="Calisto MT"/>
              </a:rPr>
              <a:t>No-one should…be encouraged to think that any further exception, in addition to the evasion principle, will be easy to establish, if any exists at all. The evident absence, under the close scrutiny to which Lord </a:t>
            </a:r>
            <a:r>
              <a:rPr lang="en-US" sz="1500" i="1" dirty="0" err="1">
                <a:latin typeface="Calisto MT"/>
                <a:cs typeface="Calisto MT"/>
              </a:rPr>
              <a:t>Sumption</a:t>
            </a:r>
            <a:r>
              <a:rPr lang="en-US" sz="1500" i="1" dirty="0">
                <a:latin typeface="Calisto MT"/>
                <a:cs typeface="Calisto MT"/>
              </a:rPr>
              <a:t> has subjected the case-law, of authority for any further exception speaks for </a:t>
            </a:r>
            <a:r>
              <a:rPr lang="en-US" sz="1500" i="1" dirty="0" smtClean="0">
                <a:latin typeface="Calisto MT"/>
                <a:cs typeface="Calisto MT"/>
              </a:rPr>
              <a:t>itself</a:t>
            </a:r>
            <a:r>
              <a:rPr lang="en-US" sz="1500" dirty="0" smtClean="0">
                <a:latin typeface="Calisto MT"/>
                <a:cs typeface="Calisto MT"/>
              </a:rPr>
              <a:t>”:</a:t>
            </a:r>
            <a:r>
              <a:rPr lang="en-GB" sz="1500" dirty="0" smtClean="0">
                <a:latin typeface="Calisto MT"/>
                <a:cs typeface="Calisto MT"/>
              </a:rPr>
              <a:t> per Lord </a:t>
            </a:r>
            <a:r>
              <a:rPr lang="en-GB" sz="1500" dirty="0" err="1" smtClean="0">
                <a:latin typeface="Calisto MT"/>
                <a:cs typeface="Calisto MT"/>
              </a:rPr>
              <a:t>Mance</a:t>
            </a:r>
            <a:r>
              <a:rPr lang="en-GB" sz="1500" dirty="0" smtClean="0">
                <a:latin typeface="Calisto MT"/>
                <a:cs typeface="Calisto MT"/>
              </a:rPr>
              <a:t> (and Lord Clarke) in </a:t>
            </a:r>
            <a:r>
              <a:rPr lang="en-GB" sz="1500" u="sng" dirty="0" err="1" smtClean="0">
                <a:latin typeface="Calisto MT"/>
                <a:cs typeface="Calisto MT"/>
              </a:rPr>
              <a:t>Prest</a:t>
            </a:r>
            <a:endParaRPr lang="en-GB" sz="1500" dirty="0">
              <a:latin typeface="Calisto MT"/>
              <a:cs typeface="Calisto MT"/>
            </a:endParaRPr>
          </a:p>
          <a:p>
            <a:pPr lvl="2"/>
            <a:endParaRPr lang="en-GB" sz="1500" dirty="0" smtClean="0">
              <a:latin typeface="Calisto MT"/>
              <a:cs typeface="Calisto MT"/>
            </a:endParaRPr>
          </a:p>
          <a:p>
            <a:pPr lvl="1"/>
            <a:r>
              <a:rPr lang="en-GB" sz="1500" dirty="0" smtClean="0">
                <a:latin typeface="Calisto MT"/>
                <a:cs typeface="Calisto MT"/>
              </a:rPr>
              <a:t>Text of this talk available at</a:t>
            </a:r>
            <a:r>
              <a:rPr lang="en-GB" sz="1500" dirty="0">
                <a:latin typeface="Calisto MT"/>
                <a:cs typeface="Calisto MT"/>
              </a:rPr>
              <a:t>: </a:t>
            </a:r>
            <a:r>
              <a:rPr lang="en-GB" sz="1500" dirty="0">
                <a:latin typeface="Calisto MT"/>
                <a:cs typeface="Calisto MT"/>
                <a:hlinkClick r:id="rId3"/>
              </a:rPr>
              <a:t>http://www.20essexst.com/news/</a:t>
            </a:r>
            <a:r>
              <a:rPr lang="en-GB" sz="1500" dirty="0" smtClean="0">
                <a:latin typeface="Calisto MT"/>
                <a:cs typeface="Calisto MT"/>
                <a:hlinkClick r:id="rId3"/>
              </a:rPr>
              <a:t>talks</a:t>
            </a:r>
            <a:r>
              <a:rPr lang="en-GB" sz="1500" dirty="0" smtClean="0">
                <a:latin typeface="Calisto MT"/>
                <a:cs typeface="Calisto MT"/>
              </a:rPr>
              <a:t> </a:t>
            </a:r>
            <a:endParaRPr lang="en-GB" sz="1500" dirty="0" smtClean="0">
              <a:latin typeface="Calisto MT"/>
              <a:cs typeface="Calisto MT"/>
            </a:endParaRPr>
          </a:p>
          <a:p>
            <a:pPr marL="777240" lvl="2" indent="0">
              <a:buNone/>
            </a:pPr>
            <a:endParaRPr lang="en-US" sz="1500" u="sng" dirty="0" smtClean="0">
              <a:latin typeface="Calisto MT"/>
              <a:cs typeface="Calisto MT"/>
            </a:endParaRPr>
          </a:p>
          <a:p>
            <a:pPr lvl="2"/>
            <a:endParaRPr lang="en-US" sz="1500" u="sng" dirty="0" smtClean="0">
              <a:latin typeface="Calisto MT"/>
              <a:cs typeface="Calisto MT"/>
            </a:endParaRPr>
          </a:p>
          <a:p>
            <a:pPr marL="411480" lvl="1" indent="0">
              <a:buNone/>
            </a:pPr>
            <a:endParaRPr lang="en-US" sz="1500" u="sng" dirty="0" smtClean="0">
              <a:latin typeface="Calisto MT"/>
              <a:cs typeface="Calisto MT"/>
            </a:endParaRPr>
          </a:p>
        </p:txBody>
      </p:sp>
    </p:spTree>
    <p:extLst>
      <p:ext uri="{BB962C8B-B14F-4D97-AF65-F5344CB8AC3E}">
        <p14:creationId xmlns:p14="http://schemas.microsoft.com/office/powerpoint/2010/main" val="233567607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00" dirty="0" smtClean="0">
                <a:latin typeface="Calisto MT"/>
                <a:cs typeface="Calisto MT"/>
              </a:rPr>
              <a:t>Expansionist approach: freezing injunctions against CAD defendants</a:t>
            </a:r>
            <a:endParaRPr lang="en-US" sz="3000" dirty="0">
              <a:latin typeface="Calisto MT"/>
              <a:cs typeface="Calisto MT"/>
            </a:endParaRPr>
          </a:p>
        </p:txBody>
      </p:sp>
      <p:sp>
        <p:nvSpPr>
          <p:cNvPr id="3" name="Content Placeholder 2"/>
          <p:cNvSpPr>
            <a:spLocks noGrp="1"/>
          </p:cNvSpPr>
          <p:nvPr>
            <p:ph idx="1"/>
          </p:nvPr>
        </p:nvSpPr>
        <p:spPr>
          <a:xfrm>
            <a:off x="457200" y="2099733"/>
            <a:ext cx="7620000" cy="4301066"/>
          </a:xfrm>
        </p:spPr>
        <p:txBody>
          <a:bodyPr anchor="ctr">
            <a:normAutofit/>
          </a:bodyPr>
          <a:lstStyle/>
          <a:p>
            <a:r>
              <a:rPr lang="en-US" sz="2000" dirty="0">
                <a:latin typeface="Calisto MT"/>
                <a:cs typeface="Calisto MT"/>
              </a:rPr>
              <a:t>Freezing injunctions: “</a:t>
            </a:r>
            <a:r>
              <a:rPr lang="en-US" sz="2000" i="1" dirty="0">
                <a:latin typeface="Calisto MT"/>
                <a:cs typeface="Calisto MT"/>
              </a:rPr>
              <a:t>one of the law’s two nuclear weapons</a:t>
            </a:r>
            <a:r>
              <a:rPr lang="en-US" sz="2000" dirty="0">
                <a:latin typeface="Calisto MT"/>
                <a:cs typeface="Calisto MT"/>
              </a:rPr>
              <a:t>”: per Donaldson LJ, </a:t>
            </a:r>
            <a:r>
              <a:rPr lang="en-US" sz="2000" u="sng" dirty="0">
                <a:latin typeface="Calisto MT"/>
                <a:cs typeface="Calisto MT"/>
              </a:rPr>
              <a:t>Bank </a:t>
            </a:r>
            <a:r>
              <a:rPr lang="en-US" sz="2000" u="sng" dirty="0" err="1">
                <a:latin typeface="Calisto MT"/>
                <a:cs typeface="Calisto MT"/>
              </a:rPr>
              <a:t>Mellat</a:t>
            </a:r>
            <a:r>
              <a:rPr lang="en-US" sz="2000" u="sng" dirty="0">
                <a:latin typeface="Calisto MT"/>
                <a:cs typeface="Calisto MT"/>
              </a:rPr>
              <a:t> v </a:t>
            </a:r>
            <a:r>
              <a:rPr lang="en-US" sz="2000" u="sng" dirty="0" err="1">
                <a:latin typeface="Calisto MT"/>
                <a:cs typeface="Calisto MT"/>
              </a:rPr>
              <a:t>Nikpour</a:t>
            </a:r>
            <a:r>
              <a:rPr lang="en-US" sz="2000" dirty="0">
                <a:latin typeface="Calisto MT"/>
                <a:cs typeface="Calisto MT"/>
              </a:rPr>
              <a:t> [1985] F.S.R. 87 at </a:t>
            </a:r>
            <a:r>
              <a:rPr lang="en-US" sz="2000" dirty="0" smtClean="0">
                <a:latin typeface="Calisto MT"/>
                <a:cs typeface="Calisto MT"/>
              </a:rPr>
              <a:t>92</a:t>
            </a:r>
          </a:p>
          <a:p>
            <a:endParaRPr lang="en-US" sz="2000" dirty="0">
              <a:latin typeface="Calisto MT"/>
              <a:cs typeface="Calisto MT"/>
            </a:endParaRPr>
          </a:p>
          <a:p>
            <a:r>
              <a:rPr lang="en-US" sz="2000" dirty="0">
                <a:latin typeface="Calisto MT"/>
                <a:cs typeface="Calisto MT"/>
              </a:rPr>
              <a:t>“</a:t>
            </a:r>
            <a:r>
              <a:rPr lang="en-US" sz="2000" i="1" dirty="0">
                <a:latin typeface="Calisto MT"/>
                <a:cs typeface="Calisto MT"/>
              </a:rPr>
              <a:t>we live in a time of rapidly growing commercial and financial sophistication and it </a:t>
            </a:r>
            <a:r>
              <a:rPr lang="en-US" sz="2000" i="1" dirty="0" err="1">
                <a:latin typeface="Calisto MT"/>
                <a:cs typeface="Calisto MT"/>
              </a:rPr>
              <a:t>behoves</a:t>
            </a:r>
            <a:r>
              <a:rPr lang="en-US" sz="2000" i="1" dirty="0">
                <a:latin typeface="Calisto MT"/>
                <a:cs typeface="Calisto MT"/>
              </a:rPr>
              <a:t> the courts to adapt their practices to meet the current wiles of those defendants who are prepared to devote as much energy to making themselves immune to the court’s orders as to resisting the making of such orders on the merits of their case</a:t>
            </a:r>
            <a:r>
              <a:rPr lang="en-US" sz="2000" dirty="0" smtClean="0">
                <a:latin typeface="Calisto MT"/>
                <a:cs typeface="Calisto MT"/>
              </a:rPr>
              <a:t>”</a:t>
            </a:r>
            <a:r>
              <a:rPr lang="en-GB" sz="2000" dirty="0" smtClean="0">
                <a:latin typeface="Calisto MT"/>
                <a:cs typeface="Calisto MT"/>
              </a:rPr>
              <a:t>: per Lord Donaldson, </a:t>
            </a:r>
            <a:r>
              <a:rPr lang="en-US" sz="2000" u="sng" dirty="0">
                <a:latin typeface="Calisto MT"/>
                <a:cs typeface="Calisto MT"/>
              </a:rPr>
              <a:t>Derby v Weldon (</a:t>
            </a:r>
            <a:r>
              <a:rPr lang="en-US" sz="2000" u="sng" dirty="0" err="1">
                <a:latin typeface="Calisto MT"/>
                <a:cs typeface="Calisto MT"/>
              </a:rPr>
              <a:t>Nos</a:t>
            </a:r>
            <a:r>
              <a:rPr lang="en-US" sz="2000" u="sng" dirty="0">
                <a:latin typeface="Calisto MT"/>
                <a:cs typeface="Calisto MT"/>
              </a:rPr>
              <a:t> 3 and 4)</a:t>
            </a:r>
            <a:r>
              <a:rPr lang="en-US" sz="2000" dirty="0">
                <a:latin typeface="Calisto MT"/>
                <a:cs typeface="Calisto MT"/>
              </a:rPr>
              <a:t> [1990] 2 </a:t>
            </a:r>
            <a:r>
              <a:rPr lang="en-US" sz="2000" dirty="0" err="1">
                <a:latin typeface="Calisto MT"/>
                <a:cs typeface="Calisto MT"/>
              </a:rPr>
              <a:t>Ch</a:t>
            </a:r>
            <a:r>
              <a:rPr lang="en-US" sz="2000" dirty="0">
                <a:latin typeface="Calisto MT"/>
                <a:cs typeface="Calisto MT"/>
              </a:rPr>
              <a:t> 65 at p77</a:t>
            </a:r>
            <a:r>
              <a:rPr lang="en-GB" sz="2000" dirty="0">
                <a:latin typeface="Calisto MT"/>
                <a:cs typeface="Calisto MT"/>
              </a:rPr>
              <a:t> </a:t>
            </a:r>
            <a:endParaRPr lang="en-GB" sz="2000" dirty="0" smtClean="0">
              <a:latin typeface="Calisto MT"/>
              <a:cs typeface="Calisto MT"/>
            </a:endParaRPr>
          </a:p>
          <a:p>
            <a:endParaRPr lang="en-GB" sz="2000" dirty="0">
              <a:latin typeface="Calisto MT"/>
              <a:cs typeface="Calisto MT"/>
            </a:endParaRPr>
          </a:p>
          <a:p>
            <a:r>
              <a:rPr lang="en-US" sz="2000" dirty="0">
                <a:latin typeface="Calisto MT"/>
                <a:cs typeface="Calisto MT"/>
              </a:rPr>
              <a:t>“</a:t>
            </a:r>
            <a:r>
              <a:rPr lang="en-US" sz="2000" i="1" dirty="0">
                <a:latin typeface="Calisto MT"/>
                <a:cs typeface="Calisto MT"/>
              </a:rPr>
              <a:t>international fraud is nowadays of growing concern in the international community – if anything it has grown in recent </a:t>
            </a:r>
            <a:r>
              <a:rPr lang="en-US" sz="2000" i="1" dirty="0" smtClean="0">
                <a:latin typeface="Calisto MT"/>
                <a:cs typeface="Calisto MT"/>
              </a:rPr>
              <a:t>years</a:t>
            </a:r>
            <a:r>
              <a:rPr lang="en-US" sz="2000" dirty="0" smtClean="0">
                <a:latin typeface="Calisto MT"/>
                <a:cs typeface="Calisto MT"/>
              </a:rPr>
              <a:t>”</a:t>
            </a:r>
            <a:r>
              <a:rPr lang="en-GB" sz="2000" dirty="0" smtClean="0">
                <a:latin typeface="Calisto MT"/>
                <a:cs typeface="Calisto MT"/>
              </a:rPr>
              <a:t>: per Patten LJ, </a:t>
            </a:r>
            <a:r>
              <a:rPr lang="en-US" sz="2000" u="sng" dirty="0">
                <a:latin typeface="Calisto MT"/>
                <a:cs typeface="Calisto MT"/>
              </a:rPr>
              <a:t>BTA v </a:t>
            </a:r>
            <a:r>
              <a:rPr lang="en-US" sz="2000" u="sng" dirty="0" err="1">
                <a:latin typeface="Calisto MT"/>
                <a:cs typeface="Calisto MT"/>
              </a:rPr>
              <a:t>Solodchenko</a:t>
            </a:r>
            <a:r>
              <a:rPr lang="en-US" sz="2000" dirty="0">
                <a:latin typeface="Calisto MT"/>
                <a:cs typeface="Calisto MT"/>
              </a:rPr>
              <a:t> [2011] 1 WLR 888 at [53]</a:t>
            </a:r>
            <a:r>
              <a:rPr lang="en-GB" sz="2000" dirty="0">
                <a:latin typeface="Calisto MT"/>
                <a:cs typeface="Calisto MT"/>
              </a:rPr>
              <a:t> </a:t>
            </a:r>
            <a:endParaRPr lang="en-GB" sz="2000" dirty="0" smtClean="0">
              <a:latin typeface="Calisto MT"/>
              <a:cs typeface="Calisto MT"/>
            </a:endParaRPr>
          </a:p>
          <a:p>
            <a:endParaRPr lang="en-US" sz="2000" dirty="0" smtClean="0">
              <a:latin typeface="Calisto MT"/>
              <a:cs typeface="Calisto MT"/>
            </a:endParaRPr>
          </a:p>
        </p:txBody>
      </p:sp>
    </p:spTree>
    <p:extLst>
      <p:ext uri="{BB962C8B-B14F-4D97-AF65-F5344CB8AC3E}">
        <p14:creationId xmlns:p14="http://schemas.microsoft.com/office/powerpoint/2010/main" val="159318612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274638"/>
            <a:ext cx="7620000" cy="1143000"/>
          </a:xfrm>
        </p:spPr>
        <p:txBody>
          <a:bodyPr/>
          <a:lstStyle/>
          <a:p>
            <a:r>
              <a:rPr lang="en-US" sz="3000" dirty="0" smtClean="0">
                <a:latin typeface="Calisto MT"/>
                <a:cs typeface="Calisto MT"/>
              </a:rPr>
              <a:t>Expansionist approach: freezing injunctions against CAD defendants</a:t>
            </a:r>
            <a:endParaRPr lang="en-US" sz="3000" dirty="0">
              <a:latin typeface="Calisto MT"/>
              <a:cs typeface="Calisto MT"/>
            </a:endParaRPr>
          </a:p>
        </p:txBody>
      </p:sp>
      <p:sp>
        <p:nvSpPr>
          <p:cNvPr id="6" name="Content Placeholder 2"/>
          <p:cNvSpPr>
            <a:spLocks noGrp="1"/>
          </p:cNvSpPr>
          <p:nvPr>
            <p:ph idx="1"/>
          </p:nvPr>
        </p:nvSpPr>
        <p:spPr>
          <a:xfrm>
            <a:off x="457200" y="1507067"/>
            <a:ext cx="7620000" cy="4893731"/>
          </a:xfrm>
        </p:spPr>
        <p:txBody>
          <a:bodyPr anchor="ctr">
            <a:noAutofit/>
          </a:bodyPr>
          <a:lstStyle/>
          <a:p>
            <a:r>
              <a:rPr lang="tr-TR" sz="1500" u="sng" dirty="0">
                <a:latin typeface="Calisto MT"/>
                <a:cs typeface="Calisto MT"/>
              </a:rPr>
              <a:t>BTA v </a:t>
            </a:r>
            <a:r>
              <a:rPr lang="tr-TR" sz="1500" u="sng" dirty="0" err="1">
                <a:latin typeface="Calisto MT"/>
                <a:cs typeface="Calisto MT"/>
              </a:rPr>
              <a:t>Ablyazov</a:t>
            </a:r>
            <a:r>
              <a:rPr lang="tr-TR" sz="1500" u="sng" dirty="0">
                <a:latin typeface="Calisto MT"/>
                <a:cs typeface="Calisto MT"/>
              </a:rPr>
              <a:t> </a:t>
            </a:r>
            <a:r>
              <a:rPr lang="tr-TR" sz="1500" dirty="0">
                <a:latin typeface="Calisto MT"/>
                <a:cs typeface="Calisto MT"/>
              </a:rPr>
              <a:t>[2009] EWHC 2840 (</a:t>
            </a:r>
            <a:r>
              <a:rPr lang="tr-TR" sz="1500" dirty="0" err="1">
                <a:latin typeface="Calisto MT"/>
                <a:cs typeface="Calisto MT"/>
              </a:rPr>
              <a:t>Comm</a:t>
            </a:r>
            <a:r>
              <a:rPr lang="tr-TR" sz="1500" dirty="0" smtClean="0">
                <a:latin typeface="Calisto MT"/>
                <a:cs typeface="Calisto MT"/>
              </a:rPr>
              <a:t>)</a:t>
            </a:r>
          </a:p>
          <a:p>
            <a:pPr lvl="1"/>
            <a:r>
              <a:rPr lang="tr-TR" sz="1500" dirty="0" err="1">
                <a:latin typeface="Calisto MT"/>
                <a:cs typeface="Calisto MT"/>
              </a:rPr>
              <a:t>Continuation</a:t>
            </a:r>
            <a:r>
              <a:rPr lang="tr-TR" sz="1500" dirty="0">
                <a:latin typeface="Calisto MT"/>
                <a:cs typeface="Calisto MT"/>
              </a:rPr>
              <a:t> </a:t>
            </a:r>
            <a:r>
              <a:rPr lang="tr-TR" sz="1500" dirty="0" err="1">
                <a:latin typeface="Calisto MT"/>
                <a:cs typeface="Calisto MT"/>
              </a:rPr>
              <a:t>inter</a:t>
            </a:r>
            <a:r>
              <a:rPr lang="tr-TR" sz="1500" dirty="0">
                <a:latin typeface="Calisto MT"/>
                <a:cs typeface="Calisto MT"/>
              </a:rPr>
              <a:t> </a:t>
            </a:r>
            <a:r>
              <a:rPr lang="tr-TR" sz="1500" dirty="0" err="1">
                <a:latin typeface="Calisto MT"/>
                <a:cs typeface="Calisto MT"/>
              </a:rPr>
              <a:t>partes</a:t>
            </a:r>
            <a:r>
              <a:rPr lang="tr-TR" sz="1500" dirty="0">
                <a:latin typeface="Calisto MT"/>
                <a:cs typeface="Calisto MT"/>
              </a:rPr>
              <a:t> of </a:t>
            </a:r>
            <a:r>
              <a:rPr lang="tr-TR" sz="1500" dirty="0" err="1">
                <a:latin typeface="Calisto MT"/>
                <a:cs typeface="Calisto MT"/>
              </a:rPr>
              <a:t>Freezing</a:t>
            </a:r>
            <a:r>
              <a:rPr lang="tr-TR" sz="1500" dirty="0">
                <a:latin typeface="Calisto MT"/>
                <a:cs typeface="Calisto MT"/>
              </a:rPr>
              <a:t> </a:t>
            </a:r>
            <a:r>
              <a:rPr lang="tr-TR" sz="1500" dirty="0" err="1">
                <a:latin typeface="Calisto MT"/>
                <a:cs typeface="Calisto MT"/>
              </a:rPr>
              <a:t>Injunction</a:t>
            </a:r>
            <a:r>
              <a:rPr lang="tr-TR" sz="1500" dirty="0">
                <a:latin typeface="Calisto MT"/>
                <a:cs typeface="Calisto MT"/>
              </a:rPr>
              <a:t> </a:t>
            </a:r>
            <a:r>
              <a:rPr lang="tr-TR" sz="1500" dirty="0" err="1">
                <a:latin typeface="Calisto MT"/>
                <a:cs typeface="Calisto MT"/>
              </a:rPr>
              <a:t>obtained</a:t>
            </a:r>
            <a:r>
              <a:rPr lang="tr-TR" sz="1500" dirty="0">
                <a:latin typeface="Calisto MT"/>
                <a:cs typeface="Calisto MT"/>
              </a:rPr>
              <a:t> </a:t>
            </a:r>
            <a:r>
              <a:rPr lang="tr-TR" sz="1500" dirty="0" err="1">
                <a:latin typeface="Calisto MT"/>
                <a:cs typeface="Calisto MT"/>
              </a:rPr>
              <a:t>ex</a:t>
            </a:r>
            <a:r>
              <a:rPr lang="tr-TR" sz="1500" dirty="0">
                <a:latin typeface="Calisto MT"/>
                <a:cs typeface="Calisto MT"/>
              </a:rPr>
              <a:t> </a:t>
            </a:r>
            <a:r>
              <a:rPr lang="tr-TR" sz="1500" dirty="0" err="1">
                <a:latin typeface="Calisto MT"/>
                <a:cs typeface="Calisto MT"/>
              </a:rPr>
              <a:t>parte</a:t>
            </a:r>
            <a:r>
              <a:rPr lang="tr-TR" sz="1500" dirty="0" smtClean="0">
                <a:latin typeface="Calisto MT"/>
                <a:cs typeface="Calisto MT"/>
              </a:rPr>
              <a:t>, </a:t>
            </a:r>
            <a:r>
              <a:rPr lang="tr-TR" sz="1500" dirty="0" err="1" smtClean="0">
                <a:latin typeface="Calisto MT"/>
                <a:cs typeface="Calisto MT"/>
              </a:rPr>
              <a:t>including</a:t>
            </a:r>
            <a:r>
              <a:rPr lang="tr-TR" sz="1500" dirty="0" smtClean="0">
                <a:latin typeface="Calisto MT"/>
                <a:cs typeface="Calisto MT"/>
              </a:rPr>
              <a:t> </a:t>
            </a:r>
            <a:r>
              <a:rPr lang="tr-TR" sz="1500" dirty="0" err="1">
                <a:latin typeface="Calisto MT"/>
                <a:cs typeface="Calisto MT"/>
              </a:rPr>
              <a:t>continuation</a:t>
            </a:r>
            <a:r>
              <a:rPr lang="tr-TR" sz="1500" dirty="0">
                <a:latin typeface="Calisto MT"/>
                <a:cs typeface="Calisto MT"/>
              </a:rPr>
              <a:t> of </a:t>
            </a:r>
            <a:r>
              <a:rPr lang="tr-TR" sz="1500" dirty="0" err="1">
                <a:latin typeface="Calisto MT"/>
                <a:cs typeface="Calisto MT"/>
              </a:rPr>
              <a:t>passport</a:t>
            </a:r>
            <a:r>
              <a:rPr lang="tr-TR" sz="1500" dirty="0">
                <a:latin typeface="Calisto MT"/>
                <a:cs typeface="Calisto MT"/>
              </a:rPr>
              <a:t> </a:t>
            </a:r>
            <a:r>
              <a:rPr lang="tr-TR" sz="1500" dirty="0" err="1">
                <a:latin typeface="Calisto MT"/>
                <a:cs typeface="Calisto MT"/>
              </a:rPr>
              <a:t>retention</a:t>
            </a:r>
            <a:r>
              <a:rPr lang="tr-TR" sz="1500" dirty="0">
                <a:latin typeface="Calisto MT"/>
                <a:cs typeface="Calisto MT"/>
              </a:rPr>
              <a:t> </a:t>
            </a:r>
            <a:r>
              <a:rPr lang="tr-TR" sz="1500" dirty="0" err="1">
                <a:latin typeface="Calisto MT"/>
                <a:cs typeface="Calisto MT"/>
              </a:rPr>
              <a:t>following</a:t>
            </a:r>
            <a:r>
              <a:rPr lang="tr-TR" sz="1500" dirty="0">
                <a:latin typeface="Calisto MT"/>
                <a:cs typeface="Calisto MT"/>
              </a:rPr>
              <a:t> Bayer v </a:t>
            </a:r>
            <a:r>
              <a:rPr lang="tr-TR" sz="1500" dirty="0" err="1">
                <a:latin typeface="Calisto MT"/>
                <a:cs typeface="Calisto MT"/>
              </a:rPr>
              <a:t>Winter</a:t>
            </a:r>
            <a:r>
              <a:rPr lang="tr-TR" sz="1500" dirty="0">
                <a:latin typeface="Calisto MT"/>
                <a:cs typeface="Calisto MT"/>
              </a:rPr>
              <a:t> [1986] 1 WLR 497. </a:t>
            </a:r>
            <a:endParaRPr lang="tr-TR" sz="1500" dirty="0" smtClean="0">
              <a:latin typeface="Calisto MT"/>
              <a:cs typeface="Calisto MT"/>
            </a:endParaRPr>
          </a:p>
          <a:p>
            <a:pPr lvl="1"/>
            <a:endParaRPr lang="tr-TR" sz="1500" dirty="0">
              <a:latin typeface="Calisto MT"/>
              <a:cs typeface="Calisto MT"/>
            </a:endParaRPr>
          </a:p>
          <a:p>
            <a:r>
              <a:rPr lang="tr-TR" sz="1500" u="sng" dirty="0" smtClean="0">
                <a:latin typeface="Calisto MT"/>
                <a:cs typeface="Calisto MT"/>
              </a:rPr>
              <a:t>BTA v </a:t>
            </a:r>
            <a:r>
              <a:rPr lang="tr-TR" sz="1500" u="sng" dirty="0" err="1" smtClean="0">
                <a:latin typeface="Calisto MT"/>
                <a:cs typeface="Calisto MT"/>
              </a:rPr>
              <a:t>Ablyazov</a:t>
            </a:r>
            <a:r>
              <a:rPr lang="tr-TR" sz="1500" u="sng" dirty="0" smtClean="0">
                <a:latin typeface="Calisto MT"/>
                <a:cs typeface="Calisto MT"/>
              </a:rPr>
              <a:t> </a:t>
            </a:r>
            <a:r>
              <a:rPr lang="tr-TR" sz="1500" dirty="0" smtClean="0">
                <a:latin typeface="Calisto MT"/>
                <a:cs typeface="Calisto MT"/>
              </a:rPr>
              <a:t>[2009] EWHC 3267 (</a:t>
            </a:r>
            <a:r>
              <a:rPr lang="tr-TR" sz="1500" dirty="0" err="1" smtClean="0">
                <a:latin typeface="Calisto MT"/>
                <a:cs typeface="Calisto MT"/>
              </a:rPr>
              <a:t>Comm</a:t>
            </a:r>
            <a:r>
              <a:rPr lang="tr-TR" sz="1500" dirty="0" smtClean="0">
                <a:latin typeface="Calisto MT"/>
                <a:cs typeface="Calisto MT"/>
              </a:rPr>
              <a:t>)</a:t>
            </a:r>
          </a:p>
          <a:p>
            <a:pPr lvl="1"/>
            <a:r>
              <a:rPr lang="tr-TR" sz="1500" dirty="0" err="1" smtClean="0">
                <a:latin typeface="Calisto MT"/>
                <a:cs typeface="Calisto MT"/>
              </a:rPr>
              <a:t>Defendant</a:t>
            </a:r>
            <a:r>
              <a:rPr lang="tr-TR" sz="1500" dirty="0" smtClean="0">
                <a:latin typeface="Calisto MT"/>
                <a:cs typeface="Calisto MT"/>
              </a:rPr>
              <a:t> </a:t>
            </a:r>
            <a:r>
              <a:rPr lang="tr-TR" sz="1500" dirty="0" err="1">
                <a:latin typeface="Calisto MT"/>
                <a:cs typeface="Calisto MT"/>
              </a:rPr>
              <a:t>restrained</a:t>
            </a:r>
            <a:r>
              <a:rPr lang="tr-TR" sz="1500" dirty="0">
                <a:latin typeface="Calisto MT"/>
                <a:cs typeface="Calisto MT"/>
              </a:rPr>
              <a:t> </a:t>
            </a:r>
            <a:r>
              <a:rPr lang="tr-TR" sz="1500" dirty="0" err="1">
                <a:latin typeface="Calisto MT"/>
                <a:cs typeface="Calisto MT"/>
              </a:rPr>
              <a:t>from</a:t>
            </a:r>
            <a:r>
              <a:rPr lang="tr-TR" sz="1500" dirty="0">
                <a:latin typeface="Calisto MT"/>
                <a:cs typeface="Calisto MT"/>
              </a:rPr>
              <a:t> </a:t>
            </a:r>
            <a:r>
              <a:rPr lang="tr-TR" sz="1500" dirty="0" err="1">
                <a:latin typeface="Calisto MT"/>
                <a:cs typeface="Calisto MT"/>
              </a:rPr>
              <a:t>dealing</a:t>
            </a:r>
            <a:r>
              <a:rPr lang="tr-TR" sz="1500" dirty="0">
                <a:latin typeface="Calisto MT"/>
                <a:cs typeface="Calisto MT"/>
              </a:rPr>
              <a:t> </a:t>
            </a:r>
            <a:r>
              <a:rPr lang="tr-TR" sz="1500" dirty="0" err="1">
                <a:latin typeface="Calisto MT"/>
                <a:cs typeface="Calisto MT"/>
              </a:rPr>
              <a:t>with</a:t>
            </a:r>
            <a:r>
              <a:rPr lang="tr-TR" sz="1500" dirty="0">
                <a:latin typeface="Calisto MT"/>
                <a:cs typeface="Calisto MT"/>
              </a:rPr>
              <a:t> </a:t>
            </a:r>
            <a:r>
              <a:rPr lang="tr-TR" sz="1500" dirty="0" err="1">
                <a:latin typeface="Calisto MT"/>
                <a:cs typeface="Calisto MT"/>
              </a:rPr>
              <a:t>any</a:t>
            </a:r>
            <a:r>
              <a:rPr lang="tr-TR" sz="1500" dirty="0">
                <a:latin typeface="Calisto MT"/>
                <a:cs typeface="Calisto MT"/>
              </a:rPr>
              <a:t> of his </a:t>
            </a:r>
            <a:r>
              <a:rPr lang="tr-TR" sz="1500" dirty="0" err="1">
                <a:latin typeface="Calisto MT"/>
                <a:cs typeface="Calisto MT"/>
              </a:rPr>
              <a:t>assets</a:t>
            </a:r>
            <a:r>
              <a:rPr lang="tr-TR" sz="1500" dirty="0">
                <a:latin typeface="Calisto MT"/>
                <a:cs typeface="Calisto MT"/>
              </a:rPr>
              <a:t> </a:t>
            </a:r>
            <a:r>
              <a:rPr lang="tr-TR" sz="1500" dirty="0" err="1">
                <a:latin typeface="Calisto MT"/>
                <a:cs typeface="Calisto MT"/>
              </a:rPr>
              <a:t>worldwide</a:t>
            </a:r>
            <a:r>
              <a:rPr lang="tr-TR" sz="1500" dirty="0">
                <a:latin typeface="Calisto MT"/>
                <a:cs typeface="Calisto MT"/>
              </a:rPr>
              <a:t>, </a:t>
            </a:r>
            <a:r>
              <a:rPr lang="tr-TR" sz="1500" dirty="0" err="1" smtClean="0">
                <a:latin typeface="Calisto MT"/>
                <a:cs typeface="Calisto MT"/>
              </a:rPr>
              <a:t>even</a:t>
            </a:r>
            <a:r>
              <a:rPr lang="tr-TR" sz="1500" dirty="0" smtClean="0">
                <a:latin typeface="Calisto MT"/>
                <a:cs typeface="Calisto MT"/>
              </a:rPr>
              <a:t> </a:t>
            </a:r>
            <a:r>
              <a:rPr lang="tr-TR" sz="1500" dirty="0">
                <a:latin typeface="Calisto MT"/>
                <a:cs typeface="Calisto MT"/>
              </a:rPr>
              <a:t>in </a:t>
            </a:r>
            <a:r>
              <a:rPr lang="tr-TR" sz="1500" dirty="0" err="1">
                <a:latin typeface="Calisto MT"/>
                <a:cs typeface="Calisto MT"/>
              </a:rPr>
              <a:t>excess</a:t>
            </a:r>
            <a:r>
              <a:rPr lang="tr-TR" sz="1500" dirty="0">
                <a:latin typeface="Calisto MT"/>
                <a:cs typeface="Calisto MT"/>
              </a:rPr>
              <a:t> of </a:t>
            </a:r>
            <a:r>
              <a:rPr lang="tr-TR" sz="1500" dirty="0" err="1">
                <a:latin typeface="Calisto MT"/>
                <a:cs typeface="Calisto MT"/>
              </a:rPr>
              <a:t>the</a:t>
            </a:r>
            <a:r>
              <a:rPr lang="tr-TR" sz="1500" dirty="0">
                <a:latin typeface="Calisto MT"/>
                <a:cs typeface="Calisto MT"/>
              </a:rPr>
              <a:t> </a:t>
            </a:r>
            <a:r>
              <a:rPr lang="tr-TR" sz="1500" dirty="0" err="1">
                <a:latin typeface="Calisto MT"/>
                <a:cs typeface="Calisto MT"/>
              </a:rPr>
              <a:t>amount</a:t>
            </a:r>
            <a:r>
              <a:rPr lang="tr-TR" sz="1500" dirty="0">
                <a:latin typeface="Calisto MT"/>
                <a:cs typeface="Calisto MT"/>
              </a:rPr>
              <a:t> of </a:t>
            </a:r>
            <a:r>
              <a:rPr lang="tr-TR" sz="1500" dirty="0" err="1">
                <a:latin typeface="Calisto MT"/>
                <a:cs typeface="Calisto MT"/>
              </a:rPr>
              <a:t>the</a:t>
            </a:r>
            <a:r>
              <a:rPr lang="tr-TR" sz="1500" dirty="0">
                <a:latin typeface="Calisto MT"/>
                <a:cs typeface="Calisto MT"/>
              </a:rPr>
              <a:t> </a:t>
            </a:r>
            <a:r>
              <a:rPr lang="tr-TR" sz="1500" dirty="0" err="1">
                <a:latin typeface="Calisto MT"/>
                <a:cs typeface="Calisto MT"/>
              </a:rPr>
              <a:t>claim</a:t>
            </a:r>
            <a:r>
              <a:rPr lang="tr-TR" sz="1500" dirty="0">
                <a:latin typeface="Calisto MT"/>
                <a:cs typeface="Calisto MT"/>
              </a:rPr>
              <a:t> (</a:t>
            </a:r>
            <a:r>
              <a:rPr lang="tr-TR" sz="1500" dirty="0" err="1">
                <a:latin typeface="Calisto MT"/>
                <a:cs typeface="Calisto MT"/>
              </a:rPr>
              <a:t>plus</a:t>
            </a:r>
            <a:r>
              <a:rPr lang="tr-TR" sz="1500" dirty="0">
                <a:latin typeface="Calisto MT"/>
                <a:cs typeface="Calisto MT"/>
              </a:rPr>
              <a:t> </a:t>
            </a:r>
            <a:r>
              <a:rPr lang="tr-TR" sz="1500" dirty="0" err="1">
                <a:latin typeface="Calisto MT"/>
                <a:cs typeface="Calisto MT"/>
              </a:rPr>
              <a:t>interest</a:t>
            </a:r>
            <a:r>
              <a:rPr lang="tr-TR" sz="1500" dirty="0">
                <a:latin typeface="Calisto MT"/>
                <a:cs typeface="Calisto MT"/>
              </a:rPr>
              <a:t> </a:t>
            </a:r>
            <a:r>
              <a:rPr lang="tr-TR" sz="1500" dirty="0" err="1">
                <a:latin typeface="Calisto MT"/>
                <a:cs typeface="Calisto MT"/>
              </a:rPr>
              <a:t>and</a:t>
            </a:r>
            <a:r>
              <a:rPr lang="tr-TR" sz="1500" dirty="0">
                <a:latin typeface="Calisto MT"/>
                <a:cs typeface="Calisto MT"/>
              </a:rPr>
              <a:t> </a:t>
            </a:r>
            <a:r>
              <a:rPr lang="tr-TR" sz="1500" dirty="0" err="1">
                <a:latin typeface="Calisto MT"/>
                <a:cs typeface="Calisto MT"/>
              </a:rPr>
              <a:t>costs</a:t>
            </a:r>
            <a:r>
              <a:rPr lang="tr-TR" sz="1500" dirty="0">
                <a:latin typeface="Calisto MT"/>
                <a:cs typeface="Calisto MT"/>
              </a:rPr>
              <a:t>), </a:t>
            </a:r>
            <a:r>
              <a:rPr lang="tr-TR" sz="1500" dirty="0" err="1">
                <a:latin typeface="Calisto MT"/>
                <a:cs typeface="Calisto MT"/>
              </a:rPr>
              <a:t>if</a:t>
            </a:r>
            <a:r>
              <a:rPr lang="tr-TR" sz="1500" dirty="0">
                <a:latin typeface="Calisto MT"/>
                <a:cs typeface="Calisto MT"/>
              </a:rPr>
              <a:t> his </a:t>
            </a:r>
            <a:r>
              <a:rPr lang="tr-TR" sz="1500" dirty="0" err="1">
                <a:latin typeface="Calisto MT"/>
                <a:cs typeface="Calisto MT"/>
              </a:rPr>
              <a:t>assets</a:t>
            </a:r>
            <a:r>
              <a:rPr lang="tr-TR" sz="1500" dirty="0">
                <a:latin typeface="Calisto MT"/>
                <a:cs typeface="Calisto MT"/>
              </a:rPr>
              <a:t> in </a:t>
            </a:r>
            <a:r>
              <a:rPr lang="tr-TR" sz="1500" dirty="0" err="1">
                <a:latin typeface="Calisto MT"/>
                <a:cs typeface="Calisto MT"/>
              </a:rPr>
              <a:t>England</a:t>
            </a:r>
            <a:r>
              <a:rPr lang="tr-TR" sz="1500" dirty="0">
                <a:latin typeface="Calisto MT"/>
                <a:cs typeface="Calisto MT"/>
              </a:rPr>
              <a:t> </a:t>
            </a:r>
            <a:r>
              <a:rPr lang="tr-TR" sz="1500" dirty="0" err="1">
                <a:latin typeface="Calisto MT"/>
                <a:cs typeface="Calisto MT"/>
              </a:rPr>
              <a:t>and</a:t>
            </a:r>
            <a:r>
              <a:rPr lang="tr-TR" sz="1500" dirty="0">
                <a:latin typeface="Calisto MT"/>
                <a:cs typeface="Calisto MT"/>
              </a:rPr>
              <a:t> </a:t>
            </a:r>
            <a:r>
              <a:rPr lang="tr-TR" sz="1500" dirty="0" err="1">
                <a:latin typeface="Calisto MT"/>
                <a:cs typeface="Calisto MT"/>
              </a:rPr>
              <a:t>Wales</a:t>
            </a:r>
            <a:r>
              <a:rPr lang="tr-TR" sz="1500" dirty="0">
                <a:latin typeface="Calisto MT"/>
                <a:cs typeface="Calisto MT"/>
              </a:rPr>
              <a:t> </a:t>
            </a:r>
            <a:r>
              <a:rPr lang="tr-TR" sz="1500" dirty="0" err="1">
                <a:latin typeface="Calisto MT"/>
                <a:cs typeface="Calisto MT"/>
              </a:rPr>
              <a:t>are</a:t>
            </a:r>
            <a:r>
              <a:rPr lang="tr-TR" sz="1500" dirty="0">
                <a:latin typeface="Calisto MT"/>
                <a:cs typeface="Calisto MT"/>
              </a:rPr>
              <a:t> </a:t>
            </a:r>
            <a:r>
              <a:rPr lang="tr-TR" sz="1500" dirty="0" err="1">
                <a:latin typeface="Calisto MT"/>
                <a:cs typeface="Calisto MT"/>
              </a:rPr>
              <a:t>less</a:t>
            </a:r>
            <a:r>
              <a:rPr lang="tr-TR" sz="1500" dirty="0">
                <a:latin typeface="Calisto MT"/>
                <a:cs typeface="Calisto MT"/>
              </a:rPr>
              <a:t> </a:t>
            </a:r>
            <a:r>
              <a:rPr lang="tr-TR" sz="1500" dirty="0" err="1">
                <a:latin typeface="Calisto MT"/>
                <a:cs typeface="Calisto MT"/>
              </a:rPr>
              <a:t>than</a:t>
            </a:r>
            <a:r>
              <a:rPr lang="tr-TR" sz="1500" dirty="0">
                <a:latin typeface="Calisto MT"/>
                <a:cs typeface="Calisto MT"/>
              </a:rPr>
              <a:t> </a:t>
            </a:r>
            <a:r>
              <a:rPr lang="tr-TR" sz="1500" dirty="0" err="1">
                <a:latin typeface="Calisto MT"/>
                <a:cs typeface="Calisto MT"/>
              </a:rPr>
              <a:t>the</a:t>
            </a:r>
            <a:r>
              <a:rPr lang="tr-TR" sz="1500" dirty="0">
                <a:latin typeface="Calisto MT"/>
                <a:cs typeface="Calisto MT"/>
              </a:rPr>
              <a:t> </a:t>
            </a:r>
            <a:r>
              <a:rPr lang="tr-TR" sz="1500" dirty="0" err="1">
                <a:latin typeface="Calisto MT"/>
                <a:cs typeface="Calisto MT"/>
              </a:rPr>
              <a:t>amount</a:t>
            </a:r>
            <a:r>
              <a:rPr lang="tr-TR" sz="1500" dirty="0">
                <a:latin typeface="Calisto MT"/>
                <a:cs typeface="Calisto MT"/>
              </a:rPr>
              <a:t> of </a:t>
            </a:r>
            <a:r>
              <a:rPr lang="tr-TR" sz="1500" dirty="0" err="1">
                <a:latin typeface="Calisto MT"/>
                <a:cs typeface="Calisto MT"/>
              </a:rPr>
              <a:t>the</a:t>
            </a:r>
            <a:r>
              <a:rPr lang="tr-TR" sz="1500" dirty="0">
                <a:latin typeface="Calisto MT"/>
                <a:cs typeface="Calisto MT"/>
              </a:rPr>
              <a:t> </a:t>
            </a:r>
            <a:r>
              <a:rPr lang="tr-TR" sz="1500" dirty="0" err="1">
                <a:latin typeface="Calisto MT"/>
                <a:cs typeface="Calisto MT"/>
              </a:rPr>
              <a:t>claim</a:t>
            </a:r>
            <a:r>
              <a:rPr lang="tr-TR" sz="1500" dirty="0">
                <a:latin typeface="Calisto MT"/>
                <a:cs typeface="Calisto MT"/>
              </a:rPr>
              <a:t>. </a:t>
            </a:r>
            <a:endParaRPr lang="tr-TR" sz="1500" dirty="0" smtClean="0">
              <a:latin typeface="Calisto MT"/>
              <a:cs typeface="Calisto MT"/>
            </a:endParaRPr>
          </a:p>
          <a:p>
            <a:pPr lvl="1"/>
            <a:endParaRPr lang="tr-TR" sz="1500" dirty="0" smtClean="0">
              <a:latin typeface="Calisto MT"/>
              <a:cs typeface="Calisto MT"/>
            </a:endParaRPr>
          </a:p>
          <a:p>
            <a:r>
              <a:rPr lang="tr-TR" sz="1500" u="sng" dirty="0" smtClean="0">
                <a:latin typeface="Calisto MT"/>
                <a:cs typeface="Calisto MT"/>
              </a:rPr>
              <a:t>BTA </a:t>
            </a:r>
            <a:r>
              <a:rPr lang="tr-TR" sz="1500" u="sng" dirty="0">
                <a:latin typeface="Calisto MT"/>
                <a:cs typeface="Calisto MT"/>
              </a:rPr>
              <a:t>v </a:t>
            </a:r>
            <a:r>
              <a:rPr lang="tr-TR" sz="1500" u="sng" dirty="0" err="1">
                <a:latin typeface="Calisto MT"/>
                <a:cs typeface="Calisto MT"/>
              </a:rPr>
              <a:t>Ablyazov</a:t>
            </a:r>
            <a:r>
              <a:rPr lang="tr-TR" sz="1500" u="sng" dirty="0">
                <a:latin typeface="Calisto MT"/>
                <a:cs typeface="Calisto MT"/>
              </a:rPr>
              <a:t> </a:t>
            </a:r>
            <a:r>
              <a:rPr lang="tr-TR" sz="1500" dirty="0">
                <a:latin typeface="Calisto MT"/>
                <a:cs typeface="Calisto MT"/>
              </a:rPr>
              <a:t>[2010] EWHC 1779 (</a:t>
            </a:r>
            <a:r>
              <a:rPr lang="tr-TR" sz="1500" dirty="0" err="1">
                <a:latin typeface="Calisto MT"/>
                <a:cs typeface="Calisto MT"/>
              </a:rPr>
              <a:t>Comm</a:t>
            </a:r>
            <a:r>
              <a:rPr lang="tr-TR" sz="1500" dirty="0">
                <a:latin typeface="Calisto MT"/>
                <a:cs typeface="Calisto MT"/>
              </a:rPr>
              <a:t>); [2010] EWCA </a:t>
            </a:r>
            <a:r>
              <a:rPr lang="tr-TR" sz="1500" dirty="0" err="1">
                <a:latin typeface="Calisto MT"/>
                <a:cs typeface="Calisto MT"/>
              </a:rPr>
              <a:t>Civ</a:t>
            </a:r>
            <a:r>
              <a:rPr lang="tr-TR" sz="1500" dirty="0">
                <a:latin typeface="Calisto MT"/>
                <a:cs typeface="Calisto MT"/>
              </a:rPr>
              <a:t> </a:t>
            </a:r>
            <a:r>
              <a:rPr lang="tr-TR" sz="1500" dirty="0" smtClean="0">
                <a:latin typeface="Calisto MT"/>
                <a:cs typeface="Calisto MT"/>
              </a:rPr>
              <a:t>1141</a:t>
            </a:r>
          </a:p>
          <a:p>
            <a:pPr lvl="1"/>
            <a:r>
              <a:rPr lang="tr-TR" sz="1500" dirty="0" err="1">
                <a:latin typeface="Calisto MT"/>
                <a:cs typeface="Calisto MT"/>
              </a:rPr>
              <a:t>Imposing</a:t>
            </a:r>
            <a:r>
              <a:rPr lang="tr-TR" sz="1500" dirty="0">
                <a:latin typeface="Calisto MT"/>
                <a:cs typeface="Calisto MT"/>
              </a:rPr>
              <a:t> </a:t>
            </a:r>
            <a:r>
              <a:rPr lang="tr-TR" sz="1500" dirty="0" err="1">
                <a:latin typeface="Calisto MT"/>
                <a:cs typeface="Calisto MT"/>
              </a:rPr>
              <a:t>receivership</a:t>
            </a:r>
            <a:r>
              <a:rPr lang="tr-TR" sz="1500" dirty="0">
                <a:latin typeface="Calisto MT"/>
                <a:cs typeface="Calisto MT"/>
              </a:rPr>
              <a:t> in </a:t>
            </a:r>
            <a:r>
              <a:rPr lang="tr-TR" sz="1500" dirty="0" err="1">
                <a:latin typeface="Calisto MT"/>
                <a:cs typeface="Calisto MT"/>
              </a:rPr>
              <a:t>aid</a:t>
            </a:r>
            <a:r>
              <a:rPr lang="tr-TR" sz="1500" dirty="0">
                <a:latin typeface="Calisto MT"/>
                <a:cs typeface="Calisto MT"/>
              </a:rPr>
              <a:t> of </a:t>
            </a:r>
            <a:r>
              <a:rPr lang="tr-TR" sz="1500" dirty="0" err="1">
                <a:latin typeface="Calisto MT"/>
                <a:cs typeface="Calisto MT"/>
              </a:rPr>
              <a:t>Freezing</a:t>
            </a:r>
            <a:r>
              <a:rPr lang="tr-TR" sz="1500" dirty="0">
                <a:latin typeface="Calisto MT"/>
                <a:cs typeface="Calisto MT"/>
              </a:rPr>
              <a:t> </a:t>
            </a:r>
            <a:r>
              <a:rPr lang="tr-TR" sz="1500" dirty="0" err="1">
                <a:latin typeface="Calisto MT"/>
                <a:cs typeface="Calisto MT"/>
              </a:rPr>
              <a:t>Order</a:t>
            </a:r>
            <a:r>
              <a:rPr lang="tr-TR" sz="1500" dirty="0">
                <a:latin typeface="Calisto MT"/>
                <a:cs typeface="Calisto MT"/>
              </a:rPr>
              <a:t>; </a:t>
            </a:r>
            <a:r>
              <a:rPr lang="tr-TR" sz="1500" dirty="0" err="1">
                <a:latin typeface="Calisto MT"/>
                <a:cs typeface="Calisto MT"/>
              </a:rPr>
              <a:t>continuing</a:t>
            </a:r>
            <a:r>
              <a:rPr lang="tr-TR" sz="1500" dirty="0">
                <a:latin typeface="Calisto MT"/>
                <a:cs typeface="Calisto MT"/>
              </a:rPr>
              <a:t> </a:t>
            </a:r>
            <a:r>
              <a:rPr lang="tr-TR" sz="1500" dirty="0" err="1" smtClean="0">
                <a:latin typeface="Calisto MT"/>
                <a:cs typeface="Calisto MT"/>
              </a:rPr>
              <a:t>passport</a:t>
            </a:r>
            <a:r>
              <a:rPr lang="tr-TR" sz="1500" dirty="0" smtClean="0">
                <a:latin typeface="Calisto MT"/>
                <a:cs typeface="Calisto MT"/>
              </a:rPr>
              <a:t> </a:t>
            </a:r>
            <a:r>
              <a:rPr lang="tr-TR" sz="1500" dirty="0" err="1" smtClean="0">
                <a:latin typeface="Calisto MT"/>
                <a:cs typeface="Calisto MT"/>
              </a:rPr>
              <a:t>retention</a:t>
            </a:r>
            <a:r>
              <a:rPr lang="tr-TR" sz="1500" dirty="0" smtClean="0">
                <a:latin typeface="Calisto MT"/>
                <a:cs typeface="Calisto MT"/>
              </a:rPr>
              <a:t> </a:t>
            </a:r>
            <a:r>
              <a:rPr lang="tr-TR" sz="1500" dirty="0" err="1">
                <a:latin typeface="Calisto MT"/>
                <a:cs typeface="Calisto MT"/>
              </a:rPr>
              <a:t>order</a:t>
            </a:r>
            <a:r>
              <a:rPr lang="tr-TR" sz="1500" dirty="0">
                <a:latin typeface="Calisto MT"/>
                <a:cs typeface="Calisto MT"/>
              </a:rPr>
              <a:t> in </a:t>
            </a:r>
            <a:r>
              <a:rPr lang="tr-TR" sz="1500" dirty="0" err="1">
                <a:latin typeface="Calisto MT"/>
                <a:cs typeface="Calisto MT"/>
              </a:rPr>
              <a:t>aid</a:t>
            </a:r>
            <a:r>
              <a:rPr lang="tr-TR" sz="1500" dirty="0">
                <a:latin typeface="Calisto MT"/>
                <a:cs typeface="Calisto MT"/>
              </a:rPr>
              <a:t> of </a:t>
            </a:r>
            <a:r>
              <a:rPr lang="tr-TR" sz="1500" dirty="0" err="1">
                <a:latin typeface="Calisto MT"/>
                <a:cs typeface="Calisto MT"/>
              </a:rPr>
              <a:t>Freezing</a:t>
            </a:r>
            <a:r>
              <a:rPr lang="tr-TR" sz="1500" dirty="0">
                <a:latin typeface="Calisto MT"/>
                <a:cs typeface="Calisto MT"/>
              </a:rPr>
              <a:t> </a:t>
            </a:r>
            <a:r>
              <a:rPr lang="tr-TR" sz="1500" dirty="0" err="1">
                <a:latin typeface="Calisto MT"/>
                <a:cs typeface="Calisto MT"/>
              </a:rPr>
              <a:t>Order</a:t>
            </a:r>
            <a:r>
              <a:rPr lang="tr-TR" sz="1500" dirty="0">
                <a:latin typeface="Calisto MT"/>
                <a:cs typeface="Calisto MT"/>
              </a:rPr>
              <a:t>; </a:t>
            </a:r>
            <a:r>
              <a:rPr lang="tr-TR" sz="1500" dirty="0" err="1">
                <a:latin typeface="Calisto MT"/>
                <a:cs typeface="Calisto MT"/>
              </a:rPr>
              <a:t>restricting</a:t>
            </a:r>
            <a:r>
              <a:rPr lang="tr-TR" sz="1500" dirty="0">
                <a:latin typeface="Calisto MT"/>
                <a:cs typeface="Calisto MT"/>
              </a:rPr>
              <a:t> </a:t>
            </a:r>
            <a:r>
              <a:rPr lang="tr-TR" sz="1500" dirty="0" err="1">
                <a:latin typeface="Calisto MT"/>
                <a:cs typeface="Calisto MT"/>
              </a:rPr>
              <a:t>the</a:t>
            </a:r>
            <a:r>
              <a:rPr lang="tr-TR" sz="1500" dirty="0">
                <a:latin typeface="Calisto MT"/>
                <a:cs typeface="Calisto MT"/>
              </a:rPr>
              <a:t> </a:t>
            </a:r>
            <a:r>
              <a:rPr lang="tr-TR" sz="1500" dirty="0" err="1">
                <a:latin typeface="Calisto MT"/>
                <a:cs typeface="Calisto MT"/>
              </a:rPr>
              <a:t>scope</a:t>
            </a:r>
            <a:r>
              <a:rPr lang="tr-TR" sz="1500" dirty="0">
                <a:latin typeface="Calisto MT"/>
                <a:cs typeface="Calisto MT"/>
              </a:rPr>
              <a:t> of </a:t>
            </a:r>
            <a:r>
              <a:rPr lang="tr-TR" sz="1500" dirty="0" err="1">
                <a:latin typeface="Calisto MT"/>
                <a:cs typeface="Calisto MT"/>
              </a:rPr>
              <a:t>the</a:t>
            </a:r>
            <a:r>
              <a:rPr lang="tr-TR" sz="1500" dirty="0">
                <a:latin typeface="Calisto MT"/>
                <a:cs typeface="Calisto MT"/>
              </a:rPr>
              <a:t> </a:t>
            </a:r>
            <a:r>
              <a:rPr lang="tr-TR" sz="1500" dirty="0" err="1">
                <a:latin typeface="Calisto MT"/>
                <a:cs typeface="Calisto MT"/>
              </a:rPr>
              <a:t>ordinary</a:t>
            </a:r>
            <a:r>
              <a:rPr lang="tr-TR" sz="1500" dirty="0">
                <a:latin typeface="Calisto MT"/>
                <a:cs typeface="Calisto MT"/>
              </a:rPr>
              <a:t> </a:t>
            </a:r>
            <a:r>
              <a:rPr lang="tr-TR" sz="1500" dirty="0" err="1">
                <a:latin typeface="Calisto MT"/>
                <a:cs typeface="Calisto MT"/>
              </a:rPr>
              <a:t>course</a:t>
            </a:r>
            <a:r>
              <a:rPr lang="tr-TR" sz="1500" dirty="0">
                <a:latin typeface="Calisto MT"/>
                <a:cs typeface="Calisto MT"/>
              </a:rPr>
              <a:t> of </a:t>
            </a:r>
            <a:r>
              <a:rPr lang="tr-TR" sz="1500" dirty="0" err="1">
                <a:latin typeface="Calisto MT"/>
                <a:cs typeface="Calisto MT"/>
              </a:rPr>
              <a:t>business</a:t>
            </a:r>
            <a:r>
              <a:rPr lang="tr-TR" sz="1500" dirty="0">
                <a:latin typeface="Calisto MT"/>
                <a:cs typeface="Calisto MT"/>
              </a:rPr>
              <a:t> </a:t>
            </a:r>
            <a:r>
              <a:rPr lang="tr-TR" sz="1500" dirty="0" err="1">
                <a:latin typeface="Calisto MT"/>
                <a:cs typeface="Calisto MT"/>
              </a:rPr>
              <a:t>permission</a:t>
            </a:r>
            <a:r>
              <a:rPr lang="tr-TR" sz="1500" dirty="0">
                <a:latin typeface="Calisto MT"/>
                <a:cs typeface="Calisto MT"/>
              </a:rPr>
              <a:t>.</a:t>
            </a:r>
            <a:endParaRPr lang="tr-TR" sz="1500" dirty="0" smtClean="0">
              <a:latin typeface="Calisto MT"/>
              <a:cs typeface="Calisto MT"/>
            </a:endParaRPr>
          </a:p>
          <a:p>
            <a:endParaRPr lang="tr-TR" sz="1500" dirty="0">
              <a:latin typeface="Calisto MT"/>
              <a:cs typeface="Calisto MT"/>
            </a:endParaRPr>
          </a:p>
          <a:p>
            <a:r>
              <a:rPr lang="tr-TR" sz="1500" u="sng" dirty="0">
                <a:latin typeface="Calisto MT"/>
                <a:cs typeface="Calisto MT"/>
              </a:rPr>
              <a:t>BTA v </a:t>
            </a:r>
            <a:r>
              <a:rPr lang="tr-TR" sz="1500" u="sng" dirty="0" err="1">
                <a:latin typeface="Calisto MT"/>
                <a:cs typeface="Calisto MT"/>
              </a:rPr>
              <a:t>Ablyazov</a:t>
            </a:r>
            <a:r>
              <a:rPr lang="tr-TR" sz="1500" u="sng" dirty="0">
                <a:latin typeface="Calisto MT"/>
                <a:cs typeface="Calisto MT"/>
              </a:rPr>
              <a:t> </a:t>
            </a:r>
            <a:r>
              <a:rPr lang="tr-TR" sz="1500" dirty="0">
                <a:latin typeface="Calisto MT"/>
                <a:cs typeface="Calisto MT"/>
              </a:rPr>
              <a:t>[2010] EWHC </a:t>
            </a:r>
            <a:r>
              <a:rPr lang="tr-TR" sz="1500" dirty="0" smtClean="0">
                <a:latin typeface="Calisto MT"/>
                <a:cs typeface="Calisto MT"/>
              </a:rPr>
              <a:t>2219</a:t>
            </a:r>
            <a:endParaRPr lang="tr-TR" sz="1500" dirty="0">
              <a:latin typeface="Calisto MT"/>
              <a:cs typeface="Calisto MT"/>
            </a:endParaRPr>
          </a:p>
          <a:p>
            <a:pPr lvl="1"/>
            <a:r>
              <a:rPr lang="tr-TR" sz="1500" dirty="0" err="1" smtClean="0">
                <a:latin typeface="Calisto MT"/>
                <a:cs typeface="Calisto MT"/>
              </a:rPr>
              <a:t>Disclosure</a:t>
            </a:r>
            <a:r>
              <a:rPr lang="tr-TR" sz="1500" dirty="0" smtClean="0">
                <a:latin typeface="Calisto MT"/>
                <a:cs typeface="Calisto MT"/>
              </a:rPr>
              <a:t> </a:t>
            </a:r>
            <a:r>
              <a:rPr lang="tr-TR" sz="1500" dirty="0" err="1">
                <a:latin typeface="Calisto MT"/>
                <a:cs typeface="Calisto MT"/>
              </a:rPr>
              <a:t>order</a:t>
            </a:r>
            <a:r>
              <a:rPr lang="tr-TR" sz="1500" dirty="0">
                <a:latin typeface="Calisto MT"/>
                <a:cs typeface="Calisto MT"/>
              </a:rPr>
              <a:t> in </a:t>
            </a:r>
            <a:r>
              <a:rPr lang="tr-TR" sz="1500" dirty="0" err="1">
                <a:latin typeface="Calisto MT"/>
                <a:cs typeface="Calisto MT"/>
              </a:rPr>
              <a:t>support</a:t>
            </a:r>
            <a:r>
              <a:rPr lang="tr-TR" sz="1500" dirty="0">
                <a:latin typeface="Calisto MT"/>
                <a:cs typeface="Calisto MT"/>
              </a:rPr>
              <a:t> of </a:t>
            </a:r>
            <a:r>
              <a:rPr lang="tr-TR" sz="1500" dirty="0" err="1">
                <a:latin typeface="Calisto MT"/>
                <a:cs typeface="Calisto MT"/>
              </a:rPr>
              <a:t>Freezing</a:t>
            </a:r>
            <a:r>
              <a:rPr lang="tr-TR" sz="1500" dirty="0">
                <a:latin typeface="Calisto MT"/>
                <a:cs typeface="Calisto MT"/>
              </a:rPr>
              <a:t> </a:t>
            </a:r>
            <a:r>
              <a:rPr lang="tr-TR" sz="1500" dirty="0" err="1">
                <a:latin typeface="Calisto MT"/>
                <a:cs typeface="Calisto MT"/>
              </a:rPr>
              <a:t>Order</a:t>
            </a:r>
            <a:r>
              <a:rPr lang="tr-TR" sz="1500" dirty="0">
                <a:latin typeface="Calisto MT"/>
                <a:cs typeface="Calisto MT"/>
              </a:rPr>
              <a:t> </a:t>
            </a:r>
            <a:r>
              <a:rPr lang="tr-TR" sz="1500" dirty="0" err="1">
                <a:latin typeface="Calisto MT"/>
                <a:cs typeface="Calisto MT"/>
              </a:rPr>
              <a:t>may</a:t>
            </a:r>
            <a:r>
              <a:rPr lang="tr-TR" sz="1500" dirty="0">
                <a:latin typeface="Calisto MT"/>
                <a:cs typeface="Calisto MT"/>
              </a:rPr>
              <a:t> </a:t>
            </a:r>
            <a:r>
              <a:rPr lang="tr-TR" sz="1500" dirty="0" err="1">
                <a:latin typeface="Calisto MT"/>
                <a:cs typeface="Calisto MT"/>
              </a:rPr>
              <a:t>extend</a:t>
            </a:r>
            <a:r>
              <a:rPr lang="tr-TR" sz="1500" dirty="0">
                <a:latin typeface="Calisto MT"/>
                <a:cs typeface="Calisto MT"/>
              </a:rPr>
              <a:t> </a:t>
            </a:r>
            <a:r>
              <a:rPr lang="tr-TR" sz="1500" dirty="0" err="1" smtClean="0">
                <a:latin typeface="Calisto MT"/>
                <a:cs typeface="Calisto MT"/>
              </a:rPr>
              <a:t>to</a:t>
            </a:r>
            <a:r>
              <a:rPr lang="tr-TR" sz="1500" dirty="0" smtClean="0">
                <a:latin typeface="Calisto MT"/>
                <a:cs typeface="Calisto MT"/>
              </a:rPr>
              <a:t> </a:t>
            </a:r>
            <a:r>
              <a:rPr lang="tr-TR" sz="1500" dirty="0" err="1" smtClean="0">
                <a:latin typeface="Calisto MT"/>
                <a:cs typeface="Calisto MT"/>
              </a:rPr>
              <a:t>information</a:t>
            </a:r>
            <a:r>
              <a:rPr lang="tr-TR" sz="1500" dirty="0" smtClean="0">
                <a:latin typeface="Calisto MT"/>
                <a:cs typeface="Calisto MT"/>
              </a:rPr>
              <a:t> </a:t>
            </a:r>
            <a:r>
              <a:rPr lang="tr-TR" sz="1500" dirty="0" err="1">
                <a:latin typeface="Calisto MT"/>
                <a:cs typeface="Calisto MT"/>
              </a:rPr>
              <a:t>leading</a:t>
            </a:r>
            <a:r>
              <a:rPr lang="tr-TR" sz="1500" dirty="0">
                <a:latin typeface="Calisto MT"/>
                <a:cs typeface="Calisto MT"/>
              </a:rPr>
              <a:t> </a:t>
            </a:r>
            <a:r>
              <a:rPr lang="tr-TR" sz="1500" dirty="0" err="1">
                <a:latin typeface="Calisto MT"/>
                <a:cs typeface="Calisto MT"/>
              </a:rPr>
              <a:t>to</a:t>
            </a:r>
            <a:r>
              <a:rPr lang="tr-TR" sz="1500" dirty="0">
                <a:latin typeface="Calisto MT"/>
                <a:cs typeface="Calisto MT"/>
              </a:rPr>
              <a:t> </a:t>
            </a:r>
            <a:r>
              <a:rPr lang="tr-TR" sz="1500" dirty="0" err="1">
                <a:latin typeface="Calisto MT"/>
                <a:cs typeface="Calisto MT"/>
              </a:rPr>
              <a:t>the</a:t>
            </a:r>
            <a:r>
              <a:rPr lang="tr-TR" sz="1500" dirty="0">
                <a:latin typeface="Calisto MT"/>
                <a:cs typeface="Calisto MT"/>
              </a:rPr>
              <a:t> </a:t>
            </a:r>
            <a:r>
              <a:rPr lang="tr-TR" sz="1500" dirty="0" err="1">
                <a:latin typeface="Calisto MT"/>
                <a:cs typeface="Calisto MT"/>
              </a:rPr>
              <a:t>identity</a:t>
            </a:r>
            <a:r>
              <a:rPr lang="tr-TR" sz="1500" dirty="0">
                <a:latin typeface="Calisto MT"/>
                <a:cs typeface="Calisto MT"/>
              </a:rPr>
              <a:t> of </a:t>
            </a:r>
            <a:r>
              <a:rPr lang="tr-TR" sz="1500" dirty="0" err="1">
                <a:latin typeface="Calisto MT"/>
                <a:cs typeface="Calisto MT"/>
              </a:rPr>
              <a:t>further</a:t>
            </a:r>
            <a:r>
              <a:rPr lang="tr-TR" sz="1500" dirty="0">
                <a:latin typeface="Calisto MT"/>
                <a:cs typeface="Calisto MT"/>
              </a:rPr>
              <a:t> </a:t>
            </a:r>
            <a:r>
              <a:rPr lang="tr-TR" sz="1500" dirty="0" err="1">
                <a:latin typeface="Calisto MT"/>
                <a:cs typeface="Calisto MT"/>
              </a:rPr>
              <a:t>wrong-doers</a:t>
            </a:r>
            <a:r>
              <a:rPr lang="tr-TR" sz="1500" dirty="0">
                <a:latin typeface="Calisto MT"/>
                <a:cs typeface="Calisto MT"/>
              </a:rPr>
              <a:t> (</a:t>
            </a:r>
            <a:r>
              <a:rPr lang="tr-TR" sz="1500" dirty="0" err="1">
                <a:latin typeface="Calisto MT"/>
                <a:cs typeface="Calisto MT"/>
              </a:rPr>
              <a:t>even</a:t>
            </a:r>
            <a:r>
              <a:rPr lang="tr-TR" sz="1500" dirty="0">
                <a:latin typeface="Calisto MT"/>
                <a:cs typeface="Calisto MT"/>
              </a:rPr>
              <a:t> </a:t>
            </a:r>
            <a:r>
              <a:rPr lang="tr-TR" sz="1500" dirty="0" err="1">
                <a:latin typeface="Calisto MT"/>
                <a:cs typeface="Calisto MT"/>
              </a:rPr>
              <a:t>if</a:t>
            </a:r>
            <a:r>
              <a:rPr lang="tr-TR" sz="1500" dirty="0">
                <a:latin typeface="Calisto MT"/>
                <a:cs typeface="Calisto MT"/>
              </a:rPr>
              <a:t> </a:t>
            </a:r>
            <a:r>
              <a:rPr lang="tr-TR" sz="1500" dirty="0" err="1">
                <a:latin typeface="Calisto MT"/>
                <a:cs typeface="Calisto MT"/>
              </a:rPr>
              <a:t>the</a:t>
            </a:r>
            <a:r>
              <a:rPr lang="tr-TR" sz="1500" dirty="0">
                <a:latin typeface="Calisto MT"/>
                <a:cs typeface="Calisto MT"/>
              </a:rPr>
              <a:t> </a:t>
            </a:r>
            <a:r>
              <a:rPr lang="tr-TR" sz="1500" dirty="0" err="1">
                <a:latin typeface="Calisto MT"/>
                <a:cs typeface="Calisto MT"/>
              </a:rPr>
              <a:t>Defendants</a:t>
            </a:r>
            <a:r>
              <a:rPr lang="tr-TR" sz="1500" dirty="0">
                <a:latin typeface="Calisto MT"/>
                <a:cs typeface="Calisto MT"/>
              </a:rPr>
              <a:t> </a:t>
            </a:r>
            <a:r>
              <a:rPr lang="tr-TR" sz="1500" dirty="0" err="1">
                <a:latin typeface="Calisto MT"/>
                <a:cs typeface="Calisto MT"/>
              </a:rPr>
              <a:t>and</a:t>
            </a:r>
            <a:r>
              <a:rPr lang="tr-TR" sz="1500" dirty="0">
                <a:latin typeface="Calisto MT"/>
                <a:cs typeface="Calisto MT"/>
              </a:rPr>
              <a:t>/</a:t>
            </a:r>
            <a:r>
              <a:rPr lang="tr-TR" sz="1500" dirty="0" err="1">
                <a:latin typeface="Calisto MT"/>
                <a:cs typeface="Calisto MT"/>
              </a:rPr>
              <a:t>or</a:t>
            </a:r>
            <a:r>
              <a:rPr lang="tr-TR" sz="1500" dirty="0">
                <a:latin typeface="Calisto MT"/>
                <a:cs typeface="Calisto MT"/>
              </a:rPr>
              <a:t> </a:t>
            </a:r>
            <a:r>
              <a:rPr lang="tr-TR" sz="1500" dirty="0" err="1">
                <a:latin typeface="Calisto MT"/>
                <a:cs typeface="Calisto MT"/>
              </a:rPr>
              <a:t>those</a:t>
            </a:r>
            <a:r>
              <a:rPr lang="tr-TR" sz="1500" dirty="0">
                <a:latin typeface="Calisto MT"/>
                <a:cs typeface="Calisto MT"/>
              </a:rPr>
              <a:t> </a:t>
            </a:r>
            <a:r>
              <a:rPr lang="tr-TR" sz="1500" dirty="0" err="1">
                <a:latin typeface="Calisto MT"/>
                <a:cs typeface="Calisto MT"/>
              </a:rPr>
              <a:t>further</a:t>
            </a:r>
            <a:r>
              <a:rPr lang="tr-TR" sz="1500" dirty="0">
                <a:latin typeface="Calisto MT"/>
                <a:cs typeface="Calisto MT"/>
              </a:rPr>
              <a:t> </a:t>
            </a:r>
            <a:r>
              <a:rPr lang="tr-TR" sz="1500" dirty="0" err="1">
                <a:latin typeface="Calisto MT"/>
                <a:cs typeface="Calisto MT"/>
              </a:rPr>
              <a:t>wrong-doers</a:t>
            </a:r>
            <a:r>
              <a:rPr lang="tr-TR" sz="1500" dirty="0">
                <a:latin typeface="Calisto MT"/>
                <a:cs typeface="Calisto MT"/>
              </a:rPr>
              <a:t> </a:t>
            </a:r>
            <a:r>
              <a:rPr lang="tr-TR" sz="1500" dirty="0" err="1">
                <a:latin typeface="Calisto MT"/>
                <a:cs typeface="Calisto MT"/>
              </a:rPr>
              <a:t>are</a:t>
            </a:r>
            <a:r>
              <a:rPr lang="tr-TR" sz="1500" dirty="0">
                <a:latin typeface="Calisto MT"/>
                <a:cs typeface="Calisto MT"/>
              </a:rPr>
              <a:t> in </a:t>
            </a:r>
            <a:r>
              <a:rPr lang="tr-TR" sz="1500" dirty="0" err="1">
                <a:latin typeface="Calisto MT"/>
                <a:cs typeface="Calisto MT"/>
              </a:rPr>
              <a:t>another</a:t>
            </a:r>
            <a:r>
              <a:rPr lang="tr-TR" sz="1500" dirty="0">
                <a:latin typeface="Calisto MT"/>
                <a:cs typeface="Calisto MT"/>
              </a:rPr>
              <a:t> </a:t>
            </a:r>
            <a:r>
              <a:rPr lang="tr-TR" sz="1500" dirty="0" err="1">
                <a:latin typeface="Calisto MT"/>
                <a:cs typeface="Calisto MT"/>
              </a:rPr>
              <a:t>jurisdiction</a:t>
            </a:r>
            <a:r>
              <a:rPr lang="tr-TR" sz="1500" dirty="0">
                <a:latin typeface="Calisto MT"/>
                <a:cs typeface="Calisto MT"/>
              </a:rPr>
              <a:t>) </a:t>
            </a:r>
            <a:r>
              <a:rPr lang="tr-TR" sz="1500" dirty="0" err="1">
                <a:latin typeface="Calisto MT"/>
                <a:cs typeface="Calisto MT"/>
              </a:rPr>
              <a:t>and</a:t>
            </a:r>
            <a:r>
              <a:rPr lang="tr-TR" sz="1500" dirty="0">
                <a:latin typeface="Calisto MT"/>
                <a:cs typeface="Calisto MT"/>
              </a:rPr>
              <a:t> </a:t>
            </a:r>
            <a:r>
              <a:rPr lang="tr-TR" sz="1500" dirty="0" err="1">
                <a:latin typeface="Calisto MT"/>
                <a:cs typeface="Calisto MT"/>
              </a:rPr>
              <a:t>may</a:t>
            </a:r>
            <a:r>
              <a:rPr lang="tr-TR" sz="1500" dirty="0">
                <a:latin typeface="Calisto MT"/>
                <a:cs typeface="Calisto MT"/>
              </a:rPr>
              <a:t> be </a:t>
            </a:r>
            <a:r>
              <a:rPr lang="tr-TR" sz="1500" dirty="0" err="1">
                <a:latin typeface="Calisto MT"/>
                <a:cs typeface="Calisto MT"/>
              </a:rPr>
              <a:t>backed</a:t>
            </a:r>
            <a:r>
              <a:rPr lang="tr-TR" sz="1500" dirty="0">
                <a:latin typeface="Calisto MT"/>
                <a:cs typeface="Calisto MT"/>
              </a:rPr>
              <a:t> </a:t>
            </a:r>
            <a:r>
              <a:rPr lang="tr-TR" sz="1500" dirty="0" err="1">
                <a:latin typeface="Calisto MT"/>
                <a:cs typeface="Calisto MT"/>
              </a:rPr>
              <a:t>with</a:t>
            </a:r>
            <a:r>
              <a:rPr lang="tr-TR" sz="1500" dirty="0">
                <a:latin typeface="Calisto MT"/>
                <a:cs typeface="Calisto MT"/>
              </a:rPr>
              <a:t> </a:t>
            </a:r>
            <a:r>
              <a:rPr lang="tr-TR" sz="1500" dirty="0" err="1">
                <a:latin typeface="Calisto MT"/>
                <a:cs typeface="Calisto MT"/>
              </a:rPr>
              <a:t>debarring</a:t>
            </a:r>
            <a:r>
              <a:rPr lang="tr-TR" sz="1500" dirty="0">
                <a:latin typeface="Calisto MT"/>
                <a:cs typeface="Calisto MT"/>
              </a:rPr>
              <a:t> </a:t>
            </a:r>
            <a:r>
              <a:rPr lang="tr-TR" sz="1500" dirty="0" err="1">
                <a:latin typeface="Calisto MT"/>
                <a:cs typeface="Calisto MT"/>
              </a:rPr>
              <a:t>unless</a:t>
            </a:r>
            <a:r>
              <a:rPr lang="tr-TR" sz="1500" dirty="0">
                <a:latin typeface="Calisto MT"/>
                <a:cs typeface="Calisto MT"/>
              </a:rPr>
              <a:t> </a:t>
            </a:r>
            <a:r>
              <a:rPr lang="tr-TR" sz="1500" dirty="0" err="1">
                <a:latin typeface="Calisto MT"/>
                <a:cs typeface="Calisto MT"/>
              </a:rPr>
              <a:t>order</a:t>
            </a:r>
            <a:r>
              <a:rPr lang="tr-TR" sz="1500" dirty="0">
                <a:latin typeface="Calisto MT"/>
                <a:cs typeface="Calisto MT"/>
              </a:rPr>
              <a:t> </a:t>
            </a:r>
            <a:r>
              <a:rPr lang="tr-TR" sz="1500" dirty="0" err="1">
                <a:latin typeface="Calisto MT"/>
                <a:cs typeface="Calisto MT"/>
              </a:rPr>
              <a:t>even</a:t>
            </a:r>
            <a:r>
              <a:rPr lang="tr-TR" sz="1500" dirty="0">
                <a:latin typeface="Calisto MT"/>
                <a:cs typeface="Calisto MT"/>
              </a:rPr>
              <a:t> </a:t>
            </a:r>
            <a:r>
              <a:rPr lang="tr-TR" sz="1500" dirty="0" err="1">
                <a:latin typeface="Calisto MT"/>
                <a:cs typeface="Calisto MT"/>
              </a:rPr>
              <a:t>if</a:t>
            </a:r>
            <a:r>
              <a:rPr lang="tr-TR" sz="1500" dirty="0">
                <a:latin typeface="Calisto MT"/>
                <a:cs typeface="Calisto MT"/>
              </a:rPr>
              <a:t> </a:t>
            </a:r>
            <a:r>
              <a:rPr lang="tr-TR" sz="1500" dirty="0" err="1">
                <a:latin typeface="Calisto MT"/>
                <a:cs typeface="Calisto MT"/>
              </a:rPr>
              <a:t>the</a:t>
            </a:r>
            <a:r>
              <a:rPr lang="tr-TR" sz="1500" dirty="0">
                <a:latin typeface="Calisto MT"/>
                <a:cs typeface="Calisto MT"/>
              </a:rPr>
              <a:t> </a:t>
            </a:r>
            <a:r>
              <a:rPr lang="tr-TR" sz="1500" dirty="0" err="1">
                <a:latin typeface="Calisto MT"/>
                <a:cs typeface="Calisto MT"/>
              </a:rPr>
              <a:t>Freezing</a:t>
            </a:r>
            <a:r>
              <a:rPr lang="tr-TR" sz="1500" dirty="0">
                <a:latin typeface="Calisto MT"/>
                <a:cs typeface="Calisto MT"/>
              </a:rPr>
              <a:t> </a:t>
            </a:r>
            <a:r>
              <a:rPr lang="tr-TR" sz="1500" dirty="0" err="1">
                <a:latin typeface="Calisto MT"/>
                <a:cs typeface="Calisto MT"/>
              </a:rPr>
              <a:t>Order</a:t>
            </a:r>
            <a:r>
              <a:rPr lang="tr-TR" sz="1500" dirty="0">
                <a:latin typeface="Calisto MT"/>
                <a:cs typeface="Calisto MT"/>
              </a:rPr>
              <a:t> is </a:t>
            </a:r>
            <a:r>
              <a:rPr lang="tr-TR" sz="1500" dirty="0" err="1">
                <a:latin typeface="Calisto MT"/>
                <a:cs typeface="Calisto MT"/>
              </a:rPr>
              <a:t>subject</a:t>
            </a:r>
            <a:r>
              <a:rPr lang="tr-TR" sz="1500" dirty="0">
                <a:latin typeface="Calisto MT"/>
                <a:cs typeface="Calisto MT"/>
              </a:rPr>
              <a:t> </a:t>
            </a:r>
            <a:r>
              <a:rPr lang="tr-TR" sz="1500" dirty="0" err="1">
                <a:latin typeface="Calisto MT"/>
                <a:cs typeface="Calisto MT"/>
              </a:rPr>
              <a:t>to</a:t>
            </a:r>
            <a:r>
              <a:rPr lang="tr-TR" sz="1500" dirty="0">
                <a:latin typeface="Calisto MT"/>
                <a:cs typeface="Calisto MT"/>
              </a:rPr>
              <a:t> </a:t>
            </a:r>
            <a:r>
              <a:rPr lang="tr-TR" sz="1500" dirty="0" err="1">
                <a:latin typeface="Calisto MT"/>
                <a:cs typeface="Calisto MT"/>
              </a:rPr>
              <a:t>jurisdictional</a:t>
            </a:r>
            <a:r>
              <a:rPr lang="tr-TR" sz="1500" dirty="0">
                <a:latin typeface="Calisto MT"/>
                <a:cs typeface="Calisto MT"/>
              </a:rPr>
              <a:t> </a:t>
            </a:r>
            <a:r>
              <a:rPr lang="tr-TR" sz="1500" dirty="0" err="1">
                <a:latin typeface="Calisto MT"/>
                <a:cs typeface="Calisto MT"/>
              </a:rPr>
              <a:t>challenge</a:t>
            </a:r>
            <a:r>
              <a:rPr lang="tr-TR" sz="1500" dirty="0">
                <a:latin typeface="Calisto MT"/>
                <a:cs typeface="Calisto MT"/>
              </a:rPr>
              <a:t>.</a:t>
            </a:r>
            <a:endParaRPr lang="tr-TR" sz="1500" dirty="0" smtClean="0">
              <a:latin typeface="Calisto MT"/>
              <a:cs typeface="Calisto MT"/>
            </a:endParaRPr>
          </a:p>
          <a:p>
            <a:endParaRPr lang="en-US" sz="1500" dirty="0" smtClean="0">
              <a:latin typeface="Calisto MT"/>
              <a:cs typeface="Calisto MT"/>
            </a:endParaRPr>
          </a:p>
        </p:txBody>
      </p:sp>
    </p:spTree>
    <p:extLst>
      <p:ext uri="{BB962C8B-B14F-4D97-AF65-F5344CB8AC3E}">
        <p14:creationId xmlns:p14="http://schemas.microsoft.com/office/powerpoint/2010/main" val="25269100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7620000" cy="1143000"/>
          </a:xfrm>
        </p:spPr>
        <p:txBody>
          <a:bodyPr/>
          <a:lstStyle/>
          <a:p>
            <a:r>
              <a:rPr lang="en-US" sz="3000" dirty="0" smtClean="0">
                <a:latin typeface="Calisto MT"/>
                <a:cs typeface="Calisto MT"/>
              </a:rPr>
              <a:t>Expansionist approach: freezing injunctions against CAD defendants</a:t>
            </a:r>
            <a:endParaRPr lang="en-US" sz="3000" dirty="0">
              <a:latin typeface="Calisto MT"/>
              <a:cs typeface="Calisto MT"/>
            </a:endParaRPr>
          </a:p>
        </p:txBody>
      </p:sp>
      <p:sp>
        <p:nvSpPr>
          <p:cNvPr id="5" name="Content Placeholder 2"/>
          <p:cNvSpPr>
            <a:spLocks noGrp="1"/>
          </p:cNvSpPr>
          <p:nvPr>
            <p:ph idx="1"/>
          </p:nvPr>
        </p:nvSpPr>
        <p:spPr>
          <a:xfrm>
            <a:off x="457199" y="1540933"/>
            <a:ext cx="7916333" cy="4859865"/>
          </a:xfrm>
        </p:spPr>
        <p:txBody>
          <a:bodyPr anchor="ctr">
            <a:noAutofit/>
          </a:bodyPr>
          <a:lstStyle/>
          <a:p>
            <a:r>
              <a:rPr lang="en-US" sz="1300" u="sng" dirty="0">
                <a:latin typeface="Calisto MT"/>
                <a:cs typeface="Calisto MT"/>
              </a:rPr>
              <a:t>BTA v </a:t>
            </a:r>
            <a:r>
              <a:rPr lang="en-US" sz="1300" u="sng" dirty="0" err="1">
                <a:latin typeface="Calisto MT"/>
                <a:cs typeface="Calisto MT"/>
              </a:rPr>
              <a:t>Solodchenko</a:t>
            </a:r>
            <a:r>
              <a:rPr lang="en-US" sz="1300" u="sng" dirty="0">
                <a:latin typeface="Calisto MT"/>
                <a:cs typeface="Calisto MT"/>
              </a:rPr>
              <a:t> </a:t>
            </a:r>
            <a:r>
              <a:rPr lang="en-US" sz="1300" dirty="0">
                <a:latin typeface="Calisto MT"/>
                <a:cs typeface="Calisto MT"/>
              </a:rPr>
              <a:t>[2011] 1 WLR </a:t>
            </a:r>
            <a:r>
              <a:rPr lang="en-US" sz="1300" dirty="0" smtClean="0">
                <a:latin typeface="Calisto MT"/>
                <a:cs typeface="Calisto MT"/>
              </a:rPr>
              <a:t>888</a:t>
            </a:r>
          </a:p>
          <a:p>
            <a:pPr lvl="1"/>
            <a:r>
              <a:rPr lang="tr-TR" sz="1300" dirty="0" err="1" smtClean="0">
                <a:latin typeface="Calisto MT"/>
                <a:cs typeface="Calisto MT"/>
              </a:rPr>
              <a:t>Freezing</a:t>
            </a:r>
            <a:r>
              <a:rPr lang="tr-TR" sz="1300" dirty="0" smtClean="0">
                <a:latin typeface="Calisto MT"/>
                <a:cs typeface="Calisto MT"/>
              </a:rPr>
              <a:t> </a:t>
            </a:r>
            <a:r>
              <a:rPr lang="tr-TR" sz="1300" dirty="0" err="1">
                <a:latin typeface="Calisto MT"/>
                <a:cs typeface="Calisto MT"/>
              </a:rPr>
              <a:t>Order</a:t>
            </a:r>
            <a:r>
              <a:rPr lang="tr-TR" sz="1300" dirty="0">
                <a:latin typeface="Calisto MT"/>
                <a:cs typeface="Calisto MT"/>
              </a:rPr>
              <a:t> can </a:t>
            </a:r>
            <a:r>
              <a:rPr lang="tr-TR" sz="1300" dirty="0" err="1">
                <a:latin typeface="Calisto MT"/>
                <a:cs typeface="Calisto MT"/>
              </a:rPr>
              <a:t>extend</a:t>
            </a:r>
            <a:r>
              <a:rPr lang="tr-TR" sz="1300" dirty="0">
                <a:latin typeface="Calisto MT"/>
                <a:cs typeface="Calisto MT"/>
              </a:rPr>
              <a:t> </a:t>
            </a:r>
            <a:r>
              <a:rPr lang="tr-TR" sz="1300" dirty="0" err="1">
                <a:latin typeface="Calisto MT"/>
                <a:cs typeface="Calisto MT"/>
              </a:rPr>
              <a:t>to</a:t>
            </a:r>
            <a:r>
              <a:rPr lang="tr-TR" sz="1300" dirty="0">
                <a:latin typeface="Calisto MT"/>
                <a:cs typeface="Calisto MT"/>
              </a:rPr>
              <a:t> </a:t>
            </a:r>
            <a:r>
              <a:rPr lang="tr-TR" sz="1300" dirty="0" err="1">
                <a:latin typeface="Calisto MT"/>
                <a:cs typeface="Calisto MT"/>
              </a:rPr>
              <a:t>assets</a:t>
            </a:r>
            <a:r>
              <a:rPr lang="tr-TR" sz="1300" dirty="0">
                <a:latin typeface="Calisto MT"/>
                <a:cs typeface="Calisto MT"/>
              </a:rPr>
              <a:t> </a:t>
            </a:r>
            <a:r>
              <a:rPr lang="tr-TR" sz="1300" dirty="0" err="1">
                <a:latin typeface="Calisto MT"/>
                <a:cs typeface="Calisto MT"/>
              </a:rPr>
              <a:t>where</a:t>
            </a:r>
            <a:r>
              <a:rPr lang="tr-TR" sz="1300" dirty="0">
                <a:latin typeface="Calisto MT"/>
                <a:cs typeface="Calisto MT"/>
              </a:rPr>
              <a:t> </a:t>
            </a:r>
            <a:r>
              <a:rPr lang="tr-TR" sz="1300" dirty="0" err="1">
                <a:latin typeface="Calisto MT"/>
                <a:cs typeface="Calisto MT"/>
              </a:rPr>
              <a:t>Defendant</a:t>
            </a:r>
            <a:r>
              <a:rPr lang="tr-TR" sz="1300" dirty="0">
                <a:latin typeface="Calisto MT"/>
                <a:cs typeface="Calisto MT"/>
              </a:rPr>
              <a:t> </a:t>
            </a:r>
            <a:r>
              <a:rPr lang="tr-TR" sz="1300" dirty="0" err="1">
                <a:latin typeface="Calisto MT"/>
                <a:cs typeface="Calisto MT"/>
              </a:rPr>
              <a:t>holds</a:t>
            </a:r>
            <a:r>
              <a:rPr lang="tr-TR" sz="1300" dirty="0">
                <a:latin typeface="Calisto MT"/>
                <a:cs typeface="Calisto MT"/>
              </a:rPr>
              <a:t> legal </a:t>
            </a:r>
            <a:r>
              <a:rPr lang="tr-TR" sz="1300" dirty="0" smtClean="0">
                <a:latin typeface="Calisto MT"/>
                <a:cs typeface="Calisto MT"/>
              </a:rPr>
              <a:t>but not </a:t>
            </a:r>
            <a:r>
              <a:rPr lang="tr-TR" sz="1300" dirty="0" err="1">
                <a:latin typeface="Calisto MT"/>
                <a:cs typeface="Calisto MT"/>
              </a:rPr>
              <a:t>beneficial</a:t>
            </a:r>
            <a:r>
              <a:rPr lang="tr-TR" sz="1300" dirty="0">
                <a:latin typeface="Calisto MT"/>
                <a:cs typeface="Calisto MT"/>
              </a:rPr>
              <a:t> </a:t>
            </a:r>
            <a:r>
              <a:rPr lang="tr-TR" sz="1300" dirty="0" err="1">
                <a:latin typeface="Calisto MT"/>
                <a:cs typeface="Calisto MT"/>
              </a:rPr>
              <a:t>interest</a:t>
            </a:r>
            <a:r>
              <a:rPr lang="tr-TR" sz="1300" dirty="0">
                <a:latin typeface="Calisto MT"/>
                <a:cs typeface="Calisto MT"/>
              </a:rPr>
              <a:t> (English Commercial Court </a:t>
            </a:r>
            <a:r>
              <a:rPr lang="tr-TR" sz="1300" dirty="0" err="1">
                <a:latin typeface="Calisto MT"/>
                <a:cs typeface="Calisto MT"/>
              </a:rPr>
              <a:t>Standard</a:t>
            </a:r>
            <a:r>
              <a:rPr lang="tr-TR" sz="1300" dirty="0">
                <a:latin typeface="Calisto MT"/>
                <a:cs typeface="Calisto MT"/>
              </a:rPr>
              <a:t> Form). </a:t>
            </a:r>
            <a:endParaRPr lang="tr-TR" sz="1300" dirty="0" smtClean="0">
              <a:latin typeface="Calisto MT"/>
              <a:cs typeface="Calisto MT"/>
            </a:endParaRPr>
          </a:p>
          <a:p>
            <a:pPr lvl="1"/>
            <a:endParaRPr lang="tr-TR" sz="1300" dirty="0">
              <a:latin typeface="Calisto MT"/>
              <a:cs typeface="Calisto MT"/>
            </a:endParaRPr>
          </a:p>
          <a:p>
            <a:r>
              <a:rPr lang="tr-TR" sz="1300" u="sng" dirty="0">
                <a:latin typeface="Calisto MT"/>
                <a:cs typeface="Calisto MT"/>
              </a:rPr>
              <a:t>BTA v </a:t>
            </a:r>
            <a:r>
              <a:rPr lang="tr-TR" sz="1300" u="sng" dirty="0" err="1">
                <a:latin typeface="Calisto MT"/>
                <a:cs typeface="Calisto MT"/>
              </a:rPr>
              <a:t>Ablyazov</a:t>
            </a:r>
            <a:r>
              <a:rPr lang="tr-TR" sz="1300" u="sng" dirty="0">
                <a:latin typeface="Calisto MT"/>
                <a:cs typeface="Calisto MT"/>
              </a:rPr>
              <a:t> </a:t>
            </a:r>
            <a:r>
              <a:rPr lang="tr-TR" sz="1300" dirty="0">
                <a:latin typeface="Calisto MT"/>
                <a:cs typeface="Calisto MT"/>
              </a:rPr>
              <a:t>[2011] EWHC 1522 (</a:t>
            </a:r>
            <a:r>
              <a:rPr lang="tr-TR" sz="1300" dirty="0" err="1">
                <a:latin typeface="Calisto MT"/>
                <a:cs typeface="Calisto MT"/>
              </a:rPr>
              <a:t>Comm</a:t>
            </a:r>
            <a:r>
              <a:rPr lang="tr-TR" sz="1300" dirty="0">
                <a:latin typeface="Calisto MT"/>
                <a:cs typeface="Calisto MT"/>
              </a:rPr>
              <a:t>); [2012] 1 WLR </a:t>
            </a:r>
            <a:r>
              <a:rPr lang="tr-TR" sz="1300" dirty="0" smtClean="0">
                <a:latin typeface="Calisto MT"/>
                <a:cs typeface="Calisto MT"/>
              </a:rPr>
              <a:t>1988</a:t>
            </a:r>
            <a:endParaRPr lang="tr-TR" sz="1300" dirty="0">
              <a:latin typeface="Calisto MT"/>
              <a:cs typeface="Calisto MT"/>
            </a:endParaRPr>
          </a:p>
          <a:p>
            <a:pPr lvl="1"/>
            <a:r>
              <a:rPr lang="tr-TR" sz="1300" dirty="0" err="1">
                <a:latin typeface="Calisto MT"/>
                <a:cs typeface="Calisto MT"/>
              </a:rPr>
              <a:t>Contempt</a:t>
            </a:r>
            <a:r>
              <a:rPr lang="tr-TR" sz="1300" dirty="0">
                <a:latin typeface="Calisto MT"/>
                <a:cs typeface="Calisto MT"/>
              </a:rPr>
              <a:t> </a:t>
            </a:r>
            <a:r>
              <a:rPr lang="tr-TR" sz="1300" dirty="0" err="1">
                <a:latin typeface="Calisto MT"/>
                <a:cs typeface="Calisto MT"/>
              </a:rPr>
              <a:t>hearing</a:t>
            </a:r>
            <a:r>
              <a:rPr lang="tr-TR" sz="1300" dirty="0">
                <a:latin typeface="Calisto MT"/>
                <a:cs typeface="Calisto MT"/>
              </a:rPr>
              <a:t> </a:t>
            </a:r>
            <a:r>
              <a:rPr lang="tr-TR" sz="1300" dirty="0" err="1">
                <a:latin typeface="Calisto MT"/>
                <a:cs typeface="Calisto MT"/>
              </a:rPr>
              <a:t>for</a:t>
            </a:r>
            <a:r>
              <a:rPr lang="tr-TR" sz="1300" dirty="0">
                <a:latin typeface="Calisto MT"/>
                <a:cs typeface="Calisto MT"/>
              </a:rPr>
              <a:t> </a:t>
            </a:r>
            <a:r>
              <a:rPr lang="tr-TR" sz="1300" dirty="0" err="1">
                <a:latin typeface="Calisto MT"/>
                <a:cs typeface="Calisto MT"/>
              </a:rPr>
              <a:t>breach</a:t>
            </a:r>
            <a:r>
              <a:rPr lang="tr-TR" sz="1300" dirty="0">
                <a:latin typeface="Calisto MT"/>
                <a:cs typeface="Calisto MT"/>
              </a:rPr>
              <a:t> of </a:t>
            </a:r>
            <a:r>
              <a:rPr lang="tr-TR" sz="1300" dirty="0" err="1">
                <a:latin typeface="Calisto MT"/>
                <a:cs typeface="Calisto MT"/>
              </a:rPr>
              <a:t>freezing</a:t>
            </a:r>
            <a:r>
              <a:rPr lang="tr-TR" sz="1300" dirty="0">
                <a:latin typeface="Calisto MT"/>
                <a:cs typeface="Calisto MT"/>
              </a:rPr>
              <a:t> </a:t>
            </a:r>
            <a:r>
              <a:rPr lang="tr-TR" sz="1300" dirty="0" err="1">
                <a:latin typeface="Calisto MT"/>
                <a:cs typeface="Calisto MT"/>
              </a:rPr>
              <a:t>order</a:t>
            </a:r>
            <a:r>
              <a:rPr lang="tr-TR" sz="1300" dirty="0">
                <a:latin typeface="Calisto MT"/>
                <a:cs typeface="Calisto MT"/>
              </a:rPr>
              <a:t> </a:t>
            </a:r>
            <a:r>
              <a:rPr lang="tr-TR" sz="1300" dirty="0" err="1">
                <a:latin typeface="Calisto MT"/>
                <a:cs typeface="Calisto MT"/>
              </a:rPr>
              <a:t>may</a:t>
            </a:r>
            <a:r>
              <a:rPr lang="tr-TR" sz="1300" dirty="0">
                <a:latin typeface="Calisto MT"/>
                <a:cs typeface="Calisto MT"/>
              </a:rPr>
              <a:t> </a:t>
            </a:r>
            <a:r>
              <a:rPr lang="tr-TR" sz="1300" dirty="0" err="1">
                <a:latin typeface="Calisto MT"/>
                <a:cs typeface="Calisto MT"/>
              </a:rPr>
              <a:t>precede</a:t>
            </a:r>
            <a:r>
              <a:rPr lang="tr-TR" sz="1300" dirty="0">
                <a:latin typeface="Calisto MT"/>
                <a:cs typeface="Calisto MT"/>
              </a:rPr>
              <a:t> </a:t>
            </a:r>
            <a:r>
              <a:rPr lang="tr-TR" sz="1300" dirty="0" err="1">
                <a:latin typeface="Calisto MT"/>
                <a:cs typeface="Calisto MT"/>
              </a:rPr>
              <a:t>trial</a:t>
            </a:r>
            <a:r>
              <a:rPr lang="tr-TR" sz="1300" dirty="0">
                <a:latin typeface="Calisto MT"/>
                <a:cs typeface="Calisto MT"/>
              </a:rPr>
              <a:t> on </a:t>
            </a:r>
            <a:r>
              <a:rPr lang="tr-TR" sz="1300" dirty="0" err="1">
                <a:latin typeface="Calisto MT"/>
                <a:cs typeface="Calisto MT"/>
              </a:rPr>
              <a:t>the</a:t>
            </a:r>
            <a:r>
              <a:rPr lang="tr-TR" sz="1300" dirty="0">
                <a:latin typeface="Calisto MT"/>
                <a:cs typeface="Calisto MT"/>
              </a:rPr>
              <a:t> </a:t>
            </a:r>
            <a:r>
              <a:rPr lang="tr-TR" sz="1300" dirty="0" err="1">
                <a:latin typeface="Calisto MT"/>
                <a:cs typeface="Calisto MT"/>
              </a:rPr>
              <a:t>merits</a:t>
            </a:r>
            <a:r>
              <a:rPr lang="tr-TR" sz="1300" dirty="0">
                <a:latin typeface="Calisto MT"/>
                <a:cs typeface="Calisto MT"/>
              </a:rPr>
              <a:t> </a:t>
            </a:r>
            <a:r>
              <a:rPr lang="tr-TR" sz="1300" dirty="0" err="1">
                <a:latin typeface="Calisto MT"/>
                <a:cs typeface="Calisto MT"/>
              </a:rPr>
              <a:t>to</a:t>
            </a:r>
            <a:r>
              <a:rPr lang="tr-TR" sz="1300" dirty="0">
                <a:latin typeface="Calisto MT"/>
                <a:cs typeface="Calisto MT"/>
              </a:rPr>
              <a:t> </a:t>
            </a:r>
            <a:r>
              <a:rPr lang="tr-TR" sz="1300" dirty="0" err="1">
                <a:latin typeface="Calisto MT"/>
                <a:cs typeface="Calisto MT"/>
              </a:rPr>
              <a:t>reinforce</a:t>
            </a:r>
            <a:r>
              <a:rPr lang="tr-TR" sz="1300" dirty="0">
                <a:latin typeface="Calisto MT"/>
                <a:cs typeface="Calisto MT"/>
              </a:rPr>
              <a:t> </a:t>
            </a:r>
            <a:r>
              <a:rPr lang="tr-TR" sz="1300" dirty="0" err="1">
                <a:latin typeface="Calisto MT"/>
                <a:cs typeface="Calisto MT"/>
              </a:rPr>
              <a:t>compliance</a:t>
            </a:r>
            <a:r>
              <a:rPr lang="tr-TR" sz="1300" dirty="0">
                <a:latin typeface="Calisto MT"/>
                <a:cs typeface="Calisto MT"/>
              </a:rPr>
              <a:t> </a:t>
            </a:r>
            <a:r>
              <a:rPr lang="tr-TR" sz="1300" dirty="0" err="1">
                <a:latin typeface="Calisto MT"/>
                <a:cs typeface="Calisto MT"/>
              </a:rPr>
              <a:t>with</a:t>
            </a:r>
            <a:r>
              <a:rPr lang="tr-TR" sz="1300" dirty="0">
                <a:latin typeface="Calisto MT"/>
                <a:cs typeface="Calisto MT"/>
              </a:rPr>
              <a:t> </a:t>
            </a:r>
            <a:r>
              <a:rPr lang="tr-TR" sz="1300" dirty="0" err="1">
                <a:latin typeface="Calisto MT"/>
                <a:cs typeface="Calisto MT"/>
              </a:rPr>
              <a:t>freezing</a:t>
            </a:r>
            <a:r>
              <a:rPr lang="tr-TR" sz="1300" dirty="0">
                <a:latin typeface="Calisto MT"/>
                <a:cs typeface="Calisto MT"/>
              </a:rPr>
              <a:t> </a:t>
            </a:r>
            <a:r>
              <a:rPr lang="tr-TR" sz="1300" dirty="0" err="1">
                <a:latin typeface="Calisto MT"/>
                <a:cs typeface="Calisto MT"/>
              </a:rPr>
              <a:t>order</a:t>
            </a:r>
            <a:r>
              <a:rPr lang="tr-TR" sz="1300" dirty="0">
                <a:latin typeface="Calisto MT"/>
                <a:cs typeface="Calisto MT"/>
              </a:rPr>
              <a:t> </a:t>
            </a:r>
            <a:r>
              <a:rPr lang="tr-TR" sz="1300" dirty="0" err="1">
                <a:latin typeface="Calisto MT"/>
                <a:cs typeface="Calisto MT"/>
              </a:rPr>
              <a:t>despite</a:t>
            </a:r>
            <a:r>
              <a:rPr lang="tr-TR" sz="1300" dirty="0">
                <a:latin typeface="Calisto MT"/>
                <a:cs typeface="Calisto MT"/>
              </a:rPr>
              <a:t> </a:t>
            </a:r>
            <a:r>
              <a:rPr lang="tr-TR" sz="1300" dirty="0" err="1">
                <a:latin typeface="Calisto MT"/>
                <a:cs typeface="Calisto MT"/>
              </a:rPr>
              <a:t>overlap</a:t>
            </a:r>
            <a:r>
              <a:rPr lang="tr-TR" sz="1300" dirty="0">
                <a:latin typeface="Calisto MT"/>
                <a:cs typeface="Calisto MT"/>
              </a:rPr>
              <a:t> of </a:t>
            </a:r>
            <a:r>
              <a:rPr lang="tr-TR" sz="1300" dirty="0" err="1">
                <a:latin typeface="Calisto MT"/>
                <a:cs typeface="Calisto MT"/>
              </a:rPr>
              <a:t>credibility</a:t>
            </a:r>
            <a:r>
              <a:rPr lang="tr-TR" sz="1300" dirty="0">
                <a:latin typeface="Calisto MT"/>
                <a:cs typeface="Calisto MT"/>
              </a:rPr>
              <a:t> </a:t>
            </a:r>
            <a:r>
              <a:rPr lang="tr-TR" sz="1300" dirty="0" err="1">
                <a:latin typeface="Calisto MT"/>
                <a:cs typeface="Calisto MT"/>
              </a:rPr>
              <a:t>and</a:t>
            </a:r>
            <a:r>
              <a:rPr lang="tr-TR" sz="1300" dirty="0">
                <a:latin typeface="Calisto MT"/>
                <a:cs typeface="Calisto MT"/>
              </a:rPr>
              <a:t> </a:t>
            </a:r>
            <a:r>
              <a:rPr lang="tr-TR" sz="1300" dirty="0" err="1">
                <a:latin typeface="Calisto MT"/>
                <a:cs typeface="Calisto MT"/>
              </a:rPr>
              <a:t>even</a:t>
            </a:r>
            <a:r>
              <a:rPr lang="tr-TR" sz="1300" dirty="0">
                <a:latin typeface="Calisto MT"/>
                <a:cs typeface="Calisto MT"/>
              </a:rPr>
              <a:t> </a:t>
            </a:r>
            <a:r>
              <a:rPr lang="tr-TR" sz="1300" dirty="0" err="1">
                <a:latin typeface="Calisto MT"/>
                <a:cs typeface="Calisto MT"/>
              </a:rPr>
              <a:t>substantive</a:t>
            </a:r>
            <a:r>
              <a:rPr lang="tr-TR" sz="1300" dirty="0">
                <a:latin typeface="Calisto MT"/>
                <a:cs typeface="Calisto MT"/>
              </a:rPr>
              <a:t> </a:t>
            </a:r>
            <a:r>
              <a:rPr lang="tr-TR" sz="1300" dirty="0" err="1">
                <a:latin typeface="Calisto MT"/>
                <a:cs typeface="Calisto MT"/>
              </a:rPr>
              <a:t>issues</a:t>
            </a:r>
            <a:r>
              <a:rPr lang="tr-TR" sz="1300" dirty="0">
                <a:latin typeface="Calisto MT"/>
                <a:cs typeface="Calisto MT"/>
              </a:rPr>
              <a:t>; it </a:t>
            </a:r>
            <a:r>
              <a:rPr lang="tr-TR" sz="1300" dirty="0" err="1">
                <a:latin typeface="Calisto MT"/>
                <a:cs typeface="Calisto MT"/>
              </a:rPr>
              <a:t>may</a:t>
            </a:r>
            <a:r>
              <a:rPr lang="tr-TR" sz="1300" dirty="0">
                <a:latin typeface="Calisto MT"/>
                <a:cs typeface="Calisto MT"/>
              </a:rPr>
              <a:t> </a:t>
            </a:r>
            <a:r>
              <a:rPr lang="tr-TR" sz="1300" dirty="0" err="1">
                <a:latin typeface="Calisto MT"/>
                <a:cs typeface="Calisto MT"/>
              </a:rPr>
              <a:t>also</a:t>
            </a:r>
            <a:r>
              <a:rPr lang="tr-TR" sz="1300" dirty="0">
                <a:latin typeface="Calisto MT"/>
                <a:cs typeface="Calisto MT"/>
              </a:rPr>
              <a:t> be </a:t>
            </a:r>
            <a:r>
              <a:rPr lang="tr-TR" sz="1300" dirty="0" err="1">
                <a:latin typeface="Calisto MT"/>
                <a:cs typeface="Calisto MT"/>
              </a:rPr>
              <a:t>ordered</a:t>
            </a:r>
            <a:r>
              <a:rPr lang="tr-TR" sz="1300" dirty="0">
                <a:latin typeface="Calisto MT"/>
                <a:cs typeface="Calisto MT"/>
              </a:rPr>
              <a:t> </a:t>
            </a:r>
            <a:r>
              <a:rPr lang="tr-TR" sz="1300" dirty="0" err="1">
                <a:latin typeface="Calisto MT"/>
                <a:cs typeface="Calisto MT"/>
              </a:rPr>
              <a:t>to</a:t>
            </a:r>
            <a:r>
              <a:rPr lang="tr-TR" sz="1300" dirty="0">
                <a:latin typeface="Calisto MT"/>
                <a:cs typeface="Calisto MT"/>
              </a:rPr>
              <a:t> </a:t>
            </a:r>
            <a:r>
              <a:rPr lang="tr-TR" sz="1300" dirty="0" err="1">
                <a:latin typeface="Calisto MT"/>
                <a:cs typeface="Calisto MT"/>
              </a:rPr>
              <a:t>proceed</a:t>
            </a:r>
            <a:r>
              <a:rPr lang="tr-TR" sz="1300" dirty="0">
                <a:latin typeface="Calisto MT"/>
                <a:cs typeface="Calisto MT"/>
              </a:rPr>
              <a:t> on </a:t>
            </a:r>
            <a:r>
              <a:rPr lang="tr-TR" sz="1300" dirty="0" err="1">
                <a:latin typeface="Calisto MT"/>
                <a:cs typeface="Calisto MT"/>
              </a:rPr>
              <a:t>some</a:t>
            </a:r>
            <a:r>
              <a:rPr lang="tr-TR" sz="1300" dirty="0">
                <a:latin typeface="Calisto MT"/>
                <a:cs typeface="Calisto MT"/>
              </a:rPr>
              <a:t> “</a:t>
            </a:r>
            <a:r>
              <a:rPr lang="tr-TR" sz="1300" dirty="0" err="1">
                <a:latin typeface="Calisto MT"/>
                <a:cs typeface="Calisto MT"/>
              </a:rPr>
              <a:t>counts</a:t>
            </a:r>
            <a:r>
              <a:rPr lang="tr-TR" sz="1300" dirty="0">
                <a:latin typeface="Calisto MT"/>
                <a:cs typeface="Calisto MT"/>
              </a:rPr>
              <a:t>” </a:t>
            </a:r>
            <a:r>
              <a:rPr lang="tr-TR" sz="1300" dirty="0" err="1">
                <a:latin typeface="Calisto MT"/>
                <a:cs typeface="Calisto MT"/>
              </a:rPr>
              <a:t>with</a:t>
            </a:r>
            <a:r>
              <a:rPr lang="tr-TR" sz="1300" dirty="0">
                <a:latin typeface="Calisto MT"/>
                <a:cs typeface="Calisto MT"/>
              </a:rPr>
              <a:t> </a:t>
            </a:r>
            <a:r>
              <a:rPr lang="tr-TR" sz="1300" dirty="0" err="1">
                <a:latin typeface="Calisto MT"/>
                <a:cs typeface="Calisto MT"/>
              </a:rPr>
              <a:t>the</a:t>
            </a:r>
            <a:r>
              <a:rPr lang="tr-TR" sz="1300" dirty="0">
                <a:latin typeface="Calisto MT"/>
                <a:cs typeface="Calisto MT"/>
              </a:rPr>
              <a:t> </a:t>
            </a:r>
            <a:r>
              <a:rPr lang="tr-TR" sz="1300" dirty="0" err="1">
                <a:latin typeface="Calisto MT"/>
                <a:cs typeface="Calisto MT"/>
              </a:rPr>
              <a:t>others</a:t>
            </a:r>
            <a:r>
              <a:rPr lang="tr-TR" sz="1300" dirty="0">
                <a:latin typeface="Calisto MT"/>
                <a:cs typeface="Calisto MT"/>
              </a:rPr>
              <a:t> </a:t>
            </a:r>
            <a:r>
              <a:rPr lang="tr-TR" sz="1300" dirty="0" err="1">
                <a:latin typeface="Calisto MT"/>
                <a:cs typeface="Calisto MT"/>
              </a:rPr>
              <a:t>to</a:t>
            </a:r>
            <a:r>
              <a:rPr lang="tr-TR" sz="1300" dirty="0">
                <a:latin typeface="Calisto MT"/>
                <a:cs typeface="Calisto MT"/>
              </a:rPr>
              <a:t> </a:t>
            </a:r>
            <a:r>
              <a:rPr lang="tr-TR" sz="1300" dirty="0" err="1">
                <a:latin typeface="Calisto MT"/>
                <a:cs typeface="Calisto MT"/>
              </a:rPr>
              <a:t>remain</a:t>
            </a:r>
            <a:r>
              <a:rPr lang="tr-TR" sz="1300" dirty="0">
                <a:latin typeface="Calisto MT"/>
                <a:cs typeface="Calisto MT"/>
              </a:rPr>
              <a:t> in </a:t>
            </a:r>
            <a:r>
              <a:rPr lang="tr-TR" sz="1300" dirty="0" err="1">
                <a:latin typeface="Calisto MT"/>
                <a:cs typeface="Calisto MT"/>
              </a:rPr>
              <a:t>abeyance</a:t>
            </a:r>
            <a:r>
              <a:rPr lang="tr-TR" sz="1300" dirty="0">
                <a:latin typeface="Calisto MT"/>
                <a:cs typeface="Calisto MT"/>
              </a:rPr>
              <a:t> </a:t>
            </a:r>
            <a:r>
              <a:rPr lang="tr-TR" sz="1300" dirty="0" err="1">
                <a:latin typeface="Calisto MT"/>
                <a:cs typeface="Calisto MT"/>
              </a:rPr>
              <a:t>subject</a:t>
            </a:r>
            <a:r>
              <a:rPr lang="tr-TR" sz="1300" dirty="0">
                <a:latin typeface="Calisto MT"/>
                <a:cs typeface="Calisto MT"/>
              </a:rPr>
              <a:t> </a:t>
            </a:r>
            <a:r>
              <a:rPr lang="tr-TR" sz="1300" dirty="0" err="1">
                <a:latin typeface="Calisto MT"/>
                <a:cs typeface="Calisto MT"/>
              </a:rPr>
              <a:t>to</a:t>
            </a:r>
            <a:r>
              <a:rPr lang="tr-TR" sz="1300" dirty="0">
                <a:latin typeface="Calisto MT"/>
                <a:cs typeface="Calisto MT"/>
              </a:rPr>
              <a:t> </a:t>
            </a:r>
            <a:r>
              <a:rPr lang="tr-TR" sz="1300" dirty="0" err="1">
                <a:latin typeface="Calisto MT"/>
                <a:cs typeface="Calisto MT"/>
              </a:rPr>
              <a:t>further</a:t>
            </a:r>
            <a:r>
              <a:rPr lang="tr-TR" sz="1300" dirty="0">
                <a:latin typeface="Calisto MT"/>
                <a:cs typeface="Calisto MT"/>
              </a:rPr>
              <a:t> </a:t>
            </a:r>
            <a:r>
              <a:rPr lang="tr-TR" sz="1300" dirty="0" err="1">
                <a:latin typeface="Calisto MT"/>
                <a:cs typeface="Calisto MT"/>
              </a:rPr>
              <a:t>order</a:t>
            </a:r>
            <a:r>
              <a:rPr lang="tr-TR" sz="1300" dirty="0">
                <a:latin typeface="Calisto MT"/>
                <a:cs typeface="Calisto MT"/>
              </a:rPr>
              <a:t>, </a:t>
            </a:r>
            <a:r>
              <a:rPr lang="tr-TR" sz="1300" dirty="0" err="1">
                <a:latin typeface="Calisto MT"/>
                <a:cs typeface="Calisto MT"/>
              </a:rPr>
              <a:t>leaving</a:t>
            </a:r>
            <a:r>
              <a:rPr lang="tr-TR" sz="1300" dirty="0">
                <a:latin typeface="Calisto MT"/>
                <a:cs typeface="Calisto MT"/>
              </a:rPr>
              <a:t> </a:t>
            </a:r>
            <a:r>
              <a:rPr lang="tr-TR" sz="1300" dirty="0" err="1">
                <a:latin typeface="Calisto MT"/>
                <a:cs typeface="Calisto MT"/>
              </a:rPr>
              <a:t>the</a:t>
            </a:r>
            <a:r>
              <a:rPr lang="tr-TR" sz="1300" dirty="0">
                <a:latin typeface="Calisto MT"/>
                <a:cs typeface="Calisto MT"/>
              </a:rPr>
              <a:t> </a:t>
            </a:r>
            <a:r>
              <a:rPr lang="tr-TR" sz="1300" dirty="0" err="1">
                <a:latin typeface="Calisto MT"/>
                <a:cs typeface="Calisto MT"/>
              </a:rPr>
              <a:t>Defendant</a:t>
            </a:r>
            <a:r>
              <a:rPr lang="tr-TR" sz="1300" dirty="0">
                <a:latin typeface="Calisto MT"/>
                <a:cs typeface="Calisto MT"/>
              </a:rPr>
              <a:t> </a:t>
            </a:r>
            <a:r>
              <a:rPr lang="tr-TR" sz="1300" dirty="0" err="1">
                <a:latin typeface="Calisto MT"/>
                <a:cs typeface="Calisto MT"/>
              </a:rPr>
              <a:t>exposed</a:t>
            </a:r>
            <a:r>
              <a:rPr lang="tr-TR" sz="1300" dirty="0">
                <a:latin typeface="Calisto MT"/>
                <a:cs typeface="Calisto MT"/>
              </a:rPr>
              <a:t> </a:t>
            </a:r>
            <a:r>
              <a:rPr lang="tr-TR" sz="1300" dirty="0" err="1">
                <a:latin typeface="Calisto MT"/>
                <a:cs typeface="Calisto MT"/>
              </a:rPr>
              <a:t>to</a:t>
            </a:r>
            <a:r>
              <a:rPr lang="tr-TR" sz="1300" dirty="0">
                <a:latin typeface="Calisto MT"/>
                <a:cs typeface="Calisto MT"/>
              </a:rPr>
              <a:t> risk </a:t>
            </a:r>
            <a:r>
              <a:rPr lang="tr-TR" sz="1300" dirty="0" smtClean="0">
                <a:latin typeface="Calisto MT"/>
                <a:cs typeface="Calisto MT"/>
              </a:rPr>
              <a:t>of </a:t>
            </a:r>
            <a:r>
              <a:rPr lang="tr-TR" sz="1300" dirty="0" err="1" smtClean="0">
                <a:latin typeface="Calisto MT"/>
                <a:cs typeface="Calisto MT"/>
              </a:rPr>
              <a:t>further</a:t>
            </a:r>
            <a:r>
              <a:rPr lang="tr-TR" sz="1300" dirty="0" smtClean="0">
                <a:latin typeface="Calisto MT"/>
                <a:cs typeface="Calisto MT"/>
              </a:rPr>
              <a:t> </a:t>
            </a:r>
            <a:r>
              <a:rPr lang="tr-TR" sz="1300" dirty="0">
                <a:latin typeface="Calisto MT"/>
                <a:cs typeface="Calisto MT"/>
              </a:rPr>
              <a:t>(on-</a:t>
            </a:r>
            <a:r>
              <a:rPr lang="tr-TR" sz="1300" dirty="0" err="1">
                <a:latin typeface="Calisto MT"/>
                <a:cs typeface="Calisto MT"/>
              </a:rPr>
              <a:t>going</a:t>
            </a:r>
            <a:r>
              <a:rPr lang="tr-TR" sz="1300" dirty="0">
                <a:latin typeface="Calisto MT"/>
                <a:cs typeface="Calisto MT"/>
              </a:rPr>
              <a:t>) </a:t>
            </a:r>
            <a:r>
              <a:rPr lang="tr-TR" sz="1300" dirty="0" err="1">
                <a:latin typeface="Calisto MT"/>
                <a:cs typeface="Calisto MT"/>
              </a:rPr>
              <a:t>committal</a:t>
            </a:r>
            <a:r>
              <a:rPr lang="tr-TR" sz="1300" dirty="0">
                <a:latin typeface="Calisto MT"/>
                <a:cs typeface="Calisto MT"/>
              </a:rPr>
              <a:t> </a:t>
            </a:r>
            <a:r>
              <a:rPr lang="tr-TR" sz="1300" dirty="0" err="1">
                <a:latin typeface="Calisto MT"/>
                <a:cs typeface="Calisto MT"/>
              </a:rPr>
              <a:t>applications</a:t>
            </a:r>
            <a:r>
              <a:rPr lang="tr-TR" sz="1300" dirty="0" smtClean="0">
                <a:latin typeface="Calisto MT"/>
                <a:cs typeface="Calisto MT"/>
              </a:rPr>
              <a:t>.</a:t>
            </a:r>
          </a:p>
          <a:p>
            <a:pPr lvl="1"/>
            <a:endParaRPr lang="tr-TR" sz="1300" dirty="0" smtClean="0">
              <a:latin typeface="Calisto MT"/>
              <a:cs typeface="Calisto MT"/>
            </a:endParaRPr>
          </a:p>
          <a:p>
            <a:r>
              <a:rPr lang="tr-TR" sz="1300" u="sng" dirty="0">
                <a:latin typeface="Calisto MT"/>
                <a:cs typeface="Calisto MT"/>
              </a:rPr>
              <a:t>BTA v </a:t>
            </a:r>
            <a:r>
              <a:rPr lang="tr-TR" sz="1300" u="sng" dirty="0" err="1">
                <a:latin typeface="Calisto MT"/>
                <a:cs typeface="Calisto MT"/>
              </a:rPr>
              <a:t>Ablyazov</a:t>
            </a:r>
            <a:r>
              <a:rPr lang="tr-TR" sz="1300" u="sng" dirty="0">
                <a:latin typeface="Calisto MT"/>
                <a:cs typeface="Calisto MT"/>
              </a:rPr>
              <a:t> </a:t>
            </a:r>
            <a:r>
              <a:rPr lang="tr-TR" sz="1300" dirty="0">
                <a:latin typeface="Calisto MT"/>
                <a:cs typeface="Calisto MT"/>
              </a:rPr>
              <a:t>[2011] EWHC 2506 (</a:t>
            </a:r>
            <a:r>
              <a:rPr lang="tr-TR" sz="1300" dirty="0" err="1">
                <a:latin typeface="Calisto MT"/>
                <a:cs typeface="Calisto MT"/>
              </a:rPr>
              <a:t>Comm</a:t>
            </a:r>
            <a:r>
              <a:rPr lang="tr-TR" sz="1300" dirty="0">
                <a:latin typeface="Calisto MT"/>
                <a:cs typeface="Calisto MT"/>
              </a:rPr>
              <a:t>); [2012] EWCA </a:t>
            </a:r>
            <a:r>
              <a:rPr lang="tr-TR" sz="1300" dirty="0" err="1">
                <a:latin typeface="Calisto MT"/>
                <a:cs typeface="Calisto MT"/>
              </a:rPr>
              <a:t>Civ</a:t>
            </a:r>
            <a:r>
              <a:rPr lang="tr-TR" sz="1300" dirty="0">
                <a:latin typeface="Calisto MT"/>
                <a:cs typeface="Calisto MT"/>
              </a:rPr>
              <a:t> </a:t>
            </a:r>
            <a:r>
              <a:rPr lang="tr-TR" sz="1300" dirty="0" smtClean="0">
                <a:latin typeface="Calisto MT"/>
                <a:cs typeface="Calisto MT"/>
              </a:rPr>
              <a:t>564</a:t>
            </a:r>
            <a:endParaRPr lang="tr-TR" sz="1300" dirty="0">
              <a:latin typeface="Calisto MT"/>
              <a:cs typeface="Calisto MT"/>
            </a:endParaRPr>
          </a:p>
          <a:p>
            <a:pPr lvl="1"/>
            <a:r>
              <a:rPr lang="tr-TR" sz="1300" dirty="0" err="1">
                <a:latin typeface="Calisto MT"/>
                <a:cs typeface="Calisto MT"/>
              </a:rPr>
              <a:t>Defendant</a:t>
            </a:r>
            <a:r>
              <a:rPr lang="tr-TR" sz="1300" dirty="0">
                <a:latin typeface="Calisto MT"/>
                <a:cs typeface="Calisto MT"/>
              </a:rPr>
              <a:t> </a:t>
            </a:r>
            <a:r>
              <a:rPr lang="tr-TR" sz="1300" dirty="0" err="1">
                <a:latin typeface="Calisto MT"/>
                <a:cs typeface="Calisto MT"/>
              </a:rPr>
              <a:t>may</a:t>
            </a:r>
            <a:r>
              <a:rPr lang="tr-TR" sz="1300" dirty="0">
                <a:latin typeface="Calisto MT"/>
                <a:cs typeface="Calisto MT"/>
              </a:rPr>
              <a:t> </a:t>
            </a:r>
            <a:r>
              <a:rPr lang="tr-TR" sz="1300" dirty="0" err="1">
                <a:latin typeface="Calisto MT"/>
                <a:cs typeface="Calisto MT"/>
              </a:rPr>
              <a:t>have</a:t>
            </a:r>
            <a:r>
              <a:rPr lang="tr-TR" sz="1300" dirty="0">
                <a:latin typeface="Calisto MT"/>
                <a:cs typeface="Calisto MT"/>
              </a:rPr>
              <a:t> </a:t>
            </a:r>
            <a:r>
              <a:rPr lang="tr-TR" sz="1300" dirty="0" err="1">
                <a:latin typeface="Calisto MT"/>
                <a:cs typeface="Calisto MT"/>
              </a:rPr>
              <a:t>relief</a:t>
            </a:r>
            <a:r>
              <a:rPr lang="tr-TR" sz="1300" dirty="0">
                <a:latin typeface="Calisto MT"/>
                <a:cs typeface="Calisto MT"/>
              </a:rPr>
              <a:t> </a:t>
            </a:r>
            <a:r>
              <a:rPr lang="tr-TR" sz="1300" dirty="0" err="1">
                <a:latin typeface="Calisto MT"/>
                <a:cs typeface="Calisto MT"/>
              </a:rPr>
              <a:t>from</a:t>
            </a:r>
            <a:r>
              <a:rPr lang="tr-TR" sz="1300" dirty="0">
                <a:latin typeface="Calisto MT"/>
                <a:cs typeface="Calisto MT"/>
              </a:rPr>
              <a:t> </a:t>
            </a:r>
            <a:r>
              <a:rPr lang="tr-TR" sz="1300" dirty="0" err="1">
                <a:latin typeface="Calisto MT"/>
                <a:cs typeface="Calisto MT"/>
              </a:rPr>
              <a:t>sanctions</a:t>
            </a:r>
            <a:r>
              <a:rPr lang="tr-TR" sz="1300" dirty="0">
                <a:latin typeface="Calisto MT"/>
                <a:cs typeface="Calisto MT"/>
              </a:rPr>
              <a:t> </a:t>
            </a:r>
            <a:r>
              <a:rPr lang="tr-TR" sz="1300" dirty="0" err="1">
                <a:latin typeface="Calisto MT"/>
                <a:cs typeface="Calisto MT"/>
              </a:rPr>
              <a:t>revoked</a:t>
            </a:r>
            <a:r>
              <a:rPr lang="tr-TR" sz="1300" dirty="0">
                <a:latin typeface="Calisto MT"/>
                <a:cs typeface="Calisto MT"/>
              </a:rPr>
              <a:t> </a:t>
            </a:r>
            <a:r>
              <a:rPr lang="tr-TR" sz="1300" dirty="0" err="1">
                <a:latin typeface="Calisto MT"/>
                <a:cs typeface="Calisto MT"/>
              </a:rPr>
              <a:t>and</a:t>
            </a:r>
            <a:r>
              <a:rPr lang="tr-TR" sz="1300" dirty="0">
                <a:latin typeface="Calisto MT"/>
                <a:cs typeface="Calisto MT"/>
              </a:rPr>
              <a:t> be </a:t>
            </a:r>
            <a:r>
              <a:rPr lang="tr-TR" sz="1300" dirty="0" err="1">
                <a:latin typeface="Calisto MT"/>
                <a:cs typeface="Calisto MT"/>
              </a:rPr>
              <a:t>debarred</a:t>
            </a:r>
            <a:r>
              <a:rPr lang="tr-TR" sz="1300" dirty="0">
                <a:latin typeface="Calisto MT"/>
                <a:cs typeface="Calisto MT"/>
              </a:rPr>
              <a:t> </a:t>
            </a:r>
            <a:r>
              <a:rPr lang="tr-TR" sz="1300" dirty="0" err="1">
                <a:latin typeface="Calisto MT"/>
                <a:cs typeface="Calisto MT"/>
              </a:rPr>
              <a:t>from</a:t>
            </a:r>
            <a:r>
              <a:rPr lang="tr-TR" sz="1300" dirty="0">
                <a:latin typeface="Calisto MT"/>
                <a:cs typeface="Calisto MT"/>
              </a:rPr>
              <a:t> </a:t>
            </a:r>
            <a:r>
              <a:rPr lang="tr-TR" sz="1300" dirty="0" err="1">
                <a:latin typeface="Calisto MT"/>
                <a:cs typeface="Calisto MT"/>
              </a:rPr>
              <a:t>defending</a:t>
            </a:r>
            <a:r>
              <a:rPr lang="tr-TR" sz="1300" dirty="0">
                <a:latin typeface="Calisto MT"/>
                <a:cs typeface="Calisto MT"/>
              </a:rPr>
              <a:t> </a:t>
            </a:r>
            <a:r>
              <a:rPr lang="tr-TR" sz="1300" dirty="0" err="1">
                <a:latin typeface="Calisto MT"/>
                <a:cs typeface="Calisto MT"/>
              </a:rPr>
              <a:t>the</a:t>
            </a:r>
            <a:r>
              <a:rPr lang="tr-TR" sz="1300" dirty="0">
                <a:latin typeface="Calisto MT"/>
                <a:cs typeface="Calisto MT"/>
              </a:rPr>
              <a:t> </a:t>
            </a:r>
            <a:r>
              <a:rPr lang="tr-TR" sz="1300" dirty="0" err="1">
                <a:latin typeface="Calisto MT"/>
                <a:cs typeface="Calisto MT"/>
              </a:rPr>
              <a:t>action</a:t>
            </a:r>
            <a:r>
              <a:rPr lang="tr-TR" sz="1300" dirty="0">
                <a:latin typeface="Calisto MT"/>
                <a:cs typeface="Calisto MT"/>
              </a:rPr>
              <a:t> </a:t>
            </a:r>
            <a:r>
              <a:rPr lang="tr-TR" sz="1300" dirty="0" err="1">
                <a:latin typeface="Calisto MT"/>
                <a:cs typeface="Calisto MT"/>
              </a:rPr>
              <a:t>for</a:t>
            </a:r>
            <a:r>
              <a:rPr lang="tr-TR" sz="1300" dirty="0">
                <a:latin typeface="Calisto MT"/>
                <a:cs typeface="Calisto MT"/>
              </a:rPr>
              <a:t> </a:t>
            </a:r>
            <a:r>
              <a:rPr lang="tr-TR" sz="1300" dirty="0" err="1">
                <a:latin typeface="Calisto MT"/>
                <a:cs typeface="Calisto MT"/>
              </a:rPr>
              <a:t>non-compliance</a:t>
            </a:r>
            <a:r>
              <a:rPr lang="tr-TR" sz="1300" dirty="0">
                <a:latin typeface="Calisto MT"/>
                <a:cs typeface="Calisto MT"/>
              </a:rPr>
              <a:t> </a:t>
            </a:r>
            <a:r>
              <a:rPr lang="tr-TR" sz="1300" dirty="0" err="1">
                <a:latin typeface="Calisto MT"/>
                <a:cs typeface="Calisto MT"/>
              </a:rPr>
              <a:t>with</a:t>
            </a:r>
            <a:r>
              <a:rPr lang="tr-TR" sz="1300" dirty="0">
                <a:latin typeface="Calisto MT"/>
                <a:cs typeface="Calisto MT"/>
              </a:rPr>
              <a:t> </a:t>
            </a:r>
            <a:r>
              <a:rPr lang="tr-TR" sz="1300" dirty="0" err="1">
                <a:latin typeface="Calisto MT"/>
                <a:cs typeface="Calisto MT"/>
              </a:rPr>
              <a:t>disclosure</a:t>
            </a:r>
            <a:r>
              <a:rPr lang="tr-TR" sz="1300" dirty="0">
                <a:latin typeface="Calisto MT"/>
                <a:cs typeface="Calisto MT"/>
              </a:rPr>
              <a:t> </a:t>
            </a:r>
            <a:r>
              <a:rPr lang="tr-TR" sz="1300" dirty="0" err="1">
                <a:latin typeface="Calisto MT"/>
                <a:cs typeface="Calisto MT"/>
              </a:rPr>
              <a:t>obligations</a:t>
            </a:r>
            <a:r>
              <a:rPr lang="tr-TR" sz="1300" dirty="0">
                <a:latin typeface="Calisto MT"/>
                <a:cs typeface="Calisto MT"/>
              </a:rPr>
              <a:t> </a:t>
            </a:r>
            <a:r>
              <a:rPr lang="tr-TR" sz="1300" dirty="0" err="1">
                <a:latin typeface="Calisto MT"/>
                <a:cs typeface="Calisto MT"/>
              </a:rPr>
              <a:t>imposed</a:t>
            </a:r>
            <a:r>
              <a:rPr lang="tr-TR" sz="1300" dirty="0">
                <a:latin typeface="Calisto MT"/>
                <a:cs typeface="Calisto MT"/>
              </a:rPr>
              <a:t> </a:t>
            </a:r>
            <a:r>
              <a:rPr lang="tr-TR" sz="1300" dirty="0" err="1">
                <a:latin typeface="Calisto MT"/>
                <a:cs typeface="Calisto MT"/>
              </a:rPr>
              <a:t>ancillary</a:t>
            </a:r>
            <a:r>
              <a:rPr lang="tr-TR" sz="1300" dirty="0">
                <a:latin typeface="Calisto MT"/>
                <a:cs typeface="Calisto MT"/>
              </a:rPr>
              <a:t> </a:t>
            </a:r>
            <a:r>
              <a:rPr lang="tr-TR" sz="1300" dirty="0" err="1">
                <a:latin typeface="Calisto MT"/>
                <a:cs typeface="Calisto MT"/>
              </a:rPr>
              <a:t>to</a:t>
            </a:r>
            <a:r>
              <a:rPr lang="tr-TR" sz="1300" dirty="0">
                <a:latin typeface="Calisto MT"/>
                <a:cs typeface="Calisto MT"/>
              </a:rPr>
              <a:t> </a:t>
            </a:r>
            <a:r>
              <a:rPr lang="tr-TR" sz="1300" dirty="0" err="1">
                <a:latin typeface="Calisto MT"/>
                <a:cs typeface="Calisto MT"/>
              </a:rPr>
              <a:t>freezing</a:t>
            </a:r>
            <a:r>
              <a:rPr lang="tr-TR" sz="1300" dirty="0">
                <a:latin typeface="Calisto MT"/>
                <a:cs typeface="Calisto MT"/>
              </a:rPr>
              <a:t> </a:t>
            </a:r>
            <a:r>
              <a:rPr lang="tr-TR" sz="1300" dirty="0" err="1">
                <a:latin typeface="Calisto MT"/>
                <a:cs typeface="Calisto MT"/>
              </a:rPr>
              <a:t>order</a:t>
            </a:r>
            <a:r>
              <a:rPr lang="tr-TR" sz="1300" dirty="0">
                <a:latin typeface="Calisto MT"/>
                <a:cs typeface="Calisto MT"/>
              </a:rPr>
              <a:t> </a:t>
            </a:r>
            <a:r>
              <a:rPr lang="tr-TR" sz="1300" dirty="0" err="1">
                <a:latin typeface="Calisto MT"/>
                <a:cs typeface="Calisto MT"/>
              </a:rPr>
              <a:t>and</a:t>
            </a:r>
            <a:r>
              <a:rPr lang="tr-TR" sz="1300" dirty="0">
                <a:latin typeface="Calisto MT"/>
                <a:cs typeface="Calisto MT"/>
              </a:rPr>
              <a:t> </a:t>
            </a:r>
            <a:r>
              <a:rPr lang="tr-TR" sz="1300" dirty="0" err="1">
                <a:latin typeface="Calisto MT"/>
                <a:cs typeface="Calisto MT"/>
              </a:rPr>
              <a:t>subsequent</a:t>
            </a:r>
            <a:r>
              <a:rPr lang="tr-TR" sz="1300" dirty="0">
                <a:latin typeface="Calisto MT"/>
                <a:cs typeface="Calisto MT"/>
              </a:rPr>
              <a:t> </a:t>
            </a:r>
            <a:r>
              <a:rPr lang="tr-TR" sz="1300" dirty="0" err="1">
                <a:latin typeface="Calisto MT"/>
                <a:cs typeface="Calisto MT"/>
              </a:rPr>
              <a:t>non</a:t>
            </a:r>
            <a:r>
              <a:rPr lang="tr-TR" sz="1300" dirty="0">
                <a:latin typeface="Calisto MT"/>
                <a:cs typeface="Calisto MT"/>
              </a:rPr>
              <a:t>- </a:t>
            </a:r>
            <a:r>
              <a:rPr lang="tr-TR" sz="1300" dirty="0" err="1">
                <a:latin typeface="Calisto MT"/>
                <a:cs typeface="Calisto MT"/>
              </a:rPr>
              <a:t>compliance</a:t>
            </a:r>
            <a:r>
              <a:rPr lang="tr-TR" sz="1300" dirty="0">
                <a:latin typeface="Calisto MT"/>
                <a:cs typeface="Calisto MT"/>
              </a:rPr>
              <a:t> </a:t>
            </a:r>
            <a:r>
              <a:rPr lang="tr-TR" sz="1300" dirty="0" err="1">
                <a:latin typeface="Calisto MT"/>
                <a:cs typeface="Calisto MT"/>
              </a:rPr>
              <a:t>with</a:t>
            </a:r>
            <a:r>
              <a:rPr lang="tr-TR" sz="1300" dirty="0">
                <a:latin typeface="Calisto MT"/>
                <a:cs typeface="Calisto MT"/>
              </a:rPr>
              <a:t> </a:t>
            </a:r>
            <a:r>
              <a:rPr lang="tr-TR" sz="1300" dirty="0" err="1">
                <a:latin typeface="Calisto MT"/>
                <a:cs typeface="Calisto MT"/>
              </a:rPr>
              <a:t>conditions</a:t>
            </a:r>
            <a:r>
              <a:rPr lang="tr-TR" sz="1300" dirty="0">
                <a:latin typeface="Calisto MT"/>
                <a:cs typeface="Calisto MT"/>
              </a:rPr>
              <a:t> of </a:t>
            </a:r>
            <a:r>
              <a:rPr lang="tr-TR" sz="1300" dirty="0" err="1">
                <a:latin typeface="Calisto MT"/>
                <a:cs typeface="Calisto MT"/>
              </a:rPr>
              <a:t>relief</a:t>
            </a:r>
            <a:r>
              <a:rPr lang="tr-TR" sz="1300" dirty="0">
                <a:latin typeface="Calisto MT"/>
                <a:cs typeface="Calisto MT"/>
              </a:rPr>
              <a:t> </a:t>
            </a:r>
            <a:r>
              <a:rPr lang="tr-TR" sz="1300" dirty="0" err="1">
                <a:latin typeface="Calisto MT"/>
                <a:cs typeface="Calisto MT"/>
              </a:rPr>
              <a:t>against</a:t>
            </a:r>
            <a:r>
              <a:rPr lang="tr-TR" sz="1300" dirty="0">
                <a:latin typeface="Calisto MT"/>
                <a:cs typeface="Calisto MT"/>
              </a:rPr>
              <a:t> </a:t>
            </a:r>
            <a:r>
              <a:rPr lang="tr-TR" sz="1300" dirty="0" err="1">
                <a:latin typeface="Calisto MT"/>
                <a:cs typeface="Calisto MT"/>
              </a:rPr>
              <a:t>sanction</a:t>
            </a:r>
            <a:r>
              <a:rPr lang="tr-TR" sz="1300" dirty="0">
                <a:latin typeface="Calisto MT"/>
                <a:cs typeface="Calisto MT"/>
              </a:rPr>
              <a:t>, </a:t>
            </a:r>
            <a:r>
              <a:rPr lang="tr-TR" sz="1300" dirty="0" err="1">
                <a:latin typeface="Calisto MT"/>
                <a:cs typeface="Calisto MT"/>
              </a:rPr>
              <a:t>especially</a:t>
            </a:r>
            <a:r>
              <a:rPr lang="tr-TR" sz="1300" dirty="0">
                <a:latin typeface="Calisto MT"/>
                <a:cs typeface="Calisto MT"/>
              </a:rPr>
              <a:t> </a:t>
            </a:r>
            <a:r>
              <a:rPr lang="tr-TR" sz="1300" dirty="0" err="1">
                <a:latin typeface="Calisto MT"/>
                <a:cs typeface="Calisto MT"/>
              </a:rPr>
              <a:t>where</a:t>
            </a:r>
            <a:r>
              <a:rPr lang="tr-TR" sz="1300" dirty="0">
                <a:latin typeface="Calisto MT"/>
                <a:cs typeface="Calisto MT"/>
              </a:rPr>
              <a:t> </a:t>
            </a:r>
            <a:r>
              <a:rPr lang="tr-TR" sz="1300" dirty="0" err="1">
                <a:latin typeface="Calisto MT"/>
                <a:cs typeface="Calisto MT"/>
              </a:rPr>
              <a:t>the</a:t>
            </a:r>
            <a:r>
              <a:rPr lang="tr-TR" sz="1300" dirty="0">
                <a:latin typeface="Calisto MT"/>
                <a:cs typeface="Calisto MT"/>
              </a:rPr>
              <a:t> Court has </a:t>
            </a:r>
            <a:r>
              <a:rPr lang="tr-TR" sz="1300" dirty="0" err="1">
                <a:latin typeface="Calisto MT"/>
                <a:cs typeface="Calisto MT"/>
              </a:rPr>
              <a:t>been</a:t>
            </a:r>
            <a:r>
              <a:rPr lang="tr-TR" sz="1300" dirty="0">
                <a:latin typeface="Calisto MT"/>
                <a:cs typeface="Calisto MT"/>
              </a:rPr>
              <a:t> </a:t>
            </a:r>
            <a:r>
              <a:rPr lang="tr-TR" sz="1300" dirty="0" err="1">
                <a:latin typeface="Calisto MT"/>
                <a:cs typeface="Calisto MT"/>
              </a:rPr>
              <a:t>misled</a:t>
            </a:r>
            <a:r>
              <a:rPr lang="tr-TR" sz="1300" dirty="0">
                <a:latin typeface="Calisto MT"/>
                <a:cs typeface="Calisto MT"/>
              </a:rPr>
              <a:t> </a:t>
            </a:r>
            <a:r>
              <a:rPr lang="tr-TR" sz="1300" dirty="0" err="1">
                <a:latin typeface="Calisto MT"/>
                <a:cs typeface="Calisto MT"/>
              </a:rPr>
              <a:t>and</a:t>
            </a:r>
            <a:r>
              <a:rPr lang="tr-TR" sz="1300" dirty="0">
                <a:latin typeface="Calisto MT"/>
                <a:cs typeface="Calisto MT"/>
              </a:rPr>
              <a:t> </a:t>
            </a:r>
            <a:r>
              <a:rPr lang="tr-TR" sz="1300" dirty="0" err="1">
                <a:latin typeface="Calisto MT"/>
                <a:cs typeface="Calisto MT"/>
              </a:rPr>
              <a:t>without</a:t>
            </a:r>
            <a:r>
              <a:rPr lang="tr-TR" sz="1300" dirty="0">
                <a:latin typeface="Calisto MT"/>
                <a:cs typeface="Calisto MT"/>
              </a:rPr>
              <a:t> </a:t>
            </a:r>
            <a:r>
              <a:rPr lang="tr-TR" sz="1300" dirty="0" err="1">
                <a:latin typeface="Calisto MT"/>
                <a:cs typeface="Calisto MT"/>
              </a:rPr>
              <a:t>necessarily</a:t>
            </a:r>
            <a:r>
              <a:rPr lang="tr-TR" sz="1300" dirty="0">
                <a:latin typeface="Calisto MT"/>
                <a:cs typeface="Calisto MT"/>
              </a:rPr>
              <a:t> </a:t>
            </a:r>
            <a:r>
              <a:rPr lang="tr-TR" sz="1300" dirty="0" err="1">
                <a:latin typeface="Calisto MT"/>
                <a:cs typeface="Calisto MT"/>
              </a:rPr>
              <a:t>requiring</a:t>
            </a:r>
            <a:r>
              <a:rPr lang="tr-TR" sz="1300" dirty="0">
                <a:latin typeface="Calisto MT"/>
                <a:cs typeface="Calisto MT"/>
              </a:rPr>
              <a:t> a </a:t>
            </a:r>
            <a:r>
              <a:rPr lang="tr-TR" sz="1300" dirty="0" err="1">
                <a:latin typeface="Calisto MT"/>
                <a:cs typeface="Calisto MT"/>
              </a:rPr>
              <a:t>full</a:t>
            </a:r>
            <a:r>
              <a:rPr lang="tr-TR" sz="1300" dirty="0">
                <a:latin typeface="Calisto MT"/>
                <a:cs typeface="Calisto MT"/>
              </a:rPr>
              <a:t> </a:t>
            </a:r>
            <a:r>
              <a:rPr lang="tr-TR" sz="1300" dirty="0" err="1" smtClean="0">
                <a:latin typeface="Calisto MT"/>
                <a:cs typeface="Calisto MT"/>
              </a:rPr>
              <a:t>trial</a:t>
            </a:r>
            <a:r>
              <a:rPr lang="tr-TR" sz="1300" dirty="0" smtClean="0">
                <a:latin typeface="Calisto MT"/>
                <a:cs typeface="Calisto MT"/>
              </a:rPr>
              <a:t> of </a:t>
            </a:r>
            <a:r>
              <a:rPr lang="tr-TR" sz="1300" dirty="0" err="1">
                <a:latin typeface="Calisto MT"/>
                <a:cs typeface="Calisto MT"/>
              </a:rPr>
              <a:t>the</a:t>
            </a:r>
            <a:r>
              <a:rPr lang="tr-TR" sz="1300" dirty="0">
                <a:latin typeface="Calisto MT"/>
                <a:cs typeface="Calisto MT"/>
              </a:rPr>
              <a:t> </a:t>
            </a:r>
            <a:r>
              <a:rPr lang="tr-TR" sz="1300" dirty="0" err="1">
                <a:latin typeface="Calisto MT"/>
                <a:cs typeface="Calisto MT"/>
              </a:rPr>
              <a:t>issue</a:t>
            </a:r>
            <a:r>
              <a:rPr lang="tr-TR" sz="1300" dirty="0">
                <a:latin typeface="Calisto MT"/>
                <a:cs typeface="Calisto MT"/>
              </a:rPr>
              <a:t> as </a:t>
            </a:r>
            <a:r>
              <a:rPr lang="tr-TR" sz="1300" dirty="0" err="1">
                <a:latin typeface="Calisto MT"/>
                <a:cs typeface="Calisto MT"/>
              </a:rPr>
              <a:t>to</a:t>
            </a:r>
            <a:r>
              <a:rPr lang="tr-TR" sz="1300" dirty="0">
                <a:latin typeface="Calisto MT"/>
                <a:cs typeface="Calisto MT"/>
              </a:rPr>
              <a:t> </a:t>
            </a:r>
            <a:r>
              <a:rPr lang="tr-TR" sz="1300" dirty="0" err="1">
                <a:latin typeface="Calisto MT"/>
                <a:cs typeface="Calisto MT"/>
              </a:rPr>
              <a:t>whether</a:t>
            </a:r>
            <a:r>
              <a:rPr lang="tr-TR" sz="1300" dirty="0">
                <a:latin typeface="Calisto MT"/>
                <a:cs typeface="Calisto MT"/>
              </a:rPr>
              <a:t> </a:t>
            </a:r>
            <a:r>
              <a:rPr lang="tr-TR" sz="1300" dirty="0" err="1">
                <a:latin typeface="Calisto MT"/>
                <a:cs typeface="Calisto MT"/>
              </a:rPr>
              <a:t>the</a:t>
            </a:r>
            <a:r>
              <a:rPr lang="tr-TR" sz="1300" dirty="0">
                <a:latin typeface="Calisto MT"/>
                <a:cs typeface="Calisto MT"/>
              </a:rPr>
              <a:t> Court has </a:t>
            </a:r>
            <a:r>
              <a:rPr lang="tr-TR" sz="1300" dirty="0" err="1">
                <a:latin typeface="Calisto MT"/>
                <a:cs typeface="Calisto MT"/>
              </a:rPr>
              <a:t>been</a:t>
            </a:r>
            <a:r>
              <a:rPr lang="tr-TR" sz="1300" dirty="0">
                <a:latin typeface="Calisto MT"/>
                <a:cs typeface="Calisto MT"/>
              </a:rPr>
              <a:t> </a:t>
            </a:r>
            <a:r>
              <a:rPr lang="tr-TR" sz="1300" dirty="0" err="1">
                <a:latin typeface="Calisto MT"/>
                <a:cs typeface="Calisto MT"/>
              </a:rPr>
              <a:t>misled</a:t>
            </a:r>
            <a:r>
              <a:rPr lang="tr-TR" sz="1300" dirty="0">
                <a:latin typeface="Calisto MT"/>
                <a:cs typeface="Calisto MT"/>
              </a:rPr>
              <a:t>..</a:t>
            </a:r>
            <a:endParaRPr lang="tr-TR" sz="1300" dirty="0" smtClean="0">
              <a:latin typeface="Calisto MT"/>
              <a:cs typeface="Calisto MT"/>
            </a:endParaRPr>
          </a:p>
          <a:p>
            <a:endParaRPr lang="tr-TR" sz="1300" dirty="0">
              <a:latin typeface="Calisto MT"/>
              <a:cs typeface="Calisto MT"/>
            </a:endParaRPr>
          </a:p>
          <a:p>
            <a:r>
              <a:rPr lang="tr-TR" sz="1300" u="sng" dirty="0">
                <a:latin typeface="Calisto MT"/>
                <a:cs typeface="Calisto MT"/>
              </a:rPr>
              <a:t>BTA v </a:t>
            </a:r>
            <a:r>
              <a:rPr lang="tr-TR" sz="1300" u="sng" dirty="0" err="1">
                <a:latin typeface="Calisto MT"/>
                <a:cs typeface="Calisto MT"/>
              </a:rPr>
              <a:t>Ablyazov</a:t>
            </a:r>
            <a:r>
              <a:rPr lang="tr-TR" sz="1300" u="sng" dirty="0">
                <a:latin typeface="Calisto MT"/>
                <a:cs typeface="Calisto MT"/>
              </a:rPr>
              <a:t> </a:t>
            </a:r>
            <a:r>
              <a:rPr lang="tr-TR" sz="1300" dirty="0">
                <a:latin typeface="Calisto MT"/>
                <a:cs typeface="Calisto MT"/>
              </a:rPr>
              <a:t>[2012] EWHC 455 (</a:t>
            </a:r>
            <a:r>
              <a:rPr lang="tr-TR" sz="1300" dirty="0" err="1">
                <a:latin typeface="Calisto MT"/>
                <a:cs typeface="Calisto MT"/>
              </a:rPr>
              <a:t>Comm</a:t>
            </a:r>
            <a:r>
              <a:rPr lang="tr-TR" sz="1300" dirty="0">
                <a:latin typeface="Calisto MT"/>
                <a:cs typeface="Calisto MT"/>
              </a:rPr>
              <a:t>); [2012] EWCA </a:t>
            </a:r>
            <a:r>
              <a:rPr lang="tr-TR" sz="1300" dirty="0" err="1">
                <a:latin typeface="Calisto MT"/>
                <a:cs typeface="Calisto MT"/>
              </a:rPr>
              <a:t>Civ</a:t>
            </a:r>
            <a:r>
              <a:rPr lang="tr-TR" sz="1300" dirty="0">
                <a:latin typeface="Calisto MT"/>
                <a:cs typeface="Calisto MT"/>
              </a:rPr>
              <a:t> </a:t>
            </a:r>
            <a:r>
              <a:rPr lang="tr-TR" sz="1300" dirty="0" smtClean="0">
                <a:latin typeface="Calisto MT"/>
                <a:cs typeface="Calisto MT"/>
              </a:rPr>
              <a:t>1411</a:t>
            </a:r>
            <a:endParaRPr lang="tr-TR" sz="1300" dirty="0">
              <a:latin typeface="Calisto MT"/>
              <a:cs typeface="Calisto MT"/>
            </a:endParaRPr>
          </a:p>
          <a:p>
            <a:pPr lvl="1"/>
            <a:r>
              <a:rPr lang="tr-TR" sz="1300" dirty="0" err="1">
                <a:latin typeface="Calisto MT"/>
                <a:cs typeface="Calisto MT"/>
              </a:rPr>
              <a:t>Defendant</a:t>
            </a:r>
            <a:r>
              <a:rPr lang="tr-TR" sz="1300" dirty="0">
                <a:latin typeface="Calisto MT"/>
                <a:cs typeface="Calisto MT"/>
              </a:rPr>
              <a:t> </a:t>
            </a:r>
            <a:r>
              <a:rPr lang="tr-TR" sz="1300" dirty="0" err="1">
                <a:latin typeface="Calisto MT"/>
                <a:cs typeface="Calisto MT"/>
              </a:rPr>
              <a:t>who</a:t>
            </a:r>
            <a:r>
              <a:rPr lang="tr-TR" sz="1300" dirty="0">
                <a:latin typeface="Calisto MT"/>
                <a:cs typeface="Calisto MT"/>
              </a:rPr>
              <a:t> has </a:t>
            </a:r>
            <a:r>
              <a:rPr lang="tr-TR" sz="1300" dirty="0" err="1">
                <a:latin typeface="Calisto MT"/>
                <a:cs typeface="Calisto MT"/>
              </a:rPr>
              <a:t>been</a:t>
            </a:r>
            <a:r>
              <a:rPr lang="tr-TR" sz="1300" dirty="0">
                <a:latin typeface="Calisto MT"/>
                <a:cs typeface="Calisto MT"/>
              </a:rPr>
              <a:t> </a:t>
            </a:r>
            <a:r>
              <a:rPr lang="tr-TR" sz="1300" dirty="0" err="1">
                <a:latin typeface="Calisto MT"/>
                <a:cs typeface="Calisto MT"/>
              </a:rPr>
              <a:t>ordered</a:t>
            </a:r>
            <a:r>
              <a:rPr lang="tr-TR" sz="1300" dirty="0">
                <a:latin typeface="Calisto MT"/>
                <a:cs typeface="Calisto MT"/>
              </a:rPr>
              <a:t> </a:t>
            </a:r>
            <a:r>
              <a:rPr lang="tr-TR" sz="1300" dirty="0" err="1">
                <a:latin typeface="Calisto MT"/>
                <a:cs typeface="Calisto MT"/>
              </a:rPr>
              <a:t>to</a:t>
            </a:r>
            <a:r>
              <a:rPr lang="tr-TR" sz="1300" dirty="0">
                <a:latin typeface="Calisto MT"/>
                <a:cs typeface="Calisto MT"/>
              </a:rPr>
              <a:t> be </a:t>
            </a:r>
            <a:r>
              <a:rPr lang="tr-TR" sz="1300" dirty="0" err="1">
                <a:latin typeface="Calisto MT"/>
                <a:cs typeface="Calisto MT"/>
              </a:rPr>
              <a:t>committed</a:t>
            </a:r>
            <a:r>
              <a:rPr lang="tr-TR" sz="1300" dirty="0">
                <a:latin typeface="Calisto MT"/>
                <a:cs typeface="Calisto MT"/>
              </a:rPr>
              <a:t> </a:t>
            </a:r>
            <a:r>
              <a:rPr lang="tr-TR" sz="1300" dirty="0" err="1">
                <a:latin typeface="Calisto MT"/>
                <a:cs typeface="Calisto MT"/>
              </a:rPr>
              <a:t>to</a:t>
            </a:r>
            <a:r>
              <a:rPr lang="tr-TR" sz="1300" dirty="0">
                <a:latin typeface="Calisto MT"/>
                <a:cs typeface="Calisto MT"/>
              </a:rPr>
              <a:t> </a:t>
            </a:r>
            <a:r>
              <a:rPr lang="tr-TR" sz="1300" dirty="0" err="1">
                <a:latin typeface="Calisto MT"/>
                <a:cs typeface="Calisto MT"/>
              </a:rPr>
              <a:t>prison</a:t>
            </a:r>
            <a:r>
              <a:rPr lang="tr-TR" sz="1300" dirty="0">
                <a:latin typeface="Calisto MT"/>
                <a:cs typeface="Calisto MT"/>
              </a:rPr>
              <a:t> </a:t>
            </a:r>
            <a:r>
              <a:rPr lang="tr-TR" sz="1300" dirty="0" err="1">
                <a:latin typeface="Calisto MT"/>
                <a:cs typeface="Calisto MT"/>
              </a:rPr>
              <a:t>for</a:t>
            </a:r>
            <a:r>
              <a:rPr lang="tr-TR" sz="1300" dirty="0">
                <a:latin typeface="Calisto MT"/>
                <a:cs typeface="Calisto MT"/>
              </a:rPr>
              <a:t> </a:t>
            </a:r>
            <a:r>
              <a:rPr lang="tr-TR" sz="1300" dirty="0" err="1">
                <a:latin typeface="Calisto MT"/>
                <a:cs typeface="Calisto MT"/>
              </a:rPr>
              <a:t>contempt</a:t>
            </a:r>
            <a:r>
              <a:rPr lang="tr-TR" sz="1300" dirty="0">
                <a:latin typeface="Calisto MT"/>
                <a:cs typeface="Calisto MT"/>
              </a:rPr>
              <a:t> of </a:t>
            </a:r>
            <a:r>
              <a:rPr lang="tr-TR" sz="1300" dirty="0" err="1">
                <a:latin typeface="Calisto MT"/>
                <a:cs typeface="Calisto MT"/>
              </a:rPr>
              <a:t>court</a:t>
            </a:r>
            <a:r>
              <a:rPr lang="tr-TR" sz="1300" dirty="0">
                <a:latin typeface="Calisto MT"/>
                <a:cs typeface="Calisto MT"/>
              </a:rPr>
              <a:t> </a:t>
            </a:r>
            <a:r>
              <a:rPr lang="tr-TR" sz="1300" dirty="0" err="1">
                <a:latin typeface="Calisto MT"/>
                <a:cs typeface="Calisto MT"/>
              </a:rPr>
              <a:t>for</a:t>
            </a:r>
            <a:r>
              <a:rPr lang="tr-TR" sz="1300" dirty="0">
                <a:latin typeface="Calisto MT"/>
                <a:cs typeface="Calisto MT"/>
              </a:rPr>
              <a:t> </a:t>
            </a:r>
            <a:r>
              <a:rPr lang="tr-TR" sz="1300" dirty="0" err="1">
                <a:latin typeface="Calisto MT"/>
                <a:cs typeface="Calisto MT"/>
              </a:rPr>
              <a:t>breach</a:t>
            </a:r>
            <a:r>
              <a:rPr lang="tr-TR" sz="1300" dirty="0">
                <a:latin typeface="Calisto MT"/>
                <a:cs typeface="Calisto MT"/>
              </a:rPr>
              <a:t> of </a:t>
            </a:r>
            <a:r>
              <a:rPr lang="tr-TR" sz="1300" dirty="0" err="1">
                <a:latin typeface="Calisto MT"/>
                <a:cs typeface="Calisto MT"/>
              </a:rPr>
              <a:t>Freezing</a:t>
            </a:r>
            <a:r>
              <a:rPr lang="tr-TR" sz="1300" dirty="0">
                <a:latin typeface="Calisto MT"/>
                <a:cs typeface="Calisto MT"/>
              </a:rPr>
              <a:t> </a:t>
            </a:r>
            <a:r>
              <a:rPr lang="tr-TR" sz="1300" dirty="0" err="1">
                <a:latin typeface="Calisto MT"/>
                <a:cs typeface="Calisto MT"/>
              </a:rPr>
              <a:t>Order</a:t>
            </a:r>
            <a:r>
              <a:rPr lang="tr-TR" sz="1300" dirty="0">
                <a:latin typeface="Calisto MT"/>
                <a:cs typeface="Calisto MT"/>
              </a:rPr>
              <a:t> </a:t>
            </a:r>
            <a:r>
              <a:rPr lang="tr-TR" sz="1300" dirty="0" err="1">
                <a:latin typeface="Calisto MT"/>
                <a:cs typeface="Calisto MT"/>
              </a:rPr>
              <a:t>may</a:t>
            </a:r>
            <a:r>
              <a:rPr lang="tr-TR" sz="1300" dirty="0">
                <a:latin typeface="Calisto MT"/>
                <a:cs typeface="Calisto MT"/>
              </a:rPr>
              <a:t> be </a:t>
            </a:r>
            <a:r>
              <a:rPr lang="tr-TR" sz="1300" dirty="0" err="1">
                <a:latin typeface="Calisto MT"/>
                <a:cs typeface="Calisto MT"/>
              </a:rPr>
              <a:t>ordered</a:t>
            </a:r>
            <a:r>
              <a:rPr lang="tr-TR" sz="1300" dirty="0">
                <a:latin typeface="Calisto MT"/>
                <a:cs typeface="Calisto MT"/>
              </a:rPr>
              <a:t> </a:t>
            </a:r>
            <a:r>
              <a:rPr lang="tr-TR" sz="1300" dirty="0" err="1">
                <a:latin typeface="Calisto MT"/>
                <a:cs typeface="Calisto MT"/>
              </a:rPr>
              <a:t>to</a:t>
            </a:r>
            <a:r>
              <a:rPr lang="tr-TR" sz="1300" dirty="0">
                <a:latin typeface="Calisto MT"/>
                <a:cs typeface="Calisto MT"/>
              </a:rPr>
              <a:t> </a:t>
            </a:r>
            <a:r>
              <a:rPr lang="tr-TR" sz="1300" dirty="0" err="1">
                <a:latin typeface="Calisto MT"/>
                <a:cs typeface="Calisto MT"/>
              </a:rPr>
              <a:t>surrender</a:t>
            </a:r>
            <a:r>
              <a:rPr lang="tr-TR" sz="1300" dirty="0">
                <a:latin typeface="Calisto MT"/>
                <a:cs typeface="Calisto MT"/>
              </a:rPr>
              <a:t> </a:t>
            </a:r>
            <a:r>
              <a:rPr lang="tr-TR" sz="1300" dirty="0" err="1">
                <a:latin typeface="Calisto MT"/>
                <a:cs typeface="Calisto MT"/>
              </a:rPr>
              <a:t>himself</a:t>
            </a:r>
            <a:r>
              <a:rPr lang="tr-TR" sz="1300" dirty="0">
                <a:latin typeface="Calisto MT"/>
                <a:cs typeface="Calisto MT"/>
              </a:rPr>
              <a:t> </a:t>
            </a:r>
            <a:r>
              <a:rPr lang="tr-TR" sz="1300" dirty="0" err="1">
                <a:latin typeface="Calisto MT"/>
                <a:cs typeface="Calisto MT"/>
              </a:rPr>
              <a:t>to</a:t>
            </a:r>
            <a:r>
              <a:rPr lang="tr-TR" sz="1300" dirty="0">
                <a:latin typeface="Calisto MT"/>
                <a:cs typeface="Calisto MT"/>
              </a:rPr>
              <a:t> </a:t>
            </a:r>
            <a:r>
              <a:rPr lang="tr-TR" sz="1300" dirty="0" err="1">
                <a:latin typeface="Calisto MT"/>
                <a:cs typeface="Calisto MT"/>
              </a:rPr>
              <a:t>the</a:t>
            </a:r>
            <a:r>
              <a:rPr lang="tr-TR" sz="1300" dirty="0">
                <a:latin typeface="Calisto MT"/>
                <a:cs typeface="Calisto MT"/>
              </a:rPr>
              <a:t> </a:t>
            </a:r>
            <a:r>
              <a:rPr lang="tr-TR" sz="1300" dirty="0" err="1">
                <a:latin typeface="Calisto MT"/>
                <a:cs typeface="Calisto MT"/>
              </a:rPr>
              <a:t>authorities</a:t>
            </a:r>
            <a:r>
              <a:rPr lang="tr-TR" sz="1300" dirty="0">
                <a:latin typeface="Calisto MT"/>
                <a:cs typeface="Calisto MT"/>
              </a:rPr>
              <a:t> </a:t>
            </a:r>
            <a:r>
              <a:rPr lang="tr-TR" sz="1300" dirty="0" err="1">
                <a:latin typeface="Calisto MT"/>
                <a:cs typeface="Calisto MT"/>
              </a:rPr>
              <a:t>to</a:t>
            </a:r>
            <a:r>
              <a:rPr lang="tr-TR" sz="1300" dirty="0">
                <a:latin typeface="Calisto MT"/>
                <a:cs typeface="Calisto MT"/>
              </a:rPr>
              <a:t> </a:t>
            </a:r>
            <a:r>
              <a:rPr lang="tr-TR" sz="1300" dirty="0" err="1">
                <a:latin typeface="Calisto MT"/>
                <a:cs typeface="Calisto MT"/>
              </a:rPr>
              <a:t>serve</a:t>
            </a:r>
            <a:r>
              <a:rPr lang="tr-TR" sz="1300" dirty="0">
                <a:latin typeface="Calisto MT"/>
                <a:cs typeface="Calisto MT"/>
              </a:rPr>
              <a:t> his </a:t>
            </a:r>
            <a:r>
              <a:rPr lang="tr-TR" sz="1300" dirty="0" err="1">
                <a:latin typeface="Calisto MT"/>
                <a:cs typeface="Calisto MT"/>
              </a:rPr>
              <a:t>sentence</a:t>
            </a:r>
            <a:r>
              <a:rPr lang="tr-TR" sz="1300" dirty="0">
                <a:latin typeface="Calisto MT"/>
                <a:cs typeface="Calisto MT"/>
              </a:rPr>
              <a:t> </a:t>
            </a:r>
            <a:r>
              <a:rPr lang="tr-TR" sz="1300" dirty="0" err="1">
                <a:latin typeface="Calisto MT"/>
                <a:cs typeface="Calisto MT"/>
              </a:rPr>
              <a:t>and</a:t>
            </a:r>
            <a:r>
              <a:rPr lang="tr-TR" sz="1300" dirty="0">
                <a:latin typeface="Calisto MT"/>
                <a:cs typeface="Calisto MT"/>
              </a:rPr>
              <a:t> </a:t>
            </a:r>
            <a:r>
              <a:rPr lang="tr-TR" sz="1300" dirty="0" err="1" smtClean="0">
                <a:latin typeface="Calisto MT"/>
                <a:cs typeface="Calisto MT"/>
              </a:rPr>
              <a:t>debarred</a:t>
            </a:r>
            <a:r>
              <a:rPr lang="tr-TR" sz="1300" dirty="0" smtClean="0">
                <a:latin typeface="Calisto MT"/>
                <a:cs typeface="Calisto MT"/>
              </a:rPr>
              <a:t> </a:t>
            </a:r>
            <a:r>
              <a:rPr lang="tr-TR" sz="1300" dirty="0" err="1" smtClean="0">
                <a:latin typeface="Calisto MT"/>
                <a:cs typeface="Calisto MT"/>
              </a:rPr>
              <a:t>from</a:t>
            </a:r>
            <a:r>
              <a:rPr lang="tr-TR" sz="1300" dirty="0" smtClean="0">
                <a:latin typeface="Calisto MT"/>
                <a:cs typeface="Calisto MT"/>
              </a:rPr>
              <a:t> </a:t>
            </a:r>
            <a:r>
              <a:rPr lang="tr-TR" sz="1300" dirty="0" err="1">
                <a:latin typeface="Calisto MT"/>
                <a:cs typeface="Calisto MT"/>
              </a:rPr>
              <a:t>defending</a:t>
            </a:r>
            <a:r>
              <a:rPr lang="tr-TR" sz="1300" dirty="0">
                <a:latin typeface="Calisto MT"/>
                <a:cs typeface="Calisto MT"/>
              </a:rPr>
              <a:t> </a:t>
            </a:r>
            <a:r>
              <a:rPr lang="tr-TR" sz="1300" dirty="0" err="1">
                <a:latin typeface="Calisto MT"/>
                <a:cs typeface="Calisto MT"/>
              </a:rPr>
              <a:t>the</a:t>
            </a:r>
            <a:r>
              <a:rPr lang="tr-TR" sz="1300" dirty="0">
                <a:latin typeface="Calisto MT"/>
                <a:cs typeface="Calisto MT"/>
              </a:rPr>
              <a:t> </a:t>
            </a:r>
            <a:r>
              <a:rPr lang="tr-TR" sz="1300" dirty="0" err="1">
                <a:latin typeface="Calisto MT"/>
                <a:cs typeface="Calisto MT"/>
              </a:rPr>
              <a:t>proceedings</a:t>
            </a:r>
            <a:r>
              <a:rPr lang="tr-TR" sz="1300" dirty="0">
                <a:latin typeface="Calisto MT"/>
                <a:cs typeface="Calisto MT"/>
              </a:rPr>
              <a:t> </a:t>
            </a:r>
            <a:r>
              <a:rPr lang="tr-TR" sz="1300" dirty="0" err="1">
                <a:latin typeface="Calisto MT"/>
                <a:cs typeface="Calisto MT"/>
              </a:rPr>
              <a:t>if</a:t>
            </a:r>
            <a:r>
              <a:rPr lang="tr-TR" sz="1300" dirty="0">
                <a:latin typeface="Calisto MT"/>
                <a:cs typeface="Calisto MT"/>
              </a:rPr>
              <a:t> he </a:t>
            </a:r>
            <a:r>
              <a:rPr lang="tr-TR" sz="1300" dirty="0" err="1">
                <a:latin typeface="Calisto MT"/>
                <a:cs typeface="Calisto MT"/>
              </a:rPr>
              <a:t>fails</a:t>
            </a:r>
            <a:r>
              <a:rPr lang="tr-TR" sz="1300" dirty="0">
                <a:latin typeface="Calisto MT"/>
                <a:cs typeface="Calisto MT"/>
              </a:rPr>
              <a:t> </a:t>
            </a:r>
            <a:r>
              <a:rPr lang="tr-TR" sz="1300" dirty="0" err="1">
                <a:latin typeface="Calisto MT"/>
                <a:cs typeface="Calisto MT"/>
              </a:rPr>
              <a:t>to</a:t>
            </a:r>
            <a:r>
              <a:rPr lang="tr-TR" sz="1300" dirty="0">
                <a:latin typeface="Calisto MT"/>
                <a:cs typeface="Calisto MT"/>
              </a:rPr>
              <a:t> </a:t>
            </a:r>
            <a:r>
              <a:rPr lang="tr-TR" sz="1300" dirty="0" err="1">
                <a:latin typeface="Calisto MT"/>
                <a:cs typeface="Calisto MT"/>
              </a:rPr>
              <a:t>comply</a:t>
            </a:r>
            <a:r>
              <a:rPr lang="tr-TR" sz="1300" dirty="0">
                <a:latin typeface="Calisto MT"/>
                <a:cs typeface="Calisto MT"/>
              </a:rPr>
              <a:t>; </a:t>
            </a:r>
            <a:r>
              <a:rPr lang="tr-TR" sz="1300" dirty="0" err="1">
                <a:latin typeface="Calisto MT"/>
                <a:cs typeface="Calisto MT"/>
              </a:rPr>
              <a:t>so</a:t>
            </a:r>
            <a:r>
              <a:rPr lang="tr-TR" sz="1300" dirty="0">
                <a:latin typeface="Calisto MT"/>
                <a:cs typeface="Calisto MT"/>
              </a:rPr>
              <a:t> </a:t>
            </a:r>
            <a:r>
              <a:rPr lang="tr-TR" sz="1300" dirty="0" err="1">
                <a:latin typeface="Calisto MT"/>
                <a:cs typeface="Calisto MT"/>
              </a:rPr>
              <a:t>also</a:t>
            </a:r>
            <a:r>
              <a:rPr lang="tr-TR" sz="1300" dirty="0">
                <a:latin typeface="Calisto MT"/>
                <a:cs typeface="Calisto MT"/>
              </a:rPr>
              <a:t> </a:t>
            </a:r>
            <a:r>
              <a:rPr lang="tr-TR" sz="1300" dirty="0" err="1">
                <a:latin typeface="Calisto MT"/>
                <a:cs typeface="Calisto MT"/>
              </a:rPr>
              <a:t>may</a:t>
            </a:r>
            <a:r>
              <a:rPr lang="tr-TR" sz="1300" dirty="0">
                <a:latin typeface="Calisto MT"/>
                <a:cs typeface="Calisto MT"/>
              </a:rPr>
              <a:t> </a:t>
            </a:r>
            <a:r>
              <a:rPr lang="tr-TR" sz="1300" dirty="0" err="1">
                <a:latin typeface="Calisto MT"/>
                <a:cs typeface="Calisto MT"/>
              </a:rPr>
              <a:t>such</a:t>
            </a:r>
            <a:r>
              <a:rPr lang="tr-TR" sz="1300" dirty="0">
                <a:latin typeface="Calisto MT"/>
                <a:cs typeface="Calisto MT"/>
              </a:rPr>
              <a:t> a </a:t>
            </a:r>
            <a:r>
              <a:rPr lang="tr-TR" sz="1300" dirty="0" err="1">
                <a:latin typeface="Calisto MT"/>
                <a:cs typeface="Calisto MT"/>
              </a:rPr>
              <a:t>Defendant</a:t>
            </a:r>
            <a:r>
              <a:rPr lang="tr-TR" sz="1300" dirty="0">
                <a:latin typeface="Calisto MT"/>
                <a:cs typeface="Calisto MT"/>
              </a:rPr>
              <a:t> be </a:t>
            </a:r>
            <a:r>
              <a:rPr lang="tr-TR" sz="1300" dirty="0" err="1">
                <a:latin typeface="Calisto MT"/>
                <a:cs typeface="Calisto MT"/>
              </a:rPr>
              <a:t>ordered</a:t>
            </a:r>
            <a:r>
              <a:rPr lang="tr-TR" sz="1300" dirty="0">
                <a:latin typeface="Calisto MT"/>
                <a:cs typeface="Calisto MT"/>
              </a:rPr>
              <a:t> </a:t>
            </a:r>
            <a:r>
              <a:rPr lang="tr-TR" sz="1300" dirty="0" err="1">
                <a:latin typeface="Calisto MT"/>
                <a:cs typeface="Calisto MT"/>
              </a:rPr>
              <a:t>to</a:t>
            </a:r>
            <a:r>
              <a:rPr lang="tr-TR" sz="1300" dirty="0">
                <a:latin typeface="Calisto MT"/>
                <a:cs typeface="Calisto MT"/>
              </a:rPr>
              <a:t> </a:t>
            </a:r>
            <a:r>
              <a:rPr lang="tr-TR" sz="1300" dirty="0" err="1">
                <a:latin typeface="Calisto MT"/>
                <a:cs typeface="Calisto MT"/>
              </a:rPr>
              <a:t>serve</a:t>
            </a:r>
            <a:r>
              <a:rPr lang="tr-TR" sz="1300" dirty="0">
                <a:latin typeface="Calisto MT"/>
                <a:cs typeface="Calisto MT"/>
              </a:rPr>
              <a:t> a </a:t>
            </a:r>
            <a:r>
              <a:rPr lang="tr-TR" sz="1300" dirty="0" err="1">
                <a:latin typeface="Calisto MT"/>
                <a:cs typeface="Calisto MT"/>
              </a:rPr>
              <a:t>fresh</a:t>
            </a:r>
            <a:r>
              <a:rPr lang="tr-TR" sz="1300" dirty="0">
                <a:latin typeface="Calisto MT"/>
                <a:cs typeface="Calisto MT"/>
              </a:rPr>
              <a:t> </a:t>
            </a:r>
            <a:r>
              <a:rPr lang="tr-TR" sz="1300" dirty="0" err="1">
                <a:latin typeface="Calisto MT"/>
                <a:cs typeface="Calisto MT"/>
              </a:rPr>
              <a:t>disclosure</a:t>
            </a:r>
            <a:r>
              <a:rPr lang="tr-TR" sz="1300" dirty="0">
                <a:latin typeface="Calisto MT"/>
                <a:cs typeface="Calisto MT"/>
              </a:rPr>
              <a:t> </a:t>
            </a:r>
            <a:r>
              <a:rPr lang="tr-TR" sz="1300" dirty="0" err="1">
                <a:latin typeface="Calisto MT"/>
                <a:cs typeface="Calisto MT"/>
              </a:rPr>
              <a:t>affidavit</a:t>
            </a:r>
            <a:r>
              <a:rPr lang="tr-TR" sz="1300" dirty="0">
                <a:latin typeface="Calisto MT"/>
                <a:cs typeface="Calisto MT"/>
              </a:rPr>
              <a:t> </a:t>
            </a:r>
            <a:r>
              <a:rPr lang="tr-TR" sz="1300" dirty="0" err="1">
                <a:latin typeface="Calisto MT"/>
                <a:cs typeface="Calisto MT"/>
              </a:rPr>
              <a:t>and</a:t>
            </a:r>
            <a:r>
              <a:rPr lang="tr-TR" sz="1300" dirty="0">
                <a:latin typeface="Calisto MT"/>
                <a:cs typeface="Calisto MT"/>
              </a:rPr>
              <a:t> </a:t>
            </a:r>
            <a:r>
              <a:rPr lang="tr-TR" sz="1300" dirty="0" err="1">
                <a:latin typeface="Calisto MT"/>
                <a:cs typeface="Calisto MT"/>
              </a:rPr>
              <a:t>debarred</a:t>
            </a:r>
            <a:r>
              <a:rPr lang="tr-TR" sz="1300" dirty="0">
                <a:latin typeface="Calisto MT"/>
                <a:cs typeface="Calisto MT"/>
              </a:rPr>
              <a:t> </a:t>
            </a:r>
            <a:r>
              <a:rPr lang="tr-TR" sz="1300" dirty="0" err="1">
                <a:latin typeface="Calisto MT"/>
                <a:cs typeface="Calisto MT"/>
              </a:rPr>
              <a:t>from</a:t>
            </a:r>
            <a:r>
              <a:rPr lang="tr-TR" sz="1300" dirty="0">
                <a:latin typeface="Calisto MT"/>
                <a:cs typeface="Calisto MT"/>
              </a:rPr>
              <a:t> </a:t>
            </a:r>
            <a:r>
              <a:rPr lang="tr-TR" sz="1300" dirty="0" err="1">
                <a:latin typeface="Calisto MT"/>
                <a:cs typeface="Calisto MT"/>
              </a:rPr>
              <a:t>defending</a:t>
            </a:r>
            <a:r>
              <a:rPr lang="tr-TR" sz="1300" dirty="0">
                <a:latin typeface="Calisto MT"/>
                <a:cs typeface="Calisto MT"/>
              </a:rPr>
              <a:t> </a:t>
            </a:r>
            <a:r>
              <a:rPr lang="tr-TR" sz="1300" dirty="0" err="1">
                <a:latin typeface="Calisto MT"/>
                <a:cs typeface="Calisto MT"/>
              </a:rPr>
              <a:t>the</a:t>
            </a:r>
            <a:r>
              <a:rPr lang="tr-TR" sz="1300" dirty="0">
                <a:latin typeface="Calisto MT"/>
                <a:cs typeface="Calisto MT"/>
              </a:rPr>
              <a:t> </a:t>
            </a:r>
            <a:r>
              <a:rPr lang="tr-TR" sz="1300" dirty="0" err="1">
                <a:latin typeface="Calisto MT"/>
                <a:cs typeface="Calisto MT"/>
              </a:rPr>
              <a:t>proceedings</a:t>
            </a:r>
            <a:r>
              <a:rPr lang="tr-TR" sz="1300" dirty="0">
                <a:latin typeface="Calisto MT"/>
                <a:cs typeface="Calisto MT"/>
              </a:rPr>
              <a:t> </a:t>
            </a:r>
            <a:r>
              <a:rPr lang="tr-TR" sz="1300" dirty="0" err="1">
                <a:latin typeface="Calisto MT"/>
                <a:cs typeface="Calisto MT"/>
              </a:rPr>
              <a:t>if</a:t>
            </a:r>
            <a:r>
              <a:rPr lang="tr-TR" sz="1300" dirty="0">
                <a:latin typeface="Calisto MT"/>
                <a:cs typeface="Calisto MT"/>
              </a:rPr>
              <a:t> he </a:t>
            </a:r>
            <a:r>
              <a:rPr lang="tr-TR" sz="1300" dirty="0" err="1">
                <a:latin typeface="Calisto MT"/>
                <a:cs typeface="Calisto MT"/>
              </a:rPr>
              <a:t>fails</a:t>
            </a:r>
            <a:r>
              <a:rPr lang="tr-TR" sz="1300" dirty="0">
                <a:latin typeface="Calisto MT"/>
                <a:cs typeface="Calisto MT"/>
              </a:rPr>
              <a:t> </a:t>
            </a:r>
            <a:r>
              <a:rPr lang="tr-TR" sz="1300" dirty="0" err="1">
                <a:latin typeface="Calisto MT"/>
                <a:cs typeface="Calisto MT"/>
              </a:rPr>
              <a:t>to</a:t>
            </a:r>
            <a:r>
              <a:rPr lang="tr-TR" sz="1300" dirty="0">
                <a:latin typeface="Calisto MT"/>
                <a:cs typeface="Calisto MT"/>
              </a:rPr>
              <a:t> </a:t>
            </a:r>
            <a:r>
              <a:rPr lang="tr-TR" sz="1300" dirty="0" err="1">
                <a:latin typeface="Calisto MT"/>
                <a:cs typeface="Calisto MT"/>
              </a:rPr>
              <a:t>comply</a:t>
            </a:r>
            <a:r>
              <a:rPr lang="tr-TR" sz="1300" dirty="0">
                <a:latin typeface="Calisto MT"/>
                <a:cs typeface="Calisto MT"/>
              </a:rPr>
              <a:t>. </a:t>
            </a:r>
            <a:r>
              <a:rPr lang="tr-TR" sz="1300" dirty="0" err="1">
                <a:latin typeface="Calisto MT"/>
                <a:cs typeface="Calisto MT"/>
              </a:rPr>
              <a:t>This</a:t>
            </a:r>
            <a:r>
              <a:rPr lang="tr-TR" sz="1300" dirty="0">
                <a:latin typeface="Calisto MT"/>
                <a:cs typeface="Calisto MT"/>
              </a:rPr>
              <a:t> is </a:t>
            </a:r>
            <a:r>
              <a:rPr lang="tr-TR" sz="1300" dirty="0" err="1">
                <a:latin typeface="Calisto MT"/>
                <a:cs typeface="Calisto MT"/>
              </a:rPr>
              <a:t>to</a:t>
            </a:r>
            <a:r>
              <a:rPr lang="tr-TR" sz="1300" dirty="0">
                <a:latin typeface="Calisto MT"/>
                <a:cs typeface="Calisto MT"/>
              </a:rPr>
              <a:t> </a:t>
            </a:r>
            <a:r>
              <a:rPr lang="tr-TR" sz="1300" dirty="0" err="1">
                <a:latin typeface="Calisto MT"/>
                <a:cs typeface="Calisto MT"/>
              </a:rPr>
              <a:t>bring</a:t>
            </a:r>
            <a:r>
              <a:rPr lang="tr-TR" sz="1300" dirty="0">
                <a:latin typeface="Calisto MT"/>
                <a:cs typeface="Calisto MT"/>
              </a:rPr>
              <a:t> </a:t>
            </a:r>
            <a:r>
              <a:rPr lang="tr-TR" sz="1300" dirty="0" err="1">
                <a:latin typeface="Calisto MT"/>
                <a:cs typeface="Calisto MT"/>
              </a:rPr>
              <a:t>further</a:t>
            </a:r>
            <a:r>
              <a:rPr lang="tr-TR" sz="1300" dirty="0">
                <a:latin typeface="Calisto MT"/>
                <a:cs typeface="Calisto MT"/>
              </a:rPr>
              <a:t> </a:t>
            </a:r>
            <a:r>
              <a:rPr lang="tr-TR" sz="1300" dirty="0" err="1">
                <a:latin typeface="Calisto MT"/>
                <a:cs typeface="Calisto MT"/>
              </a:rPr>
              <a:t>pressure</a:t>
            </a:r>
            <a:r>
              <a:rPr lang="tr-TR" sz="1300" dirty="0">
                <a:latin typeface="Calisto MT"/>
                <a:cs typeface="Calisto MT"/>
              </a:rPr>
              <a:t> </a:t>
            </a:r>
            <a:r>
              <a:rPr lang="tr-TR" sz="1300" dirty="0" err="1">
                <a:latin typeface="Calisto MT"/>
                <a:cs typeface="Calisto MT"/>
              </a:rPr>
              <a:t>to</a:t>
            </a:r>
            <a:r>
              <a:rPr lang="tr-TR" sz="1300" dirty="0">
                <a:latin typeface="Calisto MT"/>
                <a:cs typeface="Calisto MT"/>
              </a:rPr>
              <a:t> </a:t>
            </a:r>
            <a:r>
              <a:rPr lang="tr-TR" sz="1300" dirty="0" err="1">
                <a:latin typeface="Calisto MT"/>
                <a:cs typeface="Calisto MT"/>
              </a:rPr>
              <a:t>bear</a:t>
            </a:r>
            <a:r>
              <a:rPr lang="tr-TR" sz="1300" dirty="0">
                <a:latin typeface="Calisto MT"/>
                <a:cs typeface="Calisto MT"/>
              </a:rPr>
              <a:t> on a </a:t>
            </a:r>
            <a:r>
              <a:rPr lang="tr-TR" sz="1300" dirty="0" err="1">
                <a:latin typeface="Calisto MT"/>
                <a:cs typeface="Calisto MT"/>
              </a:rPr>
              <a:t>Defendant</a:t>
            </a:r>
            <a:r>
              <a:rPr lang="tr-TR" sz="1300" dirty="0">
                <a:latin typeface="Calisto MT"/>
                <a:cs typeface="Calisto MT"/>
              </a:rPr>
              <a:t> </a:t>
            </a:r>
            <a:r>
              <a:rPr lang="tr-TR" sz="1300" dirty="0" err="1">
                <a:latin typeface="Calisto MT"/>
                <a:cs typeface="Calisto MT"/>
              </a:rPr>
              <a:t>to</a:t>
            </a:r>
            <a:r>
              <a:rPr lang="tr-TR" sz="1300" dirty="0">
                <a:latin typeface="Calisto MT"/>
                <a:cs typeface="Calisto MT"/>
              </a:rPr>
              <a:t> </a:t>
            </a:r>
            <a:r>
              <a:rPr lang="tr-TR" sz="1300" dirty="0" err="1">
                <a:latin typeface="Calisto MT"/>
                <a:cs typeface="Calisto MT"/>
              </a:rPr>
              <a:t>comply</a:t>
            </a:r>
            <a:r>
              <a:rPr lang="tr-TR" sz="1300" dirty="0">
                <a:latin typeface="Calisto MT"/>
                <a:cs typeface="Calisto MT"/>
              </a:rPr>
              <a:t> </a:t>
            </a:r>
            <a:r>
              <a:rPr lang="tr-TR" sz="1300" dirty="0" err="1">
                <a:latin typeface="Calisto MT"/>
                <a:cs typeface="Calisto MT"/>
              </a:rPr>
              <a:t>with</a:t>
            </a:r>
            <a:r>
              <a:rPr lang="tr-TR" sz="1300" dirty="0">
                <a:latin typeface="Calisto MT"/>
                <a:cs typeface="Calisto MT"/>
              </a:rPr>
              <a:t> a </a:t>
            </a:r>
            <a:r>
              <a:rPr lang="tr-TR" sz="1300" dirty="0" err="1">
                <a:latin typeface="Calisto MT"/>
                <a:cs typeface="Calisto MT"/>
              </a:rPr>
              <a:t>Freezing</a:t>
            </a:r>
            <a:r>
              <a:rPr lang="tr-TR" sz="1300" dirty="0">
                <a:latin typeface="Calisto MT"/>
                <a:cs typeface="Calisto MT"/>
              </a:rPr>
              <a:t> </a:t>
            </a:r>
            <a:r>
              <a:rPr lang="tr-TR" sz="1300" dirty="0" err="1">
                <a:latin typeface="Calisto MT"/>
                <a:cs typeface="Calisto MT"/>
              </a:rPr>
              <a:t>Order</a:t>
            </a:r>
            <a:r>
              <a:rPr lang="tr-TR" sz="1300" dirty="0">
                <a:latin typeface="Calisto MT"/>
                <a:cs typeface="Calisto MT"/>
              </a:rPr>
              <a:t> </a:t>
            </a:r>
            <a:r>
              <a:rPr lang="tr-TR" sz="1300" dirty="0" err="1">
                <a:latin typeface="Calisto MT"/>
                <a:cs typeface="Calisto MT"/>
              </a:rPr>
              <a:t>and</a:t>
            </a:r>
            <a:r>
              <a:rPr lang="tr-TR" sz="1300" dirty="0">
                <a:latin typeface="Calisto MT"/>
                <a:cs typeface="Calisto MT"/>
              </a:rPr>
              <a:t> </a:t>
            </a:r>
            <a:r>
              <a:rPr lang="tr-TR" sz="1300" dirty="0" err="1">
                <a:latin typeface="Calisto MT"/>
                <a:cs typeface="Calisto MT"/>
              </a:rPr>
              <a:t>even</a:t>
            </a:r>
            <a:r>
              <a:rPr lang="tr-TR" sz="1300" dirty="0">
                <a:latin typeface="Calisto MT"/>
                <a:cs typeface="Calisto MT"/>
              </a:rPr>
              <a:t> </a:t>
            </a:r>
            <a:r>
              <a:rPr lang="tr-TR" sz="1300" dirty="0" err="1">
                <a:latin typeface="Calisto MT"/>
                <a:cs typeface="Calisto MT"/>
              </a:rPr>
              <a:t>where</a:t>
            </a:r>
            <a:r>
              <a:rPr lang="tr-TR" sz="1300" dirty="0">
                <a:latin typeface="Calisto MT"/>
                <a:cs typeface="Calisto MT"/>
              </a:rPr>
              <a:t> </a:t>
            </a:r>
            <a:r>
              <a:rPr lang="tr-TR" sz="1300" dirty="0" err="1">
                <a:latin typeface="Calisto MT"/>
                <a:cs typeface="Calisto MT"/>
              </a:rPr>
              <a:t>the</a:t>
            </a:r>
            <a:r>
              <a:rPr lang="tr-TR" sz="1300" dirty="0">
                <a:latin typeface="Calisto MT"/>
                <a:cs typeface="Calisto MT"/>
              </a:rPr>
              <a:t> </a:t>
            </a:r>
            <a:r>
              <a:rPr lang="tr-TR" sz="1300" dirty="0" err="1">
                <a:latin typeface="Calisto MT"/>
                <a:cs typeface="Calisto MT"/>
              </a:rPr>
              <a:t>Defendant’s</a:t>
            </a:r>
            <a:r>
              <a:rPr lang="tr-TR" sz="1300" dirty="0">
                <a:latin typeface="Calisto MT"/>
                <a:cs typeface="Calisto MT"/>
              </a:rPr>
              <a:t> </a:t>
            </a:r>
            <a:r>
              <a:rPr lang="tr-TR" sz="1300" dirty="0" err="1">
                <a:latin typeface="Calisto MT"/>
                <a:cs typeface="Calisto MT"/>
              </a:rPr>
              <a:t>non-compliance</a:t>
            </a:r>
            <a:r>
              <a:rPr lang="tr-TR" sz="1300" dirty="0">
                <a:latin typeface="Calisto MT"/>
                <a:cs typeface="Calisto MT"/>
              </a:rPr>
              <a:t> is not </a:t>
            </a:r>
            <a:r>
              <a:rPr lang="tr-TR" sz="1300" dirty="0" err="1">
                <a:latin typeface="Calisto MT"/>
                <a:cs typeface="Calisto MT"/>
              </a:rPr>
              <a:t>said</a:t>
            </a:r>
            <a:r>
              <a:rPr lang="tr-TR" sz="1300" dirty="0">
                <a:latin typeface="Calisto MT"/>
                <a:cs typeface="Calisto MT"/>
              </a:rPr>
              <a:t> </a:t>
            </a:r>
            <a:r>
              <a:rPr lang="tr-TR" sz="1300" dirty="0" err="1">
                <a:latin typeface="Calisto MT"/>
                <a:cs typeface="Calisto MT"/>
              </a:rPr>
              <a:t>to</a:t>
            </a:r>
            <a:r>
              <a:rPr lang="tr-TR" sz="1300" dirty="0">
                <a:latin typeface="Calisto MT"/>
                <a:cs typeface="Calisto MT"/>
              </a:rPr>
              <a:t> </a:t>
            </a:r>
            <a:r>
              <a:rPr lang="tr-TR" sz="1300" dirty="0" err="1">
                <a:latin typeface="Calisto MT"/>
                <a:cs typeface="Calisto MT"/>
              </a:rPr>
              <a:t>have</a:t>
            </a:r>
            <a:r>
              <a:rPr lang="tr-TR" sz="1300" dirty="0">
                <a:latin typeface="Calisto MT"/>
                <a:cs typeface="Calisto MT"/>
              </a:rPr>
              <a:t> </a:t>
            </a:r>
            <a:r>
              <a:rPr lang="tr-TR" sz="1300" dirty="0" err="1">
                <a:latin typeface="Calisto MT"/>
                <a:cs typeface="Calisto MT"/>
              </a:rPr>
              <a:t>any</a:t>
            </a:r>
            <a:r>
              <a:rPr lang="tr-TR" sz="1300" dirty="0">
                <a:latin typeface="Calisto MT"/>
                <a:cs typeface="Calisto MT"/>
              </a:rPr>
              <a:t> </a:t>
            </a:r>
            <a:r>
              <a:rPr lang="tr-TR" sz="1300" dirty="0" err="1">
                <a:latin typeface="Calisto MT"/>
                <a:cs typeface="Calisto MT"/>
              </a:rPr>
              <a:t>impact</a:t>
            </a:r>
            <a:r>
              <a:rPr lang="tr-TR" sz="1300" dirty="0">
                <a:latin typeface="Calisto MT"/>
                <a:cs typeface="Calisto MT"/>
              </a:rPr>
              <a:t> on </a:t>
            </a:r>
            <a:r>
              <a:rPr lang="tr-TR" sz="1300" dirty="0" err="1">
                <a:latin typeface="Calisto MT"/>
                <a:cs typeface="Calisto MT"/>
              </a:rPr>
              <a:t>the</a:t>
            </a:r>
            <a:r>
              <a:rPr lang="tr-TR" sz="1300" dirty="0">
                <a:latin typeface="Calisto MT"/>
                <a:cs typeface="Calisto MT"/>
              </a:rPr>
              <a:t> </a:t>
            </a:r>
            <a:r>
              <a:rPr lang="tr-TR" sz="1300" dirty="0" err="1">
                <a:latin typeface="Calisto MT"/>
                <a:cs typeface="Calisto MT"/>
              </a:rPr>
              <a:t>ability</a:t>
            </a:r>
            <a:r>
              <a:rPr lang="tr-TR" sz="1300" dirty="0">
                <a:latin typeface="Calisto MT"/>
                <a:cs typeface="Calisto MT"/>
              </a:rPr>
              <a:t> of </a:t>
            </a:r>
            <a:r>
              <a:rPr lang="tr-TR" sz="1300" dirty="0" err="1">
                <a:latin typeface="Calisto MT"/>
                <a:cs typeface="Calisto MT"/>
              </a:rPr>
              <a:t>the</a:t>
            </a:r>
            <a:r>
              <a:rPr lang="tr-TR" sz="1300" dirty="0">
                <a:latin typeface="Calisto MT"/>
                <a:cs typeface="Calisto MT"/>
              </a:rPr>
              <a:t> Court </a:t>
            </a:r>
            <a:r>
              <a:rPr lang="tr-TR" sz="1300" dirty="0" err="1">
                <a:latin typeface="Calisto MT"/>
                <a:cs typeface="Calisto MT"/>
              </a:rPr>
              <a:t>to</a:t>
            </a:r>
            <a:r>
              <a:rPr lang="tr-TR" sz="1300" dirty="0">
                <a:latin typeface="Calisto MT"/>
                <a:cs typeface="Calisto MT"/>
              </a:rPr>
              <a:t> </a:t>
            </a:r>
            <a:r>
              <a:rPr lang="tr-TR" sz="1300" dirty="0" err="1">
                <a:latin typeface="Calisto MT"/>
                <a:cs typeface="Calisto MT"/>
              </a:rPr>
              <a:t>conduct</a:t>
            </a:r>
            <a:r>
              <a:rPr lang="tr-TR" sz="1300" dirty="0">
                <a:latin typeface="Calisto MT"/>
                <a:cs typeface="Calisto MT"/>
              </a:rPr>
              <a:t> a </a:t>
            </a:r>
            <a:r>
              <a:rPr lang="tr-TR" sz="1300" dirty="0" err="1">
                <a:latin typeface="Calisto MT"/>
                <a:cs typeface="Calisto MT"/>
              </a:rPr>
              <a:t>fair</a:t>
            </a:r>
            <a:r>
              <a:rPr lang="tr-TR" sz="1300" dirty="0">
                <a:latin typeface="Calisto MT"/>
                <a:cs typeface="Calisto MT"/>
              </a:rPr>
              <a:t> </a:t>
            </a:r>
            <a:r>
              <a:rPr lang="tr-TR" sz="1300" dirty="0" err="1">
                <a:latin typeface="Calisto MT"/>
                <a:cs typeface="Calisto MT"/>
              </a:rPr>
              <a:t>trial</a:t>
            </a:r>
            <a:r>
              <a:rPr lang="tr-TR" sz="1300" dirty="0">
                <a:latin typeface="Calisto MT"/>
                <a:cs typeface="Calisto MT"/>
              </a:rPr>
              <a:t> of </a:t>
            </a:r>
            <a:r>
              <a:rPr lang="tr-TR" sz="1300" dirty="0" err="1">
                <a:latin typeface="Calisto MT"/>
                <a:cs typeface="Calisto MT"/>
              </a:rPr>
              <a:t>the</a:t>
            </a:r>
            <a:r>
              <a:rPr lang="tr-TR" sz="1300" dirty="0">
                <a:latin typeface="Calisto MT"/>
                <a:cs typeface="Calisto MT"/>
              </a:rPr>
              <a:t> </a:t>
            </a:r>
            <a:r>
              <a:rPr lang="tr-TR" sz="1300" dirty="0" err="1">
                <a:latin typeface="Calisto MT"/>
                <a:cs typeface="Calisto MT"/>
              </a:rPr>
              <a:t>issues</a:t>
            </a:r>
            <a:r>
              <a:rPr lang="tr-TR" sz="1300" dirty="0">
                <a:latin typeface="Calisto MT"/>
                <a:cs typeface="Calisto MT"/>
              </a:rPr>
              <a:t> in </a:t>
            </a:r>
            <a:r>
              <a:rPr lang="tr-TR" sz="1300" dirty="0" err="1">
                <a:latin typeface="Calisto MT"/>
                <a:cs typeface="Calisto MT"/>
              </a:rPr>
              <a:t>the</a:t>
            </a:r>
            <a:r>
              <a:rPr lang="tr-TR" sz="1300" dirty="0">
                <a:latin typeface="Calisto MT"/>
                <a:cs typeface="Calisto MT"/>
              </a:rPr>
              <a:t> </a:t>
            </a:r>
            <a:r>
              <a:rPr lang="tr-TR" sz="1300" dirty="0" err="1">
                <a:latin typeface="Calisto MT"/>
                <a:cs typeface="Calisto MT"/>
              </a:rPr>
              <a:t>action</a:t>
            </a:r>
            <a:r>
              <a:rPr lang="tr-TR" sz="1300" dirty="0">
                <a:latin typeface="Calisto MT"/>
                <a:cs typeface="Calisto MT"/>
              </a:rPr>
              <a:t>. </a:t>
            </a:r>
            <a:endParaRPr lang="en-US" sz="1300" dirty="0" smtClean="0">
              <a:latin typeface="Calisto MT"/>
              <a:cs typeface="Calisto MT"/>
            </a:endParaRPr>
          </a:p>
        </p:txBody>
      </p:sp>
    </p:spTree>
    <p:extLst>
      <p:ext uri="{BB962C8B-B14F-4D97-AF65-F5344CB8AC3E}">
        <p14:creationId xmlns:p14="http://schemas.microsoft.com/office/powerpoint/2010/main" val="2529221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457200" y="274638"/>
            <a:ext cx="7620000" cy="1143000"/>
          </a:xfrm>
        </p:spPr>
        <p:txBody>
          <a:bodyPr/>
          <a:lstStyle/>
          <a:p>
            <a:r>
              <a:rPr lang="en-US" sz="3000" dirty="0" smtClean="0">
                <a:latin typeface="Calisto MT"/>
                <a:cs typeface="Calisto MT"/>
              </a:rPr>
              <a:t>Restrictive approach: </a:t>
            </a:r>
            <a:r>
              <a:rPr lang="en-US" sz="3000" u="sng" dirty="0" err="1" smtClean="0">
                <a:latin typeface="Calisto MT"/>
                <a:cs typeface="Calisto MT"/>
              </a:rPr>
              <a:t>Chabra</a:t>
            </a:r>
            <a:r>
              <a:rPr lang="en-US" sz="3000" dirty="0" smtClean="0">
                <a:latin typeface="Calisto MT"/>
                <a:cs typeface="Calisto MT"/>
              </a:rPr>
              <a:t> jurisdiction</a:t>
            </a:r>
            <a:endParaRPr lang="en-US" sz="3000" dirty="0">
              <a:latin typeface="Calisto MT"/>
              <a:cs typeface="Calisto MT"/>
            </a:endParaRPr>
          </a:p>
        </p:txBody>
      </p:sp>
      <p:sp>
        <p:nvSpPr>
          <p:cNvPr id="7" name="Content Placeholder 2"/>
          <p:cNvSpPr txBox="1">
            <a:spLocks/>
          </p:cNvSpPr>
          <p:nvPr/>
        </p:nvSpPr>
        <p:spPr>
          <a:xfrm>
            <a:off x="457200" y="1761067"/>
            <a:ext cx="7620000" cy="4639732"/>
          </a:xfrm>
          <a:prstGeom prst="rect">
            <a:avLst/>
          </a:prstGeom>
        </p:spPr>
        <p:txBody>
          <a:bodyPr vert="horz" lIns="91440" tIns="45720" rIns="91440" bIns="45720" rtlCol="0" anchor="ct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r>
              <a:rPr lang="en-US" sz="1600" u="sng" dirty="0">
                <a:latin typeface="Calisto MT"/>
                <a:cs typeface="Calisto MT"/>
              </a:rPr>
              <a:t>TSB Private Bank International SA v </a:t>
            </a:r>
            <a:r>
              <a:rPr lang="en-US" sz="1600" u="sng" dirty="0" err="1">
                <a:latin typeface="Calisto MT"/>
                <a:cs typeface="Calisto MT"/>
              </a:rPr>
              <a:t>Chabra</a:t>
            </a:r>
            <a:r>
              <a:rPr lang="en-US" sz="1600" dirty="0">
                <a:latin typeface="Calisto MT"/>
                <a:cs typeface="Calisto MT"/>
              </a:rPr>
              <a:t> [1992] 1 WLR 231</a:t>
            </a:r>
            <a:r>
              <a:rPr lang="en-GB" sz="1600" dirty="0">
                <a:latin typeface="Calisto MT"/>
                <a:cs typeface="Calisto MT"/>
              </a:rPr>
              <a:t> </a:t>
            </a:r>
            <a:endParaRPr lang="en-GB" sz="1600" dirty="0" smtClean="0">
              <a:latin typeface="Calisto MT"/>
              <a:cs typeface="Calisto MT"/>
            </a:endParaRPr>
          </a:p>
          <a:p>
            <a:pPr lvl="1"/>
            <a:r>
              <a:rPr lang="en-US" sz="1600" dirty="0">
                <a:latin typeface="Calisto MT"/>
                <a:cs typeface="Calisto MT"/>
              </a:rPr>
              <a:t>“</a:t>
            </a:r>
            <a:r>
              <a:rPr lang="en-US" sz="1600" i="1" dirty="0">
                <a:latin typeface="Calisto MT"/>
                <a:cs typeface="Calisto MT"/>
              </a:rPr>
              <a:t>I am of the view that there is a good arguable case that there are assets, apparently vested in the company, which may be beneficially the property of Mr. </a:t>
            </a:r>
            <a:r>
              <a:rPr lang="en-US" sz="1600" i="1" dirty="0" err="1">
                <a:latin typeface="Calisto MT"/>
                <a:cs typeface="Calisto MT"/>
              </a:rPr>
              <a:t>Chabra</a:t>
            </a:r>
            <a:r>
              <a:rPr lang="en-US" sz="1600" i="1" dirty="0">
                <a:latin typeface="Calisto MT"/>
                <a:cs typeface="Calisto MT"/>
              </a:rPr>
              <a:t> and therefore available to satisfy the plaintiff's claims against him if established at </a:t>
            </a:r>
            <a:r>
              <a:rPr lang="en-US" sz="1600" i="1" dirty="0" smtClean="0">
                <a:latin typeface="Calisto MT"/>
                <a:cs typeface="Calisto MT"/>
              </a:rPr>
              <a:t>trial</a:t>
            </a:r>
            <a:r>
              <a:rPr lang="en-US" sz="1600" dirty="0" smtClean="0">
                <a:latin typeface="Calisto MT"/>
                <a:cs typeface="Calisto MT"/>
              </a:rPr>
              <a:t>”</a:t>
            </a:r>
          </a:p>
          <a:p>
            <a:pPr lvl="1"/>
            <a:r>
              <a:rPr lang="en-US" sz="1600" dirty="0" smtClean="0">
                <a:latin typeface="Calisto MT"/>
                <a:cs typeface="Calisto MT"/>
              </a:rPr>
              <a:t>“</a:t>
            </a:r>
            <a:r>
              <a:rPr lang="en-US" sz="1600" i="1" dirty="0">
                <a:solidFill>
                  <a:prstClr val="black"/>
                </a:solidFill>
                <a:latin typeface="Calisto MT"/>
                <a:cs typeface="Calisto MT"/>
              </a:rPr>
              <a:t>the company is nothing more than a convenient repository for Mr. </a:t>
            </a:r>
            <a:r>
              <a:rPr lang="en-US" sz="1600" i="1" dirty="0" err="1">
                <a:solidFill>
                  <a:prstClr val="black"/>
                </a:solidFill>
                <a:latin typeface="Calisto MT"/>
                <a:cs typeface="Calisto MT"/>
              </a:rPr>
              <a:t>Chabra's</a:t>
            </a:r>
            <a:r>
              <a:rPr lang="en-US" sz="1600" i="1" dirty="0">
                <a:solidFill>
                  <a:prstClr val="black"/>
                </a:solidFill>
                <a:latin typeface="Calisto MT"/>
                <a:cs typeface="Calisto MT"/>
              </a:rPr>
              <a:t> </a:t>
            </a:r>
            <a:r>
              <a:rPr lang="en-US" sz="1600" i="1" dirty="0" smtClean="0">
                <a:solidFill>
                  <a:prstClr val="black"/>
                </a:solidFill>
                <a:latin typeface="Calisto MT"/>
                <a:cs typeface="Calisto MT"/>
              </a:rPr>
              <a:t>assets</a:t>
            </a:r>
            <a:r>
              <a:rPr lang="en-US" sz="1600" dirty="0" smtClean="0">
                <a:solidFill>
                  <a:prstClr val="black"/>
                </a:solidFill>
                <a:latin typeface="Calisto MT"/>
                <a:cs typeface="Calisto MT"/>
              </a:rPr>
              <a:t>”</a:t>
            </a:r>
            <a:endParaRPr lang="en-US" sz="1600" dirty="0" smtClean="0">
              <a:latin typeface="Calisto MT"/>
              <a:cs typeface="Calisto MT"/>
            </a:endParaRPr>
          </a:p>
          <a:p>
            <a:pPr marL="411480" lvl="1" indent="0">
              <a:buNone/>
            </a:pPr>
            <a:endParaRPr lang="en-US" sz="1600" u="sng" dirty="0" smtClean="0">
              <a:latin typeface="Calisto MT"/>
              <a:cs typeface="Calisto MT"/>
            </a:endParaRPr>
          </a:p>
          <a:p>
            <a:pPr marL="411480" lvl="1" indent="0">
              <a:buNone/>
            </a:pPr>
            <a:endParaRPr lang="en-US" sz="1600" u="sng" dirty="0" smtClean="0">
              <a:latin typeface="Calisto MT"/>
              <a:cs typeface="Calisto MT"/>
            </a:endParaRPr>
          </a:p>
          <a:p>
            <a:r>
              <a:rPr lang="en-US" sz="1600" u="sng" dirty="0" smtClean="0">
                <a:latin typeface="Calisto MT"/>
                <a:cs typeface="Calisto MT"/>
              </a:rPr>
              <a:t>SCF </a:t>
            </a:r>
            <a:r>
              <a:rPr lang="en-US" sz="1600" u="sng" dirty="0">
                <a:latin typeface="Calisto MT"/>
                <a:cs typeface="Calisto MT"/>
              </a:rPr>
              <a:t>Finance Co Ltd v </a:t>
            </a:r>
            <a:r>
              <a:rPr lang="en-US" sz="1600" u="sng" dirty="0" err="1">
                <a:latin typeface="Calisto MT"/>
                <a:cs typeface="Calisto MT"/>
              </a:rPr>
              <a:t>Masri</a:t>
            </a:r>
            <a:r>
              <a:rPr lang="en-US" sz="1600" u="sng" dirty="0">
                <a:latin typeface="Calisto MT"/>
                <a:cs typeface="Calisto MT"/>
              </a:rPr>
              <a:t> (No.1)</a:t>
            </a:r>
            <a:r>
              <a:rPr lang="en-US" sz="1600" dirty="0">
                <a:latin typeface="Calisto MT"/>
                <a:cs typeface="Calisto MT"/>
              </a:rPr>
              <a:t> [1985] 1 WLR 876 (CA)</a:t>
            </a:r>
            <a:r>
              <a:rPr lang="en-GB" sz="1600" dirty="0">
                <a:latin typeface="Calisto MT"/>
                <a:cs typeface="Calisto MT"/>
              </a:rPr>
              <a:t> </a:t>
            </a:r>
            <a:endParaRPr lang="en-GB" sz="1600" dirty="0" smtClean="0">
              <a:latin typeface="Calisto MT"/>
              <a:cs typeface="Calisto MT"/>
            </a:endParaRPr>
          </a:p>
          <a:p>
            <a:pPr lvl="1"/>
            <a:r>
              <a:rPr lang="en-US" sz="1600" dirty="0" smtClean="0">
                <a:latin typeface="Calisto MT"/>
                <a:cs typeface="Calisto MT"/>
              </a:rPr>
              <a:t>“</a:t>
            </a:r>
            <a:r>
              <a:rPr lang="en-US" sz="1600" i="1" dirty="0" smtClean="0">
                <a:latin typeface="Calisto MT"/>
                <a:cs typeface="Calisto MT"/>
              </a:rPr>
              <a:t>Where </a:t>
            </a:r>
            <a:r>
              <a:rPr lang="en-US" sz="1600" i="1" dirty="0">
                <a:latin typeface="Calisto MT"/>
                <a:cs typeface="Calisto MT"/>
              </a:rPr>
              <a:t>a plaintiff invites the court to include within the scope of a </a:t>
            </a:r>
            <a:r>
              <a:rPr lang="en-US" sz="1600" i="1" dirty="0" err="1">
                <a:latin typeface="Calisto MT"/>
                <a:cs typeface="Calisto MT"/>
              </a:rPr>
              <a:t>Mareva</a:t>
            </a:r>
            <a:r>
              <a:rPr lang="en-US" sz="1600" i="1" dirty="0">
                <a:latin typeface="Calisto MT"/>
                <a:cs typeface="Calisto MT"/>
              </a:rPr>
              <a:t> injunction assets which appear on their face to belong to a third party, e.g. a bank account in the name of a third party, the court should not accede to the invitation without good reason for supposing that the assets are in truth the assets of the defendant</a:t>
            </a:r>
            <a:r>
              <a:rPr lang="en-US" sz="1600" dirty="0" smtClean="0">
                <a:latin typeface="Calisto MT"/>
                <a:cs typeface="Calisto MT"/>
              </a:rPr>
              <a:t>.”</a:t>
            </a:r>
          </a:p>
        </p:txBody>
      </p:sp>
    </p:spTree>
    <p:extLst>
      <p:ext uri="{BB962C8B-B14F-4D97-AF65-F5344CB8AC3E}">
        <p14:creationId xmlns:p14="http://schemas.microsoft.com/office/powerpoint/2010/main" val="28239840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7620000" cy="1143000"/>
          </a:xfrm>
        </p:spPr>
        <p:txBody>
          <a:bodyPr/>
          <a:lstStyle/>
          <a:p>
            <a:r>
              <a:rPr lang="en-US" sz="3000" dirty="0" smtClean="0">
                <a:latin typeface="Calisto MT"/>
                <a:cs typeface="Calisto MT"/>
              </a:rPr>
              <a:t>Restrictive approach: </a:t>
            </a:r>
            <a:r>
              <a:rPr lang="en-US" sz="3000" u="sng" dirty="0" err="1" smtClean="0">
                <a:latin typeface="Calisto MT"/>
                <a:cs typeface="Calisto MT"/>
              </a:rPr>
              <a:t>Chabra</a:t>
            </a:r>
            <a:r>
              <a:rPr lang="en-US" sz="3000" dirty="0" smtClean="0">
                <a:latin typeface="Calisto MT"/>
                <a:cs typeface="Calisto MT"/>
              </a:rPr>
              <a:t> jurisdiction</a:t>
            </a:r>
            <a:endParaRPr lang="en-US" sz="3000" dirty="0">
              <a:latin typeface="Calisto MT"/>
              <a:cs typeface="Calisto MT"/>
            </a:endParaRPr>
          </a:p>
        </p:txBody>
      </p:sp>
      <p:sp>
        <p:nvSpPr>
          <p:cNvPr id="5" name="Content Placeholder 2"/>
          <p:cNvSpPr txBox="1">
            <a:spLocks/>
          </p:cNvSpPr>
          <p:nvPr/>
        </p:nvSpPr>
        <p:spPr>
          <a:xfrm>
            <a:off x="457200" y="1532467"/>
            <a:ext cx="7620000" cy="4868332"/>
          </a:xfrm>
          <a:prstGeom prst="rect">
            <a:avLst/>
          </a:prstGeom>
        </p:spPr>
        <p:txBody>
          <a:bodyPr vert="horz" lIns="91440" tIns="45720" rIns="91440" bIns="45720" rtlCol="0" anchor="ct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r>
              <a:rPr lang="en-US" sz="1600" u="sng" dirty="0" err="1">
                <a:latin typeface="Calisto MT"/>
                <a:cs typeface="Calisto MT"/>
              </a:rPr>
              <a:t>Parbulk</a:t>
            </a:r>
            <a:r>
              <a:rPr lang="en-US" sz="1600" u="sng" dirty="0">
                <a:latin typeface="Calisto MT"/>
                <a:cs typeface="Calisto MT"/>
              </a:rPr>
              <a:t> v </a:t>
            </a:r>
            <a:r>
              <a:rPr lang="en-US" sz="1600" u="sng" dirty="0" err="1">
                <a:latin typeface="Calisto MT"/>
                <a:cs typeface="Calisto MT"/>
              </a:rPr>
              <a:t>Humpuss</a:t>
            </a:r>
            <a:r>
              <a:rPr lang="en-US" sz="1600" u="sng" dirty="0">
                <a:latin typeface="Calisto MT"/>
                <a:cs typeface="Calisto MT"/>
              </a:rPr>
              <a:t> </a:t>
            </a:r>
            <a:r>
              <a:rPr lang="en-US" sz="1600" u="sng" dirty="0" err="1">
                <a:latin typeface="Calisto MT"/>
                <a:cs typeface="Calisto MT"/>
              </a:rPr>
              <a:t>Intermoda</a:t>
            </a:r>
            <a:r>
              <a:rPr lang="en-US" sz="1600" u="sng" dirty="0">
                <a:latin typeface="Calisto MT"/>
                <a:cs typeface="Calisto MT"/>
              </a:rPr>
              <a:t> </a:t>
            </a:r>
            <a:r>
              <a:rPr lang="en-US" sz="1600" u="sng" dirty="0" err="1">
                <a:latin typeface="Calisto MT"/>
                <a:cs typeface="Calisto MT"/>
              </a:rPr>
              <a:t>Transportasi</a:t>
            </a:r>
            <a:r>
              <a:rPr lang="en-US" sz="1600" u="sng" dirty="0">
                <a:latin typeface="Calisto MT"/>
                <a:cs typeface="Calisto MT"/>
              </a:rPr>
              <a:t> (The Mahakam)</a:t>
            </a:r>
            <a:r>
              <a:rPr lang="en-GB" sz="1600" dirty="0">
                <a:latin typeface="Calisto MT"/>
                <a:cs typeface="Calisto MT"/>
              </a:rPr>
              <a:t> </a:t>
            </a:r>
            <a:r>
              <a:rPr lang="en-US" sz="1600" dirty="0">
                <a:latin typeface="Calisto MT"/>
                <a:cs typeface="Calisto MT"/>
              </a:rPr>
              <a:t>[2012] 2 All E.R. (</a:t>
            </a:r>
            <a:r>
              <a:rPr lang="en-US" sz="1600" dirty="0" err="1">
                <a:latin typeface="Calisto MT"/>
                <a:cs typeface="Calisto MT"/>
              </a:rPr>
              <a:t>Comm</a:t>
            </a:r>
            <a:r>
              <a:rPr lang="en-US" sz="1600" dirty="0">
                <a:latin typeface="Calisto MT"/>
                <a:cs typeface="Calisto MT"/>
              </a:rPr>
              <a:t>) 513</a:t>
            </a:r>
            <a:r>
              <a:rPr lang="en-GB" sz="1600" dirty="0">
                <a:latin typeface="Calisto MT"/>
                <a:cs typeface="Calisto MT"/>
              </a:rPr>
              <a:t> </a:t>
            </a:r>
            <a:endParaRPr lang="en-GB" sz="1600" dirty="0" smtClean="0">
              <a:latin typeface="Calisto MT"/>
              <a:cs typeface="Calisto MT"/>
            </a:endParaRPr>
          </a:p>
          <a:p>
            <a:endParaRPr lang="en-GB" sz="1600" dirty="0" smtClean="0">
              <a:latin typeface="Calisto MT"/>
              <a:cs typeface="Calisto MT"/>
            </a:endParaRPr>
          </a:p>
          <a:p>
            <a:r>
              <a:rPr lang="en-US" sz="1600" u="sng" dirty="0" err="1">
                <a:latin typeface="Calisto MT"/>
                <a:cs typeface="Calisto MT"/>
              </a:rPr>
              <a:t>Linsen</a:t>
            </a:r>
            <a:r>
              <a:rPr lang="en-US" sz="1600" u="sng" dirty="0">
                <a:latin typeface="Calisto MT"/>
                <a:cs typeface="Calisto MT"/>
              </a:rPr>
              <a:t> v </a:t>
            </a:r>
            <a:r>
              <a:rPr lang="en-US" sz="1600" u="sng" dirty="0" err="1">
                <a:latin typeface="Calisto MT"/>
                <a:cs typeface="Calisto MT"/>
              </a:rPr>
              <a:t>Humpuss</a:t>
            </a:r>
            <a:r>
              <a:rPr lang="en-US" sz="1600" u="sng" dirty="0">
                <a:latin typeface="Calisto MT"/>
                <a:cs typeface="Calisto MT"/>
              </a:rPr>
              <a:t> Sea Transport</a:t>
            </a:r>
            <a:r>
              <a:rPr lang="en-US" sz="1600" dirty="0">
                <a:latin typeface="Calisto MT"/>
                <a:cs typeface="Calisto MT"/>
              </a:rPr>
              <a:t> [2011] 2 Lloyd's Rep. 663 (</a:t>
            </a:r>
            <a:r>
              <a:rPr lang="en-US" sz="1600" dirty="0" err="1">
                <a:latin typeface="Calisto MT"/>
                <a:cs typeface="Calisto MT"/>
              </a:rPr>
              <a:t>Flaux</a:t>
            </a:r>
            <a:r>
              <a:rPr lang="en-US" sz="1600" dirty="0">
                <a:latin typeface="Calisto MT"/>
                <a:cs typeface="Calisto MT"/>
              </a:rPr>
              <a:t> J) </a:t>
            </a:r>
            <a:endParaRPr lang="en-GB" sz="1600" dirty="0">
              <a:latin typeface="Calisto MT"/>
              <a:cs typeface="Calisto MT"/>
            </a:endParaRPr>
          </a:p>
          <a:p>
            <a:pPr marL="114300" indent="0">
              <a:buNone/>
            </a:pPr>
            <a:endParaRPr lang="en-GB" sz="1600" dirty="0">
              <a:latin typeface="Calisto MT"/>
              <a:cs typeface="Calisto MT"/>
            </a:endParaRPr>
          </a:p>
        </p:txBody>
      </p:sp>
    </p:spTree>
    <p:extLst>
      <p:ext uri="{BB962C8B-B14F-4D97-AF65-F5344CB8AC3E}">
        <p14:creationId xmlns:p14="http://schemas.microsoft.com/office/powerpoint/2010/main" val="30945295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7620000" cy="1143000"/>
          </a:xfrm>
        </p:spPr>
        <p:txBody>
          <a:bodyPr/>
          <a:lstStyle/>
          <a:p>
            <a:r>
              <a:rPr lang="en-US" sz="3000" dirty="0" smtClean="0">
                <a:latin typeface="Calisto MT"/>
                <a:cs typeface="Calisto MT"/>
              </a:rPr>
              <a:t>Restrictive approach: </a:t>
            </a:r>
            <a:r>
              <a:rPr lang="en-US" sz="3000" u="sng" dirty="0" err="1" smtClean="0">
                <a:latin typeface="Calisto MT"/>
                <a:cs typeface="Calisto MT"/>
              </a:rPr>
              <a:t>Chabra</a:t>
            </a:r>
            <a:r>
              <a:rPr lang="en-US" sz="3000" dirty="0" smtClean="0">
                <a:latin typeface="Calisto MT"/>
                <a:cs typeface="Calisto MT"/>
              </a:rPr>
              <a:t> jurisdiction</a:t>
            </a:r>
            <a:endParaRPr lang="en-US" sz="3000" dirty="0">
              <a:latin typeface="Calisto MT"/>
              <a:cs typeface="Calisto MT"/>
            </a:endParaRPr>
          </a:p>
        </p:txBody>
      </p:sp>
      <p:sp>
        <p:nvSpPr>
          <p:cNvPr id="5" name="Content Placeholder 2"/>
          <p:cNvSpPr txBox="1">
            <a:spLocks/>
          </p:cNvSpPr>
          <p:nvPr/>
        </p:nvSpPr>
        <p:spPr>
          <a:xfrm>
            <a:off x="143933" y="1761067"/>
            <a:ext cx="8288867" cy="4639732"/>
          </a:xfrm>
          <a:prstGeom prst="rect">
            <a:avLst/>
          </a:prstGeom>
        </p:spPr>
        <p:txBody>
          <a:bodyPr vert="horz" lIns="91440" tIns="45720" rIns="91440" bIns="45720" rtlCol="0" anchor="ctr">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r>
              <a:rPr lang="en-US" sz="1400" u="sng" dirty="0" err="1">
                <a:latin typeface="Calisto MT"/>
                <a:cs typeface="Calisto MT"/>
              </a:rPr>
              <a:t>Parbulk</a:t>
            </a:r>
            <a:r>
              <a:rPr lang="en-US" sz="1400" u="sng" dirty="0">
                <a:latin typeface="Calisto MT"/>
                <a:cs typeface="Calisto MT"/>
              </a:rPr>
              <a:t> v </a:t>
            </a:r>
            <a:r>
              <a:rPr lang="en-US" sz="1400" u="sng" dirty="0" err="1">
                <a:latin typeface="Calisto MT"/>
                <a:cs typeface="Calisto MT"/>
              </a:rPr>
              <a:t>Humpuss</a:t>
            </a:r>
            <a:r>
              <a:rPr lang="en-US" sz="1400" u="sng" dirty="0">
                <a:latin typeface="Calisto MT"/>
                <a:cs typeface="Calisto MT"/>
              </a:rPr>
              <a:t> </a:t>
            </a:r>
            <a:r>
              <a:rPr lang="en-US" sz="1400" u="sng" dirty="0" err="1">
                <a:latin typeface="Calisto MT"/>
                <a:cs typeface="Calisto MT"/>
              </a:rPr>
              <a:t>Intermoda</a:t>
            </a:r>
            <a:r>
              <a:rPr lang="en-US" sz="1400" u="sng" dirty="0">
                <a:latin typeface="Calisto MT"/>
                <a:cs typeface="Calisto MT"/>
              </a:rPr>
              <a:t> </a:t>
            </a:r>
            <a:r>
              <a:rPr lang="en-US" sz="1400" u="sng" dirty="0" err="1">
                <a:latin typeface="Calisto MT"/>
                <a:cs typeface="Calisto MT"/>
              </a:rPr>
              <a:t>Transportasi</a:t>
            </a:r>
            <a:r>
              <a:rPr lang="en-US" sz="1400" u="sng" dirty="0">
                <a:latin typeface="Calisto MT"/>
                <a:cs typeface="Calisto MT"/>
              </a:rPr>
              <a:t> (The Mahakam)</a:t>
            </a:r>
            <a:r>
              <a:rPr lang="en-GB" sz="1400" dirty="0">
                <a:latin typeface="Calisto MT"/>
                <a:cs typeface="Calisto MT"/>
              </a:rPr>
              <a:t> </a:t>
            </a:r>
            <a:r>
              <a:rPr lang="en-US" sz="1400" dirty="0">
                <a:latin typeface="Calisto MT"/>
                <a:cs typeface="Calisto MT"/>
              </a:rPr>
              <a:t>[2012] 2 All E.R. (</a:t>
            </a:r>
            <a:r>
              <a:rPr lang="en-US" sz="1400" dirty="0" err="1">
                <a:latin typeface="Calisto MT"/>
                <a:cs typeface="Calisto MT"/>
              </a:rPr>
              <a:t>Comm</a:t>
            </a:r>
            <a:r>
              <a:rPr lang="en-US" sz="1400" dirty="0">
                <a:latin typeface="Calisto MT"/>
                <a:cs typeface="Calisto MT"/>
              </a:rPr>
              <a:t>) 513</a:t>
            </a:r>
            <a:r>
              <a:rPr lang="en-GB" sz="1400" dirty="0">
                <a:latin typeface="Calisto MT"/>
                <a:cs typeface="Calisto MT"/>
              </a:rPr>
              <a:t> </a:t>
            </a:r>
            <a:endParaRPr lang="en-GB" sz="1400" dirty="0" smtClean="0">
              <a:latin typeface="Calisto MT"/>
              <a:cs typeface="Calisto MT"/>
            </a:endParaRPr>
          </a:p>
          <a:p>
            <a:pPr marL="114300" indent="0">
              <a:buNone/>
            </a:pPr>
            <a:endParaRPr lang="en-GB" sz="1400" dirty="0" smtClean="0">
              <a:latin typeface="Calisto MT"/>
              <a:cs typeface="Calisto MT"/>
            </a:endParaRPr>
          </a:p>
          <a:p>
            <a:pPr lvl="1"/>
            <a:r>
              <a:rPr lang="en-GB" sz="1400" dirty="0" smtClean="0">
                <a:latin typeface="Calisto MT"/>
                <a:cs typeface="Calisto MT"/>
              </a:rPr>
              <a:t>“</a:t>
            </a:r>
            <a:r>
              <a:rPr lang="en-GB" sz="1400" i="1" u="sng" dirty="0" smtClean="0">
                <a:latin typeface="Calisto MT"/>
                <a:cs typeface="Calisto MT"/>
              </a:rPr>
              <a:t>Usually</a:t>
            </a:r>
            <a:r>
              <a:rPr lang="en-GB" sz="1400" i="1" u="sng" dirty="0">
                <a:latin typeface="Calisto MT"/>
                <a:cs typeface="Calisto MT"/>
              </a:rPr>
              <a:t>, but not invariably</a:t>
            </a:r>
            <a:r>
              <a:rPr lang="en-GB" sz="1400" i="1" dirty="0">
                <a:latin typeface="Calisto MT"/>
                <a:cs typeface="Calisto MT"/>
              </a:rPr>
              <a:t>, a freezing order will be directed at assets beneficially owned by the principal defendant</a:t>
            </a:r>
            <a:r>
              <a:rPr lang="en-US" sz="1400" dirty="0">
                <a:latin typeface="Calisto MT"/>
                <a:cs typeface="Calisto MT"/>
              </a:rPr>
              <a:t>” (emphasis added)</a:t>
            </a:r>
          </a:p>
          <a:p>
            <a:pPr marL="411480" lvl="1" indent="0">
              <a:buNone/>
            </a:pPr>
            <a:endParaRPr lang="en-US" sz="1400" dirty="0" smtClean="0">
              <a:latin typeface="Calisto MT"/>
              <a:cs typeface="Calisto MT"/>
            </a:endParaRPr>
          </a:p>
          <a:p>
            <a:pPr lvl="1"/>
            <a:r>
              <a:rPr lang="en-US" sz="1400" dirty="0" smtClean="0">
                <a:latin typeface="Calisto MT"/>
                <a:cs typeface="Calisto MT"/>
              </a:rPr>
              <a:t>“</a:t>
            </a:r>
            <a:r>
              <a:rPr lang="en-US" sz="1400" i="1" dirty="0" smtClean="0">
                <a:latin typeface="Calisto MT"/>
                <a:cs typeface="Calisto MT"/>
              </a:rPr>
              <a:t>…where </a:t>
            </a:r>
            <a:r>
              <a:rPr lang="en-US" sz="1400" i="1" dirty="0">
                <a:latin typeface="Calisto MT"/>
                <a:cs typeface="Calisto MT"/>
              </a:rPr>
              <a:t>a defendant/judgment debtor (i.e. a cause of action defendant (‘CAD’</a:t>
            </a:r>
            <a:r>
              <a:rPr lang="en-US" sz="1400" i="1" dirty="0" smtClean="0">
                <a:latin typeface="Calisto MT"/>
                <a:cs typeface="Calisto MT"/>
              </a:rPr>
              <a:t>) …has </a:t>
            </a:r>
            <a:r>
              <a:rPr lang="en-US" sz="1400" i="1" dirty="0">
                <a:latin typeface="Calisto MT"/>
                <a:cs typeface="Calisto MT"/>
              </a:rPr>
              <a:t>a </a:t>
            </a:r>
            <a:r>
              <a:rPr lang="en-US" sz="1400" i="1" u="sng" dirty="0">
                <a:latin typeface="Calisto MT"/>
                <a:cs typeface="Calisto MT"/>
              </a:rPr>
              <a:t>debt, or other receivable </a:t>
            </a:r>
            <a:r>
              <a:rPr lang="en-US" sz="1400" i="1" dirty="0">
                <a:latin typeface="Calisto MT"/>
                <a:cs typeface="Calisto MT"/>
              </a:rPr>
              <a:t>owing to it by a third party NCAD, or a </a:t>
            </a:r>
            <a:r>
              <a:rPr lang="en-US" sz="1400" i="1" u="sng" dirty="0">
                <a:latin typeface="Calisto MT"/>
                <a:cs typeface="Calisto MT"/>
              </a:rPr>
              <a:t>claim, or </a:t>
            </a:r>
            <a:r>
              <a:rPr lang="en-US" sz="1400" i="1" u="sng" dirty="0" smtClean="0">
                <a:latin typeface="Calisto MT"/>
                <a:cs typeface="Calisto MT"/>
              </a:rPr>
              <a:t>potential </a:t>
            </a:r>
            <a:r>
              <a:rPr lang="en-US" sz="1400" i="1" u="sng" dirty="0">
                <a:latin typeface="Calisto MT"/>
                <a:cs typeface="Calisto MT"/>
              </a:rPr>
              <a:t>claim</a:t>
            </a:r>
            <a:r>
              <a:rPr lang="en-US" sz="1400" i="1" dirty="0">
                <a:latin typeface="Calisto MT"/>
                <a:cs typeface="Calisto MT"/>
              </a:rPr>
              <a:t>, against a third party NCAD, the English court has jurisdiction (or ‘legal power’ as </a:t>
            </a:r>
            <a:r>
              <a:rPr lang="en-US" sz="1400" i="1" dirty="0" err="1">
                <a:latin typeface="Calisto MT"/>
                <a:cs typeface="Calisto MT"/>
              </a:rPr>
              <a:t>Aikens</a:t>
            </a:r>
            <a:r>
              <a:rPr lang="en-US" sz="1400" i="1" dirty="0">
                <a:latin typeface="Calisto MT"/>
                <a:cs typeface="Calisto MT"/>
              </a:rPr>
              <a:t> J put it) to grant a freezing order against the third party NCAD, in appropriate circumstances, to restrain the NCAD from dissipating its assets </a:t>
            </a:r>
            <a:r>
              <a:rPr lang="en-US" sz="1400" i="1" u="sng" dirty="0">
                <a:latin typeface="Calisto MT"/>
                <a:cs typeface="Calisto MT"/>
              </a:rPr>
              <a:t>up to the amount of its debt to, or the claim by, the CAD or judgment debto</a:t>
            </a:r>
            <a:r>
              <a:rPr lang="en-US" sz="1400" i="1" dirty="0">
                <a:latin typeface="Calisto MT"/>
                <a:cs typeface="Calisto MT"/>
              </a:rPr>
              <a:t>r. Such an order is doing no more than protecting the right, or contingent right, of the claimant (whether by a third party debt order, charging order, appointment of a receiver or liquidator etc.) to obtain satisfaction of its judgment debt against the defendant by means of attachment, or other collection, of the proceeds of the latter's receivable from, or claim against, the third </a:t>
            </a:r>
            <a:r>
              <a:rPr lang="en-US" sz="1400" i="1" dirty="0" smtClean="0">
                <a:latin typeface="Calisto MT"/>
                <a:cs typeface="Calisto MT"/>
              </a:rPr>
              <a:t>party</a:t>
            </a:r>
            <a:r>
              <a:rPr lang="en-US" sz="1400" i="1" dirty="0" smtClean="0">
                <a:latin typeface="Calisto MT"/>
                <a:cs typeface="Calisto MT"/>
              </a:rPr>
              <a:t>”</a:t>
            </a:r>
            <a:r>
              <a:rPr lang="en-US" sz="1400" dirty="0" smtClean="0">
                <a:latin typeface="Calisto MT"/>
                <a:cs typeface="Calisto MT"/>
              </a:rPr>
              <a:t> </a:t>
            </a:r>
            <a:r>
              <a:rPr lang="en-US" sz="1400" dirty="0">
                <a:latin typeface="Calisto MT"/>
                <a:cs typeface="Calisto MT"/>
              </a:rPr>
              <a:t>(emphasis added</a:t>
            </a:r>
            <a:r>
              <a:rPr lang="en-US" sz="1400" dirty="0" smtClean="0">
                <a:latin typeface="Calisto MT"/>
                <a:cs typeface="Calisto MT"/>
              </a:rPr>
              <a:t>)</a:t>
            </a:r>
            <a:endParaRPr lang="en-US" sz="1400" dirty="0" smtClean="0">
              <a:latin typeface="Calisto MT"/>
              <a:cs typeface="Calisto MT"/>
            </a:endParaRPr>
          </a:p>
          <a:p>
            <a:pPr lvl="1"/>
            <a:endParaRPr lang="en-US" sz="1400" dirty="0" smtClean="0">
              <a:latin typeface="Calisto MT"/>
              <a:cs typeface="Calisto MT"/>
            </a:endParaRPr>
          </a:p>
          <a:p>
            <a:pPr lvl="1"/>
            <a:r>
              <a:rPr lang="en-US" sz="1400" dirty="0" smtClean="0">
                <a:latin typeface="Calisto MT"/>
                <a:cs typeface="Calisto MT"/>
              </a:rPr>
              <a:t>“</a:t>
            </a:r>
            <a:r>
              <a:rPr lang="en-US" sz="1400" i="1" dirty="0">
                <a:latin typeface="Calisto MT"/>
                <a:cs typeface="Calisto MT"/>
              </a:rPr>
              <a:t>Normally, if there is no reason to doubt the propriety of the third party, it may well be sufficient, for example, to </a:t>
            </a:r>
            <a:r>
              <a:rPr lang="en-US" sz="1400" i="1" dirty="0" err="1">
                <a:latin typeface="Calisto MT"/>
                <a:cs typeface="Calisto MT"/>
              </a:rPr>
              <a:t>injunct</a:t>
            </a:r>
            <a:r>
              <a:rPr lang="en-US" sz="1400" i="1" dirty="0">
                <a:latin typeface="Calisto MT"/>
                <a:cs typeface="Calisto MT"/>
              </a:rPr>
              <a:t> the defendant from collecting the receivable, otherwise than by instructing the third party to pay it into a designated account. In other circumstances, it may be appropriate, at an interlocutory stage, to appoint a receiver over the receivable/claim against the third party in order to enable the receiver to collect it and pay it into court, or an escrow account, or otherwise preserve the receivable/claim from dissipation by the defendant/judgment debtor. But if, for example, the circumstances show </a:t>
            </a:r>
            <a:r>
              <a:rPr lang="en-US" sz="1400" i="1" u="sng" dirty="0">
                <a:latin typeface="Calisto MT"/>
                <a:cs typeface="Calisto MT"/>
              </a:rPr>
              <a:t>collusion</a:t>
            </a:r>
            <a:r>
              <a:rPr lang="en-US" sz="1400" i="1" dirty="0">
                <a:latin typeface="Calisto MT"/>
                <a:cs typeface="Calisto MT"/>
              </a:rPr>
              <a:t>, or </a:t>
            </a:r>
            <a:r>
              <a:rPr lang="en-US" sz="1400" i="1" u="sng" dirty="0">
                <a:latin typeface="Calisto MT"/>
                <a:cs typeface="Calisto MT"/>
              </a:rPr>
              <a:t>impropriety</a:t>
            </a:r>
            <a:r>
              <a:rPr lang="en-US" sz="1400" i="1" dirty="0">
                <a:latin typeface="Calisto MT"/>
                <a:cs typeface="Calisto MT"/>
              </a:rPr>
              <a:t>, or some </a:t>
            </a:r>
            <a:r>
              <a:rPr lang="en-US" sz="1400" i="1" u="sng" dirty="0">
                <a:latin typeface="Calisto MT"/>
                <a:cs typeface="Calisto MT"/>
              </a:rPr>
              <a:t>participation</a:t>
            </a:r>
            <a:r>
              <a:rPr lang="en-US" sz="1400" i="1" dirty="0">
                <a:latin typeface="Calisto MT"/>
                <a:cs typeface="Calisto MT"/>
              </a:rPr>
              <a:t>, on the part of the third party, in attempts by the defendant/judgment debtor to render itself judgment proof, then it may be appropriate for a freezing order </a:t>
            </a:r>
            <a:r>
              <a:rPr lang="en-US" sz="1400" i="1" dirty="0" smtClean="0">
                <a:latin typeface="Calisto MT"/>
                <a:cs typeface="Calisto MT"/>
              </a:rPr>
              <a:t>to </a:t>
            </a:r>
            <a:r>
              <a:rPr lang="en-US" sz="1400" i="1" dirty="0">
                <a:latin typeface="Calisto MT"/>
                <a:cs typeface="Calisto MT"/>
              </a:rPr>
              <a:t>be granted against the third party </a:t>
            </a:r>
            <a:r>
              <a:rPr lang="en-US" sz="1400" i="1" dirty="0" smtClean="0">
                <a:latin typeface="Calisto MT"/>
                <a:cs typeface="Calisto MT"/>
              </a:rPr>
              <a:t>itself</a:t>
            </a:r>
            <a:r>
              <a:rPr lang="en-US" sz="1400" dirty="0" smtClean="0">
                <a:latin typeface="Calisto MT"/>
                <a:cs typeface="Calisto MT"/>
              </a:rPr>
              <a:t>” </a:t>
            </a:r>
            <a:r>
              <a:rPr lang="en-US" sz="1400" dirty="0" smtClean="0">
                <a:latin typeface="Calisto MT"/>
                <a:cs typeface="Calisto MT"/>
              </a:rPr>
              <a:t>(emphasis added)</a:t>
            </a:r>
          </a:p>
          <a:p>
            <a:pPr marL="411480" lvl="1" indent="0">
              <a:buNone/>
            </a:pPr>
            <a:endParaRPr lang="en-US" sz="1400" u="sng" dirty="0" smtClean="0">
              <a:latin typeface="Calisto MT"/>
              <a:cs typeface="Calisto MT"/>
            </a:endParaRPr>
          </a:p>
        </p:txBody>
      </p:sp>
    </p:spTree>
    <p:extLst>
      <p:ext uri="{BB962C8B-B14F-4D97-AF65-F5344CB8AC3E}">
        <p14:creationId xmlns:p14="http://schemas.microsoft.com/office/powerpoint/2010/main" val="388304394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chor="ctr">
            <a:normAutofit/>
          </a:bodyPr>
          <a:lstStyle/>
          <a:p>
            <a:r>
              <a:rPr lang="en-US" sz="1600" u="sng" dirty="0" err="1">
                <a:latin typeface="Calisto MT"/>
                <a:cs typeface="Calisto MT"/>
              </a:rPr>
              <a:t>Linsen</a:t>
            </a:r>
            <a:r>
              <a:rPr lang="en-US" sz="1600" u="sng" dirty="0">
                <a:latin typeface="Calisto MT"/>
                <a:cs typeface="Calisto MT"/>
              </a:rPr>
              <a:t> v </a:t>
            </a:r>
            <a:r>
              <a:rPr lang="en-US" sz="1600" u="sng" dirty="0" err="1">
                <a:latin typeface="Calisto MT"/>
                <a:cs typeface="Calisto MT"/>
              </a:rPr>
              <a:t>Humpuss</a:t>
            </a:r>
            <a:r>
              <a:rPr lang="en-US" sz="1600" u="sng" dirty="0">
                <a:latin typeface="Calisto MT"/>
                <a:cs typeface="Calisto MT"/>
              </a:rPr>
              <a:t> Sea Transport</a:t>
            </a:r>
            <a:r>
              <a:rPr lang="en-US" sz="1600" dirty="0">
                <a:latin typeface="Calisto MT"/>
                <a:cs typeface="Calisto MT"/>
              </a:rPr>
              <a:t> [2011] 2 Lloyd's Rep. 663 </a:t>
            </a:r>
          </a:p>
          <a:p>
            <a:endParaRPr lang="en-US" sz="1600" dirty="0">
              <a:latin typeface="Calisto MT"/>
              <a:cs typeface="Calisto MT"/>
            </a:endParaRPr>
          </a:p>
          <a:p>
            <a:pPr lvl="1"/>
            <a:r>
              <a:rPr lang="en-US" sz="1600" dirty="0">
                <a:latin typeface="Calisto MT"/>
                <a:cs typeface="Calisto MT"/>
              </a:rPr>
              <a:t>“</a:t>
            </a:r>
            <a:r>
              <a:rPr lang="en-US" sz="1600" i="1" dirty="0">
                <a:latin typeface="Calisto MT"/>
                <a:cs typeface="Calisto MT"/>
              </a:rPr>
              <a:t>It is not enough that the CAD could, if it chose, cause the assets held by the NCAD to be used to satisfy the judgment. It is necessary that the court be satisfied that there is good reason to suppose either (</a:t>
            </a:r>
            <a:r>
              <a:rPr lang="en-US" sz="1600" i="1" dirty="0" err="1">
                <a:latin typeface="Calisto MT"/>
                <a:cs typeface="Calisto MT"/>
              </a:rPr>
              <a:t>i</a:t>
            </a:r>
            <a:r>
              <a:rPr lang="en-US" sz="1600" i="1" dirty="0">
                <a:latin typeface="Calisto MT"/>
                <a:cs typeface="Calisto MT"/>
              </a:rPr>
              <a:t>) that the CAD can be </a:t>
            </a:r>
            <a:r>
              <a:rPr lang="en-US" sz="1600" i="1" u="sng" dirty="0">
                <a:latin typeface="Calisto MT"/>
                <a:cs typeface="Calisto MT"/>
              </a:rPr>
              <a:t>compelled</a:t>
            </a:r>
            <a:r>
              <a:rPr lang="en-US" sz="1600" i="1" dirty="0">
                <a:latin typeface="Calisto MT"/>
                <a:cs typeface="Calisto MT"/>
              </a:rPr>
              <a:t> (through some process of enforcement) to cause the assets held by the NCAD to be used for that purpose; or (ii) that there is some other </a:t>
            </a:r>
            <a:r>
              <a:rPr lang="en-US" sz="1600" i="1" u="sng" dirty="0">
                <a:latin typeface="Calisto MT"/>
                <a:cs typeface="Calisto MT"/>
              </a:rPr>
              <a:t>process of enforcemen</a:t>
            </a:r>
            <a:r>
              <a:rPr lang="en-US" sz="1600" i="1" dirty="0">
                <a:latin typeface="Calisto MT"/>
                <a:cs typeface="Calisto MT"/>
              </a:rPr>
              <a:t>t by which the claimant can obtain recourse to the assets held by the NCAD</a:t>
            </a:r>
            <a:r>
              <a:rPr lang="en-US" sz="1600" dirty="0">
                <a:latin typeface="Calisto MT"/>
                <a:cs typeface="Calisto MT"/>
              </a:rPr>
              <a:t>.” (emphasis added)</a:t>
            </a:r>
          </a:p>
          <a:p>
            <a:endParaRPr lang="en-US" sz="1600" dirty="0"/>
          </a:p>
        </p:txBody>
      </p:sp>
      <p:sp>
        <p:nvSpPr>
          <p:cNvPr id="4" name="Title 1"/>
          <p:cNvSpPr>
            <a:spLocks noGrp="1"/>
          </p:cNvSpPr>
          <p:nvPr>
            <p:ph type="title"/>
          </p:nvPr>
        </p:nvSpPr>
        <p:spPr/>
        <p:txBody>
          <a:bodyPr/>
          <a:lstStyle/>
          <a:p>
            <a:r>
              <a:rPr lang="en-US" sz="3000" dirty="0" smtClean="0">
                <a:latin typeface="Calisto MT"/>
                <a:cs typeface="Calisto MT"/>
              </a:rPr>
              <a:t>Restrictive approach: </a:t>
            </a:r>
            <a:r>
              <a:rPr lang="en-US" sz="3000" u="sng" dirty="0" err="1" smtClean="0">
                <a:latin typeface="Calisto MT"/>
                <a:cs typeface="Calisto MT"/>
              </a:rPr>
              <a:t>Chabra</a:t>
            </a:r>
            <a:r>
              <a:rPr lang="en-US" sz="3000" dirty="0" smtClean="0">
                <a:latin typeface="Calisto MT"/>
                <a:cs typeface="Calisto MT"/>
              </a:rPr>
              <a:t> jurisdiction</a:t>
            </a:r>
            <a:endParaRPr lang="en-US" sz="3000" dirty="0">
              <a:latin typeface="Calisto MT"/>
              <a:cs typeface="Calisto MT"/>
            </a:endParaRPr>
          </a:p>
        </p:txBody>
      </p:sp>
    </p:spTree>
    <p:extLst>
      <p:ext uri="{BB962C8B-B14F-4D97-AF65-F5344CB8AC3E}">
        <p14:creationId xmlns:p14="http://schemas.microsoft.com/office/powerpoint/2010/main" val="314686063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4368</TotalTime>
  <Words>2764</Words>
  <Application>Microsoft Macintosh PowerPoint</Application>
  <PresentationFormat>On-screen Show (4:3)</PresentationFormat>
  <Paragraphs>199</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Adjacency</vt:lpstr>
      <vt:lpstr>Current thinking on piercing the corporate veil and obtaining relief against non-parties</vt:lpstr>
      <vt:lpstr>Introduction</vt:lpstr>
      <vt:lpstr>Expansionist approach: freezing injunctions against CAD defendants</vt:lpstr>
      <vt:lpstr>Expansionist approach: freezing injunctions against CAD defendants</vt:lpstr>
      <vt:lpstr>Expansionist approach: freezing injunctions against CAD defendants</vt:lpstr>
      <vt:lpstr>Restrictive approach: Chabra jurisdiction</vt:lpstr>
      <vt:lpstr>Restrictive approach: Chabra jurisdiction</vt:lpstr>
      <vt:lpstr>Restrictive approach: Chabra jurisdiction</vt:lpstr>
      <vt:lpstr>Restrictive approach: Chabra jurisdiction</vt:lpstr>
      <vt:lpstr>Restrictive approach: Chabra jurisdiction</vt:lpstr>
      <vt:lpstr>Restrictive approach: Chabra jurisdiction</vt:lpstr>
      <vt:lpstr>Restrictive approach: piercing the corporate veil</vt:lpstr>
      <vt:lpstr>Restrictive approach: piercing the corporate veil</vt:lpstr>
      <vt:lpstr>Restrictive approach: piercing the corporate veil</vt:lpstr>
      <vt:lpstr>Restrictive approach: piercing the corporate veil</vt:lpstr>
      <vt:lpstr>Restrictive approach: piercing the corporate veil</vt:lpstr>
      <vt:lpstr>Restrictive approach: piercing the corporate veil</vt:lpstr>
      <vt:lpstr>Restrictive approach: piercing the corporate veil</vt:lpstr>
      <vt:lpstr>Restrictive approach: piercing the corporate veil</vt:lpstr>
      <vt:lpstr>Conclusion</vt:lpstr>
    </vt:vector>
  </TitlesOfParts>
  <Company>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Freezing injunctions in the English courts: a powerful weapon in aid of litigation and arbitration; at home and abroad</dc:title>
  <dc:creator>Charlotte Tan</dc:creator>
  <cp:lastModifiedBy>Charlotte Tan</cp:lastModifiedBy>
  <cp:revision>113</cp:revision>
  <cp:lastPrinted>2013-06-17T13:26:03Z</cp:lastPrinted>
  <dcterms:created xsi:type="dcterms:W3CDTF">2013-03-03T04:48:16Z</dcterms:created>
  <dcterms:modified xsi:type="dcterms:W3CDTF">2013-06-17T13:40:24Z</dcterms:modified>
</cp:coreProperties>
</file>