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982" r:id="rId1"/>
  </p:sldMasterIdLst>
  <p:notesMasterIdLst>
    <p:notesMasterId r:id="rId28"/>
  </p:notesMasterIdLst>
  <p:handoutMasterIdLst>
    <p:handoutMasterId r:id="rId29"/>
  </p:handoutMasterIdLst>
  <p:sldIdLst>
    <p:sldId id="259" r:id="rId2"/>
    <p:sldId id="358" r:id="rId3"/>
    <p:sldId id="382" r:id="rId4"/>
    <p:sldId id="405" r:id="rId5"/>
    <p:sldId id="383" r:id="rId6"/>
    <p:sldId id="384" r:id="rId7"/>
    <p:sldId id="388" r:id="rId8"/>
    <p:sldId id="385" r:id="rId9"/>
    <p:sldId id="386" r:id="rId10"/>
    <p:sldId id="387" r:id="rId11"/>
    <p:sldId id="389" r:id="rId12"/>
    <p:sldId id="390" r:id="rId13"/>
    <p:sldId id="391" r:id="rId14"/>
    <p:sldId id="392" r:id="rId15"/>
    <p:sldId id="393" r:id="rId16"/>
    <p:sldId id="396" r:id="rId17"/>
    <p:sldId id="395" r:id="rId18"/>
    <p:sldId id="397" r:id="rId19"/>
    <p:sldId id="398" r:id="rId20"/>
    <p:sldId id="401" r:id="rId21"/>
    <p:sldId id="402" r:id="rId22"/>
    <p:sldId id="400" r:id="rId23"/>
    <p:sldId id="399" r:id="rId24"/>
    <p:sldId id="403" r:id="rId25"/>
    <p:sldId id="404" r:id="rId26"/>
    <p:sldId id="380" r:id="rId27"/>
  </p:sldIdLst>
  <p:sldSz cx="12192000" cy="6858000"/>
  <p:notesSz cx="6735763" cy="9866313"/>
  <p:kinsoku lang="ja-JP" invalStChars="、。，．・：；？！゛゜ヽヾゝゞ々ー’”）〕］｝〉》」』】°‰′″℃￠％ぁぃぅぇぉっゃゅょゎァィゥェォッャュョヮヵヶ!%),.:;?]}｡｣､･ｧｨｩｪｫｬｭｮｯｰﾞﾟ" invalEndChars="‘“（〔［｛〈《「『【￥＄$([\{｢￡"/>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7A9"/>
    <a:srgbClr val="006699"/>
    <a:srgbClr val="003399"/>
    <a:srgbClr val="224A7A"/>
    <a:srgbClr val="001370"/>
    <a:srgbClr val="000E78"/>
    <a:srgbClr val="C0C0C0"/>
    <a:srgbClr val="EAEAEA"/>
    <a:srgbClr val="00CE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634" autoAdjust="0"/>
    <p:restoredTop sz="87415" autoAdjust="0"/>
  </p:normalViewPr>
  <p:slideViewPr>
    <p:cSldViewPr>
      <p:cViewPr varScale="1">
        <p:scale>
          <a:sx n="59" d="100"/>
          <a:sy n="59" d="100"/>
        </p:scale>
        <p:origin x="786" y="72"/>
      </p:cViewPr>
      <p:guideLst>
        <p:guide orient="horz" pos="2160"/>
        <p:guide pos="3840"/>
      </p:guideLst>
    </p:cSldViewPr>
  </p:slideViewPr>
  <p:outlineViewPr>
    <p:cViewPr>
      <p:scale>
        <a:sx n="33" d="100"/>
        <a:sy n="33" d="100"/>
      </p:scale>
      <p:origin x="48" y="7614"/>
    </p:cViewPr>
  </p:outlin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3588" y="-582"/>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8133" name="Picture 7"/>
          <p:cNvPicPr>
            <a:picLocks noChangeAspect="1" noChangeArrowheads="1"/>
          </p:cNvPicPr>
          <p:nvPr/>
        </p:nvPicPr>
        <p:blipFill>
          <a:blip r:embed="rId2"/>
          <a:srcRect/>
          <a:stretch>
            <a:fillRect/>
          </a:stretch>
        </p:blipFill>
        <p:spPr>
          <a:xfrm>
            <a:off x="2631701" y="495447"/>
            <a:ext cx="1473939" cy="520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34914372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a:xfrm>
            <a:off x="898208" y="4690956"/>
            <a:ext cx="4939350" cy="4152908"/>
          </a:xfrm>
          <a:prstGeom prst="rect">
            <a:avLst/>
          </a:prstGeom>
          <a:noFill/>
          <a:ln>
            <a:noFill/>
          </a:ln>
          <a:effectLst/>
        </p:spPr>
        <p:txBody>
          <a:bodyPr vert="horz" wrap="square" lIns="89780" tIns="44102" rIns="89780" bIns="44102" numCol="1" anchor="t" anchorCtr="0" compatLnSpc="1">
            <a:prstTxWarp prst="textNoShape">
              <a:avLst/>
            </a:prstTxWarp>
          </a:bodyPr>
          <a:lstStyle/>
          <a:p>
            <a:pPr lvl="0"/>
            <a:r>
              <a:rPr lang="en-GB" noProof="0"/>
              <a:t>Click to edit Master notes styles</a:t>
            </a:r>
          </a:p>
          <a:p>
            <a:pPr lvl="0"/>
            <a:r>
              <a:rPr lang="en-GB" noProof="0"/>
              <a:t>Second Level</a:t>
            </a:r>
          </a:p>
          <a:p>
            <a:pPr lvl="0"/>
            <a:r>
              <a:rPr lang="en-GB" noProof="0"/>
              <a:t>Third Level</a:t>
            </a:r>
          </a:p>
          <a:p>
            <a:pPr lvl="0"/>
            <a:r>
              <a:rPr lang="en-GB" noProof="0"/>
              <a:t>Fourth Level</a:t>
            </a:r>
          </a:p>
          <a:p>
            <a:pPr lvl="0"/>
            <a:r>
              <a:rPr lang="en-GB" noProof="0"/>
              <a:t>Fifth Level</a:t>
            </a:r>
          </a:p>
        </p:txBody>
      </p:sp>
      <p:sp>
        <p:nvSpPr>
          <p:cNvPr id="31747" name="Rectangle 3"/>
          <p:cNvSpPr>
            <a:spLocks noGrp="1" noRot="1" noChangeAspect="1" noChangeArrowheads="1" noTextEdit="1"/>
          </p:cNvSpPr>
          <p:nvPr>
            <p:ph type="sldImg" idx="2"/>
          </p:nvPr>
        </p:nvSpPr>
        <p:spPr>
          <a:xfrm>
            <a:off x="295275" y="860425"/>
            <a:ext cx="6146800" cy="3457575"/>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hdr" sz="quarter"/>
          </p:nvPr>
        </p:nvSpPr>
        <p:spPr>
          <a:xfrm>
            <a:off x="599331" y="153053"/>
            <a:ext cx="5612611" cy="539626"/>
          </a:xfrm>
          <a:prstGeom prst="rect">
            <a:avLst/>
          </a:prstGeom>
          <a:noFill/>
          <a:ln>
            <a:noFill/>
          </a:ln>
          <a:effectLst/>
        </p:spPr>
        <p:txBody>
          <a:bodyPr vert="horz" wrap="square" lIns="90725" tIns="45362" rIns="90725" bIns="45362" numCol="1" anchor="t" anchorCtr="0" compatLnSpc="1">
            <a:prstTxWarp prst="textNoShape">
              <a:avLst/>
            </a:prstTxWarp>
          </a:bodyPr>
          <a:lstStyle>
            <a:lvl1pPr algn="ctr">
              <a:defRPr sz="1600">
                <a:latin typeface="Times New Roman" pitchFamily="18" charset="0"/>
              </a:defRPr>
            </a:lvl1pPr>
          </a:lstStyle>
          <a:p>
            <a:pPr>
              <a:defRPr/>
            </a:pPr>
            <a:endParaRPr lang="en-GB"/>
          </a:p>
        </p:txBody>
      </p:sp>
      <p:sp>
        <p:nvSpPr>
          <p:cNvPr id="31749" name="Rectangle 7"/>
          <p:cNvSpPr>
            <a:spLocks noChangeArrowheads="1"/>
          </p:cNvSpPr>
          <p:nvPr/>
        </p:nvSpPr>
        <p:spPr>
          <a:xfrm>
            <a:off x="3816199" y="9230438"/>
            <a:ext cx="2395743" cy="460733"/>
          </a:xfrm>
          <a:prstGeom prst="rect">
            <a:avLst/>
          </a:prstGeom>
          <a:noFill/>
          <a:ln w="9525">
            <a:noFill/>
            <a:miter lim="800000"/>
          </a:ln>
        </p:spPr>
        <p:txBody>
          <a:bodyPr lIns="90725" tIns="45362" rIns="90725" bIns="45362" anchor="b"/>
          <a:lstStyle/>
          <a:p>
            <a:pPr algn="r">
              <a:defRPr/>
            </a:pPr>
            <a:fld id="{D198CECB-AFC1-470D-8DAE-46DE80F28787}" type="slidenum">
              <a:rPr lang="en-GB" sz="1200">
                <a:latin typeface="Times New Roman" pitchFamily="18" charset="0"/>
              </a:rPr>
              <a:t>‹#›</a:t>
            </a:fld>
            <a:endParaRPr lang="en-GB" sz="1200">
              <a:latin typeface="Times New Roman" pitchFamily="18" charset="0"/>
            </a:endParaRPr>
          </a:p>
        </p:txBody>
      </p:sp>
      <p:sp>
        <p:nvSpPr>
          <p:cNvPr id="2057" name="Rectangle 9"/>
          <p:cNvSpPr>
            <a:spLocks noGrp="1" noChangeArrowheads="1"/>
          </p:cNvSpPr>
          <p:nvPr>
            <p:ph type="dt" sz="quarter" idx="1"/>
          </p:nvPr>
        </p:nvSpPr>
        <p:spPr>
          <a:xfrm>
            <a:off x="523823" y="9230439"/>
            <a:ext cx="1197085" cy="307682"/>
          </a:xfrm>
          <a:prstGeom prst="rect">
            <a:avLst/>
          </a:prstGeom>
          <a:noFill/>
          <a:ln>
            <a:noFill/>
          </a:ln>
          <a:effectLst/>
        </p:spPr>
        <p:txBody>
          <a:bodyPr vert="horz" wrap="square" lIns="90725" tIns="45362" rIns="90725" bIns="45362" numCol="1" anchor="t" anchorCtr="0" compatLnSpc="1">
            <a:prstTxWarp prst="textNoShape">
              <a:avLst/>
            </a:prstTxWarp>
          </a:bodyPr>
          <a:lstStyle>
            <a:lvl1pPr>
              <a:defRPr sz="600">
                <a:latin typeface="Times New Roman" pitchFamily="18" charset="0"/>
              </a:defRPr>
            </a:lvl1pPr>
          </a:lstStyle>
          <a:p>
            <a:pPr>
              <a:defRPr/>
            </a:pPr>
            <a:endParaRPr lang="en-GB"/>
          </a:p>
        </p:txBody>
      </p:sp>
      <p:sp>
        <p:nvSpPr>
          <p:cNvPr id="31751" name="Rectangle 10"/>
          <p:cNvSpPr>
            <a:spLocks noChangeArrowheads="1"/>
          </p:cNvSpPr>
          <p:nvPr/>
        </p:nvSpPr>
        <p:spPr>
          <a:xfrm>
            <a:off x="523824" y="9383490"/>
            <a:ext cx="2619114" cy="307681"/>
          </a:xfrm>
          <a:prstGeom prst="rect">
            <a:avLst/>
          </a:prstGeom>
          <a:noFill/>
          <a:ln w="9525">
            <a:noFill/>
            <a:miter lim="800000"/>
          </a:ln>
        </p:spPr>
        <p:txBody>
          <a:bodyPr lIns="90725" tIns="45362" rIns="90725" bIns="45362" anchor="b"/>
          <a:lstStyle/>
          <a:p>
            <a:pPr>
              <a:defRPr/>
            </a:pPr>
            <a:r>
              <a:rPr lang="en-GB" sz="600">
                <a:latin typeface="Times New Roman" pitchFamily="18" charset="0"/>
              </a:rPr>
              <a:t>© Serle Court, 2017.  All rights reserved.</a:t>
            </a:r>
          </a:p>
        </p:txBody>
      </p:sp>
    </p:spTree>
    <p:extLst>
      <p:ext uri="{BB962C8B-B14F-4D97-AF65-F5344CB8AC3E}">
        <p14:creationId xmlns:p14="http://schemas.microsoft.com/office/powerpoint/2010/main" val="42764696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a:extLst>
              <a:ext uri="{FF2B5EF4-FFF2-40B4-BE49-F238E27FC236}">
                <a16:creationId xmlns:a16="http://schemas.microsoft.com/office/drawing/2014/main" id="{26F69B20-37A8-4D1F-AE72-EC6637614B6B}"/>
              </a:ext>
            </a:extLst>
          </p:cNvPr>
          <p:cNvSpPr>
            <a:spLocks noGrp="1" noRot="1" noChangeAspect="1" noChangeArrowheads="1" noTextEdit="1"/>
          </p:cNvSpPr>
          <p:nvPr>
            <p:ph type="sldImg"/>
          </p:nvPr>
        </p:nvSpPr>
        <p:spPr>
          <a:xfrm>
            <a:off x="295275" y="860425"/>
            <a:ext cx="6146800" cy="3457575"/>
          </a:xfrm>
        </p:spPr>
      </p:sp>
      <p:sp>
        <p:nvSpPr>
          <p:cNvPr id="16386" name="Rectangle 3">
            <a:extLst>
              <a:ext uri="{FF2B5EF4-FFF2-40B4-BE49-F238E27FC236}">
                <a16:creationId xmlns:a16="http://schemas.microsoft.com/office/drawing/2014/main" id="{2DF0800A-AF62-4A93-A830-1C7DF6B6D606}"/>
              </a:ext>
            </a:extLst>
          </p:cNvPr>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6704425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5275" y="860425"/>
            <a:ext cx="6146800" cy="3457575"/>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7970626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5275" y="860425"/>
            <a:ext cx="6146800" cy="3457575"/>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10420774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5275" y="860425"/>
            <a:ext cx="6146800" cy="3457575"/>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39410555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5275" y="860425"/>
            <a:ext cx="6146800" cy="3457575"/>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3455824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5275" y="860425"/>
            <a:ext cx="6146800" cy="3457575"/>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42867625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5275" y="860425"/>
            <a:ext cx="6146800" cy="3457575"/>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20018344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5275" y="860425"/>
            <a:ext cx="6146800" cy="3457575"/>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33198594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5275" y="860425"/>
            <a:ext cx="6146800" cy="3457575"/>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35653498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2425287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5275" y="860425"/>
            <a:ext cx="6146800" cy="3457575"/>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34221084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5275" y="860425"/>
            <a:ext cx="6146800" cy="3457575"/>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17485207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5275" y="860425"/>
            <a:ext cx="6146800" cy="3457575"/>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29603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5275" y="860425"/>
            <a:ext cx="6146800" cy="3457575"/>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18732906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5275" y="860425"/>
            <a:ext cx="6146800" cy="3457575"/>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11204634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5275" y="860425"/>
            <a:ext cx="6146800" cy="3457575"/>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7458669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5275" y="860425"/>
            <a:ext cx="6146800" cy="3457575"/>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23314129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5275" y="860425"/>
            <a:ext cx="6146800" cy="3457575"/>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9160429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25918-277D-4348-8511-23E578E691FC}"/>
              </a:ext>
            </a:extLst>
          </p:cNvPr>
          <p:cNvSpPr>
            <a:spLocks noGrp="1"/>
          </p:cNvSpPr>
          <p:nvPr>
            <p:ph type="ctrTitle"/>
          </p:nvPr>
        </p:nvSpPr>
        <p:spPr>
          <a:xfrm>
            <a:off x="1524000" y="456528"/>
            <a:ext cx="9144000" cy="2387600"/>
          </a:xfrm>
        </p:spPr>
        <p:txBody>
          <a:bodyPr anchor="b"/>
          <a:lstStyle>
            <a:lvl1pPr algn="ctr">
              <a:defRPr sz="6000" b="1">
                <a:solidFill>
                  <a:srgbClr val="0067A9"/>
                </a:solidFill>
                <a:latin typeface="Helvetica" panose="020B0604020202020204" pitchFamily="34" charset="0"/>
                <a:cs typeface="Helvetica" panose="020B0604020202020204" pitchFamily="34" charset="0"/>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9D103997-BFAE-4745-8728-23764AF5DD4C}"/>
              </a:ext>
            </a:extLst>
          </p:cNvPr>
          <p:cNvSpPr>
            <a:spLocks noGrp="1"/>
          </p:cNvSpPr>
          <p:nvPr>
            <p:ph type="subTitle" idx="1"/>
          </p:nvPr>
        </p:nvSpPr>
        <p:spPr>
          <a:xfrm>
            <a:off x="1523999" y="2944477"/>
            <a:ext cx="9144000" cy="1655762"/>
          </a:xfrm>
        </p:spPr>
        <p:txBody>
          <a:bodyPr/>
          <a:lstStyle>
            <a:lvl1pPr marL="0" indent="0" algn="ctr">
              <a:buNone/>
              <a:defRPr sz="2400">
                <a:solidFill>
                  <a:srgbClr val="0067A9"/>
                </a:solidFill>
                <a:latin typeface="Helvetica" panose="020B0604020202020204" pitchFamily="34" charset="0"/>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A2D4A5E-92FB-4D1C-AF24-2302473A059F}"/>
              </a:ext>
            </a:extLst>
          </p:cNvPr>
          <p:cNvSpPr>
            <a:spLocks noGrp="1"/>
          </p:cNvSpPr>
          <p:nvPr>
            <p:ph type="dt" sz="half" idx="10"/>
          </p:nvPr>
        </p:nvSpPr>
        <p:spPr/>
        <p:txBody>
          <a:bodyPr/>
          <a:lstStyle/>
          <a:p>
            <a:fld id="{A01E695F-5248-444C-A7BF-8B9265E6BE56}" type="datetimeFigureOut">
              <a:rPr lang="en-GB" smtClean="0"/>
              <a:t>26/06/2019</a:t>
            </a:fld>
            <a:endParaRPr lang="en-GB"/>
          </a:p>
        </p:txBody>
      </p:sp>
      <p:sp>
        <p:nvSpPr>
          <p:cNvPr id="5" name="Footer Placeholder 4">
            <a:extLst>
              <a:ext uri="{FF2B5EF4-FFF2-40B4-BE49-F238E27FC236}">
                <a16:creationId xmlns:a16="http://schemas.microsoft.com/office/drawing/2014/main" id="{AE889C51-3388-4893-9AB7-ADFC0E11FE3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B8F7E4D-7828-447B-AB1D-DD009D42DAC8}"/>
              </a:ext>
            </a:extLst>
          </p:cNvPr>
          <p:cNvSpPr>
            <a:spLocks noGrp="1"/>
          </p:cNvSpPr>
          <p:nvPr>
            <p:ph type="sldNum" sz="quarter" idx="12"/>
          </p:nvPr>
        </p:nvSpPr>
        <p:spPr/>
        <p:txBody>
          <a:bodyPr/>
          <a:lstStyle/>
          <a:p>
            <a:pPr>
              <a:defRPr/>
            </a:pPr>
            <a:fld id="{4751B099-6614-4F59-B650-E8B890311687}" type="slidenum">
              <a:rPr lang="en-US" smtClean="0"/>
              <a:t>‹#›</a:t>
            </a:fld>
            <a:endParaRPr lang="en-US"/>
          </a:p>
        </p:txBody>
      </p:sp>
      <p:pic>
        <p:nvPicPr>
          <p:cNvPr id="11" name="Picture 10">
            <a:extLst>
              <a:ext uri="{FF2B5EF4-FFF2-40B4-BE49-F238E27FC236}">
                <a16:creationId xmlns:a16="http://schemas.microsoft.com/office/drawing/2014/main" id="{C93B58BC-531D-454B-BDEE-1E5E30975BF5}"/>
              </a:ext>
            </a:extLst>
          </p:cNvPr>
          <p:cNvPicPr>
            <a:picLocks noChangeAspect="1"/>
          </p:cNvPicPr>
          <p:nvPr/>
        </p:nvPicPr>
        <p:blipFill>
          <a:blip r:embed="rId2"/>
          <a:srcRect l="12427" t="14319" r="11995" b="11368"/>
          <a:stretch>
            <a:fillRect/>
          </a:stretch>
        </p:blipFill>
        <p:spPr>
          <a:xfrm>
            <a:off x="5171900" y="4720058"/>
            <a:ext cx="1848197" cy="1752114"/>
          </a:xfrm>
          <a:prstGeom prst="rect">
            <a:avLst/>
          </a:prstGeom>
        </p:spPr>
      </p:pic>
      <p:sp>
        <p:nvSpPr>
          <p:cNvPr id="12" name="Rectangle 11">
            <a:extLst>
              <a:ext uri="{FF2B5EF4-FFF2-40B4-BE49-F238E27FC236}">
                <a16:creationId xmlns:a16="http://schemas.microsoft.com/office/drawing/2014/main" id="{16361E5F-9017-4C6B-B0D2-1DEC1ED2B336}"/>
              </a:ext>
            </a:extLst>
          </p:cNvPr>
          <p:cNvSpPr/>
          <p:nvPr/>
        </p:nvSpPr>
        <p:spPr>
          <a:xfrm>
            <a:off x="-2" y="6594416"/>
            <a:ext cx="12192000" cy="266007"/>
          </a:xfrm>
          <a:prstGeom prst="rect">
            <a:avLst/>
          </a:prstGeom>
          <a:gradFill flip="none" rotWithShape="1">
            <a:gsLst>
              <a:gs pos="37000">
                <a:srgbClr val="0081BB"/>
              </a:gs>
              <a:gs pos="21000">
                <a:srgbClr val="0067A9"/>
              </a:gs>
              <a:gs pos="53000">
                <a:srgbClr val="00A7DB"/>
              </a:gs>
              <a:gs pos="69000">
                <a:srgbClr val="46B7E1"/>
              </a:gs>
              <a:gs pos="98230">
                <a:srgbClr val="77D1EC"/>
              </a:gs>
              <a:gs pos="84000">
                <a:srgbClr val="46B7E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en-GB"/>
          </a:p>
        </p:txBody>
      </p:sp>
    </p:spTree>
    <p:extLst>
      <p:ext uri="{BB962C8B-B14F-4D97-AF65-F5344CB8AC3E}">
        <p14:creationId xmlns:p14="http://schemas.microsoft.com/office/powerpoint/2010/main" val="3498704180"/>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E7C35-DA1E-4236-AFFB-6761ADAE107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2908886-CC7F-475C-A095-A83C975DD4A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B0DB95-B774-41AC-BBAA-44D0C48710CF}"/>
              </a:ext>
            </a:extLst>
          </p:cNvPr>
          <p:cNvSpPr>
            <a:spLocks noGrp="1"/>
          </p:cNvSpPr>
          <p:nvPr>
            <p:ph type="dt" sz="half" idx="10"/>
          </p:nvPr>
        </p:nvSpPr>
        <p:spPr/>
        <p:txBody>
          <a:bodyPr/>
          <a:lstStyle/>
          <a:p>
            <a:fld id="{A01E695F-5248-444C-A7BF-8B9265E6BE56}" type="datetimeFigureOut">
              <a:rPr lang="en-GB" smtClean="0"/>
              <a:t>26/06/2019</a:t>
            </a:fld>
            <a:endParaRPr lang="en-GB"/>
          </a:p>
        </p:txBody>
      </p:sp>
      <p:sp>
        <p:nvSpPr>
          <p:cNvPr id="5" name="Footer Placeholder 4">
            <a:extLst>
              <a:ext uri="{FF2B5EF4-FFF2-40B4-BE49-F238E27FC236}">
                <a16:creationId xmlns:a16="http://schemas.microsoft.com/office/drawing/2014/main" id="{46B5FEF4-1437-4C7B-8673-8255160845E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E74A9AE-E653-4321-86A2-44F5788237F4}"/>
              </a:ext>
            </a:extLst>
          </p:cNvPr>
          <p:cNvSpPr>
            <a:spLocks noGrp="1"/>
          </p:cNvSpPr>
          <p:nvPr>
            <p:ph type="sldNum" sz="quarter" idx="12"/>
          </p:nvPr>
        </p:nvSpPr>
        <p:spPr/>
        <p:txBody>
          <a:bodyPr/>
          <a:lstStyle/>
          <a:p>
            <a:pPr>
              <a:defRPr/>
            </a:pPr>
            <a:fld id="{DC42E8EB-26ED-4026-9971-818F8E533536}" type="slidenum">
              <a:rPr lang="en-US" smtClean="0"/>
              <a:t>‹#›</a:t>
            </a:fld>
            <a:endParaRPr lang="en-US"/>
          </a:p>
        </p:txBody>
      </p:sp>
    </p:spTree>
    <p:extLst>
      <p:ext uri="{BB962C8B-B14F-4D97-AF65-F5344CB8AC3E}">
        <p14:creationId xmlns:p14="http://schemas.microsoft.com/office/powerpoint/2010/main" val="129616444"/>
      </p:ext>
    </p:extLst>
  </p:cSld>
  <p:clrMapOvr>
    <a:masterClrMapping/>
  </p:clrMapOvr>
  <p:transition spd="med">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016234-C5FA-49CF-812C-25A588A8471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4605E0F-FDB5-4456-9AB0-23C6D35766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ECB179-2AF4-4841-B393-DEFF86F60EFE}"/>
              </a:ext>
            </a:extLst>
          </p:cNvPr>
          <p:cNvSpPr>
            <a:spLocks noGrp="1"/>
          </p:cNvSpPr>
          <p:nvPr>
            <p:ph type="dt" sz="half" idx="10"/>
          </p:nvPr>
        </p:nvSpPr>
        <p:spPr/>
        <p:txBody>
          <a:bodyPr/>
          <a:lstStyle/>
          <a:p>
            <a:fld id="{A01E695F-5248-444C-A7BF-8B9265E6BE56}" type="datetimeFigureOut">
              <a:rPr lang="en-GB" smtClean="0"/>
              <a:t>26/06/2019</a:t>
            </a:fld>
            <a:endParaRPr lang="en-GB"/>
          </a:p>
        </p:txBody>
      </p:sp>
      <p:sp>
        <p:nvSpPr>
          <p:cNvPr id="5" name="Footer Placeholder 4">
            <a:extLst>
              <a:ext uri="{FF2B5EF4-FFF2-40B4-BE49-F238E27FC236}">
                <a16:creationId xmlns:a16="http://schemas.microsoft.com/office/drawing/2014/main" id="{D969ADCC-3604-463F-96E6-72E5416216E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CA39B4B-A221-442E-A6EF-D25121ABF4A4}"/>
              </a:ext>
            </a:extLst>
          </p:cNvPr>
          <p:cNvSpPr>
            <a:spLocks noGrp="1"/>
          </p:cNvSpPr>
          <p:nvPr>
            <p:ph type="sldNum" sz="quarter" idx="12"/>
          </p:nvPr>
        </p:nvSpPr>
        <p:spPr/>
        <p:txBody>
          <a:bodyPr/>
          <a:lstStyle/>
          <a:p>
            <a:pPr>
              <a:defRPr/>
            </a:pPr>
            <a:fld id="{851A2A08-464A-468B-A751-8545ACE9EC6E}" type="slidenum">
              <a:rPr lang="en-US" smtClean="0"/>
              <a:t>‹#›</a:t>
            </a:fld>
            <a:endParaRPr lang="en-US"/>
          </a:p>
        </p:txBody>
      </p:sp>
    </p:spTree>
    <p:extLst>
      <p:ext uri="{BB962C8B-B14F-4D97-AF65-F5344CB8AC3E}">
        <p14:creationId xmlns:p14="http://schemas.microsoft.com/office/powerpoint/2010/main" val="2888056406"/>
      </p:ext>
    </p:extLst>
  </p:cSld>
  <p:clrMapOvr>
    <a:masterClrMapping/>
  </p:clrMapOvr>
  <p:transition spd="med">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6CA2D1-ED0E-4CF7-B680-B1BF4E12E445}"/>
              </a:ext>
            </a:extLst>
          </p:cNvPr>
          <p:cNvSpPr>
            <a:spLocks noGrp="1"/>
          </p:cNvSpPr>
          <p:nvPr>
            <p:ph idx="1"/>
          </p:nvPr>
        </p:nvSpPr>
        <p:spPr>
          <a:xfrm>
            <a:off x="1012766" y="2146040"/>
            <a:ext cx="10515600" cy="4351338"/>
          </a:xfrm>
        </p:spPr>
        <p:txBody>
          <a:bodyPr/>
          <a:lstStyle>
            <a:lvl1pPr marL="228600" indent="-228600">
              <a:buClr>
                <a:srgbClr val="46B7E1"/>
              </a:buClr>
              <a:buFont typeface="Wingdings" panose="05000000000000000000" pitchFamily="2" charset="2"/>
              <a:buChar char="q"/>
              <a:defRPr>
                <a:solidFill>
                  <a:srgbClr val="0067A9"/>
                </a:solidFill>
                <a:latin typeface="Helvetica" panose="020B0604020202020204" pitchFamily="34" charset="0"/>
                <a:cs typeface="Helvetica" panose="020B0604020202020204" pitchFamily="34" charset="0"/>
              </a:defRPr>
            </a:lvl1pPr>
            <a:lvl2pPr marL="685800" indent="-228600">
              <a:buClr>
                <a:srgbClr val="46B7E1"/>
              </a:buClr>
              <a:buFont typeface="Wingdings" panose="05000000000000000000" pitchFamily="2" charset="2"/>
              <a:buChar char="q"/>
              <a:defRPr>
                <a:solidFill>
                  <a:srgbClr val="0067A9"/>
                </a:solidFill>
                <a:latin typeface="Helvetica" panose="020B0604020202020204" pitchFamily="34" charset="0"/>
                <a:cs typeface="Helvetica" panose="020B0604020202020204" pitchFamily="34" charset="0"/>
              </a:defRPr>
            </a:lvl2pPr>
            <a:lvl3pPr marL="1143000" indent="-228600">
              <a:buClr>
                <a:srgbClr val="46B7E1"/>
              </a:buClr>
              <a:buFont typeface="Wingdings" panose="05000000000000000000" pitchFamily="2" charset="2"/>
              <a:buChar char="q"/>
              <a:defRPr>
                <a:solidFill>
                  <a:srgbClr val="0067A9"/>
                </a:solidFill>
                <a:latin typeface="Helvetica" panose="020B0604020202020204" pitchFamily="34" charset="0"/>
                <a:cs typeface="Helvetica" panose="020B0604020202020204" pitchFamily="34" charset="0"/>
              </a:defRPr>
            </a:lvl3pPr>
            <a:lvl4pPr marL="1600200" indent="-228600">
              <a:buClr>
                <a:srgbClr val="46B7E1"/>
              </a:buClr>
              <a:buFont typeface="Wingdings" panose="05000000000000000000" pitchFamily="2" charset="2"/>
              <a:buChar char="q"/>
              <a:defRPr>
                <a:solidFill>
                  <a:srgbClr val="0067A9"/>
                </a:solidFill>
                <a:latin typeface="Helvetica" panose="020B0604020202020204" pitchFamily="34" charset="0"/>
                <a:cs typeface="Helvetica" panose="020B0604020202020204" pitchFamily="34" charset="0"/>
              </a:defRPr>
            </a:lvl4pPr>
            <a:lvl5pPr marL="2057400" indent="-228600">
              <a:buClr>
                <a:srgbClr val="46B7E1"/>
              </a:buClr>
              <a:buFont typeface="Wingdings" panose="05000000000000000000" pitchFamily="2" charset="2"/>
              <a:buChar char="q"/>
              <a:defRPr>
                <a:solidFill>
                  <a:srgbClr val="0067A9"/>
                </a:solidFill>
                <a:latin typeface="Helvetica" panose="020B0604020202020204" pitchFamily="34" charset="0"/>
                <a:cs typeface="Helvetica"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49162F-6BFD-402A-BD0E-C26C82F98017}"/>
              </a:ext>
            </a:extLst>
          </p:cNvPr>
          <p:cNvSpPr>
            <a:spLocks noGrp="1"/>
          </p:cNvSpPr>
          <p:nvPr>
            <p:ph type="dt" sz="half" idx="10"/>
          </p:nvPr>
        </p:nvSpPr>
        <p:spPr/>
        <p:txBody>
          <a:bodyPr/>
          <a:lstStyle/>
          <a:p>
            <a:fld id="{A01E695F-5248-444C-A7BF-8B9265E6BE56}" type="datetimeFigureOut">
              <a:rPr lang="en-GB" smtClean="0"/>
              <a:t>26/06/2019</a:t>
            </a:fld>
            <a:endParaRPr lang="en-GB"/>
          </a:p>
        </p:txBody>
      </p:sp>
      <p:sp>
        <p:nvSpPr>
          <p:cNvPr id="5" name="Footer Placeholder 4">
            <a:extLst>
              <a:ext uri="{FF2B5EF4-FFF2-40B4-BE49-F238E27FC236}">
                <a16:creationId xmlns:a16="http://schemas.microsoft.com/office/drawing/2014/main" id="{3ECFAD75-D3F1-48C8-A32E-BA4FBECD9CB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CA2B5BA-D1CE-4607-A855-6EF412C5C7AA}"/>
              </a:ext>
            </a:extLst>
          </p:cNvPr>
          <p:cNvSpPr>
            <a:spLocks noGrp="1"/>
          </p:cNvSpPr>
          <p:nvPr>
            <p:ph type="sldNum" sz="quarter" idx="12"/>
          </p:nvPr>
        </p:nvSpPr>
        <p:spPr/>
        <p:txBody>
          <a:bodyPr/>
          <a:lstStyle/>
          <a:p>
            <a:pPr>
              <a:defRPr/>
            </a:pPr>
            <a:fld id="{9195E85A-2E2B-48DC-9E84-3696A0E71003}" type="slidenum">
              <a:rPr lang="en-US" smtClean="0"/>
              <a:t>‹#›</a:t>
            </a:fld>
            <a:endParaRPr lang="en-US"/>
          </a:p>
        </p:txBody>
      </p:sp>
      <p:pic>
        <p:nvPicPr>
          <p:cNvPr id="11" name="Picture 10" descr="A close up of a logo&#10;&#10;Description automatically generated">
            <a:extLst>
              <a:ext uri="{FF2B5EF4-FFF2-40B4-BE49-F238E27FC236}">
                <a16:creationId xmlns:a16="http://schemas.microsoft.com/office/drawing/2014/main" id="{C0CF840C-6B6B-4955-B1B5-C6DCAEA99559}"/>
              </a:ext>
            </a:extLst>
          </p:cNvPr>
          <p:cNvPicPr>
            <a:picLocks noChangeAspect="1"/>
          </p:cNvPicPr>
          <p:nvPr/>
        </p:nvPicPr>
        <p:blipFill>
          <a:blip r:embed="rId2"/>
          <a:srcRect l="9548" t="17231" r="9120" b="15851"/>
          <a:stretch>
            <a:fillRect/>
          </a:stretch>
        </p:blipFill>
        <p:spPr>
          <a:xfrm>
            <a:off x="164867" y="136525"/>
            <a:ext cx="1695799" cy="778356"/>
          </a:xfrm>
          <a:prstGeom prst="rect">
            <a:avLst/>
          </a:prstGeom>
        </p:spPr>
      </p:pic>
      <p:sp>
        <p:nvSpPr>
          <p:cNvPr id="2" name="Title 1">
            <a:extLst>
              <a:ext uri="{FF2B5EF4-FFF2-40B4-BE49-F238E27FC236}">
                <a16:creationId xmlns:a16="http://schemas.microsoft.com/office/drawing/2014/main" id="{D0C0DB4F-39B8-4BA5-BD70-4B9012DAA865}"/>
              </a:ext>
            </a:extLst>
          </p:cNvPr>
          <p:cNvSpPr>
            <a:spLocks noGrp="1"/>
          </p:cNvSpPr>
          <p:nvPr>
            <p:ph type="title"/>
          </p:nvPr>
        </p:nvSpPr>
        <p:spPr>
          <a:xfrm>
            <a:off x="1012767" y="790401"/>
            <a:ext cx="10515600" cy="1325563"/>
          </a:xfrm>
        </p:spPr>
        <p:txBody>
          <a:bodyPr/>
          <a:lstStyle>
            <a:lvl1pPr>
              <a:defRPr b="1">
                <a:solidFill>
                  <a:srgbClr val="0067A9"/>
                </a:solidFill>
                <a:latin typeface="Helvetica" panose="020B0604020202020204" pitchFamily="34" charset="0"/>
                <a:cs typeface="Helvetica" panose="020B0604020202020204" pitchFamily="34" charset="0"/>
              </a:defRPr>
            </a:lvl1pPr>
          </a:lstStyle>
          <a:p>
            <a:r>
              <a:rPr lang="en-US"/>
              <a:t>Click to edit Master title style</a:t>
            </a:r>
            <a:endParaRPr lang="en-GB"/>
          </a:p>
        </p:txBody>
      </p:sp>
      <p:sp>
        <p:nvSpPr>
          <p:cNvPr id="15" name="Rectangle 14">
            <a:extLst>
              <a:ext uri="{FF2B5EF4-FFF2-40B4-BE49-F238E27FC236}">
                <a16:creationId xmlns:a16="http://schemas.microsoft.com/office/drawing/2014/main" id="{E55B1318-5C36-4357-90F8-E7A4DCD75EDB}"/>
              </a:ext>
            </a:extLst>
          </p:cNvPr>
          <p:cNvSpPr/>
          <p:nvPr/>
        </p:nvSpPr>
        <p:spPr>
          <a:xfrm>
            <a:off x="-2" y="6594416"/>
            <a:ext cx="12192000" cy="266007"/>
          </a:xfrm>
          <a:prstGeom prst="rect">
            <a:avLst/>
          </a:prstGeom>
          <a:gradFill flip="none" rotWithShape="1">
            <a:gsLst>
              <a:gs pos="37000">
                <a:srgbClr val="0081BB"/>
              </a:gs>
              <a:gs pos="21000">
                <a:srgbClr val="0067A9"/>
              </a:gs>
              <a:gs pos="53000">
                <a:srgbClr val="00A7DB"/>
              </a:gs>
              <a:gs pos="69000">
                <a:srgbClr val="46B7E1"/>
              </a:gs>
              <a:gs pos="98230">
                <a:srgbClr val="77D1EC"/>
              </a:gs>
              <a:gs pos="84000">
                <a:srgbClr val="46B7E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en-GB"/>
          </a:p>
        </p:txBody>
      </p:sp>
    </p:spTree>
    <p:extLst>
      <p:ext uri="{BB962C8B-B14F-4D97-AF65-F5344CB8AC3E}">
        <p14:creationId xmlns:p14="http://schemas.microsoft.com/office/powerpoint/2010/main" val="2389563872"/>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98E7B-6EA2-4E60-B0DD-19EA07EFBB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3057C41-A8EF-4F60-856C-DEF62E0F61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E4DF37F-0BF1-454F-B03A-3EBC933470C6}"/>
              </a:ext>
            </a:extLst>
          </p:cNvPr>
          <p:cNvSpPr>
            <a:spLocks noGrp="1"/>
          </p:cNvSpPr>
          <p:nvPr>
            <p:ph type="dt" sz="half" idx="10"/>
          </p:nvPr>
        </p:nvSpPr>
        <p:spPr/>
        <p:txBody>
          <a:bodyPr/>
          <a:lstStyle/>
          <a:p>
            <a:fld id="{A01E695F-5248-444C-A7BF-8B9265E6BE56}" type="datetimeFigureOut">
              <a:rPr lang="en-GB" smtClean="0"/>
              <a:t>26/06/2019</a:t>
            </a:fld>
            <a:endParaRPr lang="en-GB"/>
          </a:p>
        </p:txBody>
      </p:sp>
      <p:sp>
        <p:nvSpPr>
          <p:cNvPr id="5" name="Footer Placeholder 4">
            <a:extLst>
              <a:ext uri="{FF2B5EF4-FFF2-40B4-BE49-F238E27FC236}">
                <a16:creationId xmlns:a16="http://schemas.microsoft.com/office/drawing/2014/main" id="{D201391A-9F33-4ECA-80FC-021D1E35B1A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3CA897C-D4BE-4B74-A659-963CFD689A8A}"/>
              </a:ext>
            </a:extLst>
          </p:cNvPr>
          <p:cNvSpPr>
            <a:spLocks noGrp="1"/>
          </p:cNvSpPr>
          <p:nvPr>
            <p:ph type="sldNum" sz="quarter" idx="12"/>
          </p:nvPr>
        </p:nvSpPr>
        <p:spPr/>
        <p:txBody>
          <a:bodyPr/>
          <a:lstStyle/>
          <a:p>
            <a:pPr>
              <a:defRPr/>
            </a:pPr>
            <a:fld id="{FCDC0AC5-299E-4F6A-A279-12AF4430AF9E}" type="slidenum">
              <a:rPr lang="en-US" smtClean="0"/>
              <a:t>‹#›</a:t>
            </a:fld>
            <a:endParaRPr lang="en-US"/>
          </a:p>
        </p:txBody>
      </p:sp>
    </p:spTree>
    <p:extLst>
      <p:ext uri="{BB962C8B-B14F-4D97-AF65-F5344CB8AC3E}">
        <p14:creationId xmlns:p14="http://schemas.microsoft.com/office/powerpoint/2010/main" val="2670645639"/>
      </p:ext>
    </p:extLst>
  </p:cSld>
  <p:clrMapOvr>
    <a:masterClrMapping/>
  </p:clrMapOvr>
  <p:transition spd="med">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DA704-1D89-4671-90A9-24E23FE83E7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961720F-6C8C-473B-BEED-06AFA84E99E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93A70B6-ADC3-4DA0-A530-59DE23F7B0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B125972-C93B-4965-8C08-06D218B954B4}"/>
              </a:ext>
            </a:extLst>
          </p:cNvPr>
          <p:cNvSpPr>
            <a:spLocks noGrp="1"/>
          </p:cNvSpPr>
          <p:nvPr>
            <p:ph type="dt" sz="half" idx="10"/>
          </p:nvPr>
        </p:nvSpPr>
        <p:spPr/>
        <p:txBody>
          <a:bodyPr/>
          <a:lstStyle/>
          <a:p>
            <a:fld id="{A01E695F-5248-444C-A7BF-8B9265E6BE56}" type="datetimeFigureOut">
              <a:rPr lang="en-GB" smtClean="0"/>
              <a:t>26/06/2019</a:t>
            </a:fld>
            <a:endParaRPr lang="en-GB"/>
          </a:p>
        </p:txBody>
      </p:sp>
      <p:sp>
        <p:nvSpPr>
          <p:cNvPr id="6" name="Footer Placeholder 5">
            <a:extLst>
              <a:ext uri="{FF2B5EF4-FFF2-40B4-BE49-F238E27FC236}">
                <a16:creationId xmlns:a16="http://schemas.microsoft.com/office/drawing/2014/main" id="{18E2C9BC-4F71-4807-89E0-38ED135EA42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D8B0C20-0B73-4EED-A6FD-CC796C15B432}"/>
              </a:ext>
            </a:extLst>
          </p:cNvPr>
          <p:cNvSpPr>
            <a:spLocks noGrp="1"/>
          </p:cNvSpPr>
          <p:nvPr>
            <p:ph type="sldNum" sz="quarter" idx="12"/>
          </p:nvPr>
        </p:nvSpPr>
        <p:spPr/>
        <p:txBody>
          <a:bodyPr/>
          <a:lstStyle/>
          <a:p>
            <a:pPr>
              <a:defRPr/>
            </a:pPr>
            <a:fld id="{88F11772-D4E2-4B3E-B257-FE698B664FBE}" type="slidenum">
              <a:rPr lang="en-US" smtClean="0"/>
              <a:t>‹#›</a:t>
            </a:fld>
            <a:endParaRPr lang="en-US"/>
          </a:p>
        </p:txBody>
      </p:sp>
    </p:spTree>
    <p:extLst>
      <p:ext uri="{BB962C8B-B14F-4D97-AF65-F5344CB8AC3E}">
        <p14:creationId xmlns:p14="http://schemas.microsoft.com/office/powerpoint/2010/main" val="452990900"/>
      </p:ext>
    </p:extLst>
  </p:cSld>
  <p:clrMapOvr>
    <a:masterClrMapping/>
  </p:clrMapOvr>
  <p:transition spd="med">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97AEE-AF53-4AE9-BD5A-CEC1FBBF87C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9A6A370-A453-4780-9D2D-316629BC40E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D3C26B-7169-452D-AAC1-FB330812F51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654DB86-5928-4D93-966B-15124ED81C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34EBE72-4CB9-436E-8860-517E9402C0A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6CEB70C-E9C1-4A36-9827-918C7AF10F35}"/>
              </a:ext>
            </a:extLst>
          </p:cNvPr>
          <p:cNvSpPr>
            <a:spLocks noGrp="1"/>
          </p:cNvSpPr>
          <p:nvPr>
            <p:ph type="dt" sz="half" idx="10"/>
          </p:nvPr>
        </p:nvSpPr>
        <p:spPr/>
        <p:txBody>
          <a:bodyPr/>
          <a:lstStyle/>
          <a:p>
            <a:fld id="{A01E695F-5248-444C-A7BF-8B9265E6BE56}" type="datetimeFigureOut">
              <a:rPr lang="en-GB" smtClean="0"/>
              <a:t>26/06/2019</a:t>
            </a:fld>
            <a:endParaRPr lang="en-GB"/>
          </a:p>
        </p:txBody>
      </p:sp>
      <p:sp>
        <p:nvSpPr>
          <p:cNvPr id="8" name="Footer Placeholder 7">
            <a:extLst>
              <a:ext uri="{FF2B5EF4-FFF2-40B4-BE49-F238E27FC236}">
                <a16:creationId xmlns:a16="http://schemas.microsoft.com/office/drawing/2014/main" id="{6381545C-E0AE-4A13-AC52-896AAA9D338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8DA84C2-6A4F-4A11-8669-6854682243FC}"/>
              </a:ext>
            </a:extLst>
          </p:cNvPr>
          <p:cNvSpPr>
            <a:spLocks noGrp="1"/>
          </p:cNvSpPr>
          <p:nvPr>
            <p:ph type="sldNum" sz="quarter" idx="12"/>
          </p:nvPr>
        </p:nvSpPr>
        <p:spPr/>
        <p:txBody>
          <a:bodyPr/>
          <a:lstStyle/>
          <a:p>
            <a:pPr>
              <a:defRPr/>
            </a:pPr>
            <a:fld id="{65E13312-F491-49AB-B4C6-50F42AF02085}" type="slidenum">
              <a:rPr lang="en-US" smtClean="0"/>
              <a:t>‹#›</a:t>
            </a:fld>
            <a:endParaRPr lang="en-US"/>
          </a:p>
        </p:txBody>
      </p:sp>
    </p:spTree>
    <p:extLst>
      <p:ext uri="{BB962C8B-B14F-4D97-AF65-F5344CB8AC3E}">
        <p14:creationId xmlns:p14="http://schemas.microsoft.com/office/powerpoint/2010/main" val="2827167521"/>
      </p:ext>
    </p:extLst>
  </p:cSld>
  <p:clrMapOvr>
    <a:masterClrMapping/>
  </p:clrMapOvr>
  <p:transition spd="med">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4742B-9BF5-445D-A2CA-7C0E33D0A96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D45018C-9DCA-46C1-A90F-07A6C29309E1}"/>
              </a:ext>
            </a:extLst>
          </p:cNvPr>
          <p:cNvSpPr>
            <a:spLocks noGrp="1"/>
          </p:cNvSpPr>
          <p:nvPr>
            <p:ph type="dt" sz="half" idx="10"/>
          </p:nvPr>
        </p:nvSpPr>
        <p:spPr/>
        <p:txBody>
          <a:bodyPr/>
          <a:lstStyle/>
          <a:p>
            <a:fld id="{A01E695F-5248-444C-A7BF-8B9265E6BE56}" type="datetimeFigureOut">
              <a:rPr lang="en-GB" smtClean="0"/>
              <a:t>26/06/2019</a:t>
            </a:fld>
            <a:endParaRPr lang="en-GB"/>
          </a:p>
        </p:txBody>
      </p:sp>
      <p:sp>
        <p:nvSpPr>
          <p:cNvPr id="4" name="Footer Placeholder 3">
            <a:extLst>
              <a:ext uri="{FF2B5EF4-FFF2-40B4-BE49-F238E27FC236}">
                <a16:creationId xmlns:a16="http://schemas.microsoft.com/office/drawing/2014/main" id="{3B47CCBA-C5E0-400E-86D5-8286A406B42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A099552-5168-4619-B6FD-984C98F27753}"/>
              </a:ext>
            </a:extLst>
          </p:cNvPr>
          <p:cNvSpPr>
            <a:spLocks noGrp="1"/>
          </p:cNvSpPr>
          <p:nvPr>
            <p:ph type="sldNum" sz="quarter" idx="12"/>
          </p:nvPr>
        </p:nvSpPr>
        <p:spPr/>
        <p:txBody>
          <a:bodyPr/>
          <a:lstStyle/>
          <a:p>
            <a:pPr>
              <a:defRPr/>
            </a:pPr>
            <a:fld id="{ECD9259F-C68E-4EEF-9DF4-E24EA24F528B}" type="slidenum">
              <a:rPr lang="en-US" smtClean="0"/>
              <a:t>‹#›</a:t>
            </a:fld>
            <a:endParaRPr lang="en-US"/>
          </a:p>
        </p:txBody>
      </p:sp>
    </p:spTree>
    <p:extLst>
      <p:ext uri="{BB962C8B-B14F-4D97-AF65-F5344CB8AC3E}">
        <p14:creationId xmlns:p14="http://schemas.microsoft.com/office/powerpoint/2010/main" val="3149409851"/>
      </p:ext>
    </p:extLst>
  </p:cSld>
  <p:clrMapOvr>
    <a:masterClrMapping/>
  </p:clrMapOvr>
  <p:transition spd="med">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310FDB-C3F5-4FD0-8725-5204E08C3F39}"/>
              </a:ext>
            </a:extLst>
          </p:cNvPr>
          <p:cNvSpPr>
            <a:spLocks noGrp="1"/>
          </p:cNvSpPr>
          <p:nvPr>
            <p:ph type="dt" sz="half" idx="10"/>
          </p:nvPr>
        </p:nvSpPr>
        <p:spPr/>
        <p:txBody>
          <a:bodyPr/>
          <a:lstStyle/>
          <a:p>
            <a:fld id="{A01E695F-5248-444C-A7BF-8B9265E6BE56}" type="datetimeFigureOut">
              <a:rPr lang="en-GB" smtClean="0"/>
              <a:t>26/06/2019</a:t>
            </a:fld>
            <a:endParaRPr lang="en-GB"/>
          </a:p>
        </p:txBody>
      </p:sp>
      <p:sp>
        <p:nvSpPr>
          <p:cNvPr id="3" name="Footer Placeholder 2">
            <a:extLst>
              <a:ext uri="{FF2B5EF4-FFF2-40B4-BE49-F238E27FC236}">
                <a16:creationId xmlns:a16="http://schemas.microsoft.com/office/drawing/2014/main" id="{733715E0-9891-49F0-8F27-98A01F6CFAF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9E84912-E975-459F-A0A9-96F2D6AD0B4A}"/>
              </a:ext>
            </a:extLst>
          </p:cNvPr>
          <p:cNvSpPr>
            <a:spLocks noGrp="1"/>
          </p:cNvSpPr>
          <p:nvPr>
            <p:ph type="sldNum" sz="quarter" idx="12"/>
          </p:nvPr>
        </p:nvSpPr>
        <p:spPr/>
        <p:txBody>
          <a:bodyPr/>
          <a:lstStyle/>
          <a:p>
            <a:pPr>
              <a:defRPr/>
            </a:pPr>
            <a:fld id="{DC9D9A99-751C-4EE1-9E46-6E0F3D9BBB47}" type="slidenum">
              <a:rPr lang="en-US" smtClean="0"/>
              <a:t>‹#›</a:t>
            </a:fld>
            <a:endParaRPr lang="en-US"/>
          </a:p>
        </p:txBody>
      </p:sp>
    </p:spTree>
    <p:extLst>
      <p:ext uri="{BB962C8B-B14F-4D97-AF65-F5344CB8AC3E}">
        <p14:creationId xmlns:p14="http://schemas.microsoft.com/office/powerpoint/2010/main" val="1319125890"/>
      </p:ext>
    </p:extLst>
  </p:cSld>
  <p:clrMapOvr>
    <a:masterClrMapping/>
  </p:clrMapOvr>
  <p:transition spd="med">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3C27C-E3A4-4AE5-9ABC-6BB373F17D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34596F4-1B56-4387-8E52-B08F5AD47B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A33413B-1952-4B5B-A9D8-24AE53475A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7130E9-8AB5-4E7B-BA43-102520C33C14}"/>
              </a:ext>
            </a:extLst>
          </p:cNvPr>
          <p:cNvSpPr>
            <a:spLocks noGrp="1"/>
          </p:cNvSpPr>
          <p:nvPr>
            <p:ph type="dt" sz="half" idx="10"/>
          </p:nvPr>
        </p:nvSpPr>
        <p:spPr/>
        <p:txBody>
          <a:bodyPr/>
          <a:lstStyle/>
          <a:p>
            <a:fld id="{A01E695F-5248-444C-A7BF-8B9265E6BE56}" type="datetimeFigureOut">
              <a:rPr lang="en-GB" smtClean="0"/>
              <a:t>26/06/2019</a:t>
            </a:fld>
            <a:endParaRPr lang="en-GB"/>
          </a:p>
        </p:txBody>
      </p:sp>
      <p:sp>
        <p:nvSpPr>
          <p:cNvPr id="6" name="Footer Placeholder 5">
            <a:extLst>
              <a:ext uri="{FF2B5EF4-FFF2-40B4-BE49-F238E27FC236}">
                <a16:creationId xmlns:a16="http://schemas.microsoft.com/office/drawing/2014/main" id="{30D4B3BB-75E8-4A34-A4F1-5AF74949769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FFF5436-F2F5-4E4C-9F3A-AB72886E5AD2}"/>
              </a:ext>
            </a:extLst>
          </p:cNvPr>
          <p:cNvSpPr>
            <a:spLocks noGrp="1"/>
          </p:cNvSpPr>
          <p:nvPr>
            <p:ph type="sldNum" sz="quarter" idx="12"/>
          </p:nvPr>
        </p:nvSpPr>
        <p:spPr/>
        <p:txBody>
          <a:bodyPr/>
          <a:lstStyle/>
          <a:p>
            <a:pPr>
              <a:defRPr/>
            </a:pPr>
            <a:fld id="{1BA8EDF7-B11E-41A0-8E16-D1F72EA0A63E}" type="slidenum">
              <a:rPr lang="en-US" smtClean="0"/>
              <a:t>‹#›</a:t>
            </a:fld>
            <a:endParaRPr lang="en-US"/>
          </a:p>
        </p:txBody>
      </p:sp>
    </p:spTree>
    <p:extLst>
      <p:ext uri="{BB962C8B-B14F-4D97-AF65-F5344CB8AC3E}">
        <p14:creationId xmlns:p14="http://schemas.microsoft.com/office/powerpoint/2010/main" val="561865301"/>
      </p:ext>
    </p:extLst>
  </p:cSld>
  <p:clrMapOvr>
    <a:masterClrMapping/>
  </p:clrMapOvr>
  <p:transition spd="med">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DEA27-7475-469A-803C-CBDB06814E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6099466-9480-426C-8DC3-CAB743BC29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CDD2AC61-2DF3-440D-B406-DE439B8E88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B65CAD-EDCD-4F82-B273-A5E4771D6F3A}"/>
              </a:ext>
            </a:extLst>
          </p:cNvPr>
          <p:cNvSpPr>
            <a:spLocks noGrp="1"/>
          </p:cNvSpPr>
          <p:nvPr>
            <p:ph type="dt" sz="half" idx="10"/>
          </p:nvPr>
        </p:nvSpPr>
        <p:spPr/>
        <p:txBody>
          <a:bodyPr/>
          <a:lstStyle/>
          <a:p>
            <a:fld id="{A01E695F-5248-444C-A7BF-8B9265E6BE56}" type="datetimeFigureOut">
              <a:rPr lang="en-GB" smtClean="0"/>
              <a:t>26/06/2019</a:t>
            </a:fld>
            <a:endParaRPr lang="en-GB"/>
          </a:p>
        </p:txBody>
      </p:sp>
      <p:sp>
        <p:nvSpPr>
          <p:cNvPr id="6" name="Footer Placeholder 5">
            <a:extLst>
              <a:ext uri="{FF2B5EF4-FFF2-40B4-BE49-F238E27FC236}">
                <a16:creationId xmlns:a16="http://schemas.microsoft.com/office/drawing/2014/main" id="{44EEF8A3-10E0-4952-8175-8BDB0E5E65C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875BDB3-4739-4388-98C4-15BAA585CCE9}"/>
              </a:ext>
            </a:extLst>
          </p:cNvPr>
          <p:cNvSpPr>
            <a:spLocks noGrp="1"/>
          </p:cNvSpPr>
          <p:nvPr>
            <p:ph type="sldNum" sz="quarter" idx="12"/>
          </p:nvPr>
        </p:nvSpPr>
        <p:spPr/>
        <p:txBody>
          <a:bodyPr/>
          <a:lstStyle/>
          <a:p>
            <a:pPr>
              <a:defRPr/>
            </a:pPr>
            <a:fld id="{F6064C8D-378F-4AE3-B657-13AEBB3873E8}" type="slidenum">
              <a:rPr lang="en-US" smtClean="0"/>
              <a:t>‹#›</a:t>
            </a:fld>
            <a:endParaRPr lang="en-US"/>
          </a:p>
        </p:txBody>
      </p:sp>
    </p:spTree>
    <p:extLst>
      <p:ext uri="{BB962C8B-B14F-4D97-AF65-F5344CB8AC3E}">
        <p14:creationId xmlns:p14="http://schemas.microsoft.com/office/powerpoint/2010/main" val="163081641"/>
      </p:ext>
    </p:extLst>
  </p:cSld>
  <p:clrMapOvr>
    <a:masterClrMapping/>
  </p:clrMapOvr>
  <p:transition spd="med">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457B720-93C6-40E1-8798-5F32855FDC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986E72A-4807-4954-8480-7780823D4B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032EBF-2163-4153-884A-77750BF83A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1E695F-5248-444C-A7BF-8B9265E6BE56}" type="datetimeFigureOut">
              <a:rPr lang="en-GB" smtClean="0"/>
              <a:t>26/06/2019</a:t>
            </a:fld>
            <a:endParaRPr lang="en-GB"/>
          </a:p>
        </p:txBody>
      </p:sp>
      <p:sp>
        <p:nvSpPr>
          <p:cNvPr id="5" name="Footer Placeholder 4">
            <a:extLst>
              <a:ext uri="{FF2B5EF4-FFF2-40B4-BE49-F238E27FC236}">
                <a16:creationId xmlns:a16="http://schemas.microsoft.com/office/drawing/2014/main" id="{17218C18-3074-47E2-BD7F-1978AF6937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825E375-4B3C-4F98-920C-A71E270333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7C4CC6FB-9DF5-4607-9F92-84A604D92FB8}" type="slidenum">
              <a:rPr lang="en-US" smtClean="0"/>
              <a:t>‹#›</a:t>
            </a:fld>
            <a:endParaRPr lang="en-US"/>
          </a:p>
        </p:txBody>
      </p:sp>
    </p:spTree>
    <p:extLst>
      <p:ext uri="{BB962C8B-B14F-4D97-AF65-F5344CB8AC3E}">
        <p14:creationId xmlns:p14="http://schemas.microsoft.com/office/powerpoint/2010/main" val="811620872"/>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Lst>
  <p:transition spd="med">
    <p:wip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1" name="Rectangle 12">
            <a:extLst>
              <a:ext uri="{FF2B5EF4-FFF2-40B4-BE49-F238E27FC236}">
                <a16:creationId xmlns:a16="http://schemas.microsoft.com/office/drawing/2014/main" id="{E0BC6A39-98C3-4254-95AD-BB3286A1236A}"/>
              </a:ext>
            </a:extLst>
          </p:cNvPr>
          <p:cNvSpPr>
            <a:spLocks noGrp="1" noChangeArrowheads="1"/>
          </p:cNvSpPr>
          <p:nvPr>
            <p:ph type="ctrTitle"/>
          </p:nvPr>
        </p:nvSpPr>
        <p:spPr>
          <a:xfrm>
            <a:off x="1524000" y="1122363"/>
            <a:ext cx="9144000" cy="2387600"/>
          </a:xfrm>
        </p:spPr>
        <p:txBody>
          <a:bodyPr>
            <a:normAutofit/>
          </a:bodyPr>
          <a:lstStyle/>
          <a:p>
            <a:r>
              <a:rPr lang="en-US" altLang="en-US" sz="3600"/>
              <a:t>Unfair Prejudice Petitions: some tricks of the trade</a:t>
            </a:r>
          </a:p>
        </p:txBody>
      </p:sp>
      <p:sp>
        <p:nvSpPr>
          <p:cNvPr id="15362" name="Rectangle 13">
            <a:extLst>
              <a:ext uri="{FF2B5EF4-FFF2-40B4-BE49-F238E27FC236}">
                <a16:creationId xmlns:a16="http://schemas.microsoft.com/office/drawing/2014/main" id="{7B54F33A-5A51-4BDB-AF2F-995CD6DE77F9}"/>
              </a:ext>
            </a:extLst>
          </p:cNvPr>
          <p:cNvSpPr>
            <a:spLocks noGrp="1" noChangeArrowheads="1"/>
          </p:cNvSpPr>
          <p:nvPr>
            <p:ph type="subTitle" idx="1"/>
          </p:nvPr>
        </p:nvSpPr>
        <p:spPr>
          <a:xfrm>
            <a:off x="1524000" y="3695944"/>
            <a:ext cx="9144000" cy="1389749"/>
          </a:xfrm>
        </p:spPr>
        <p:txBody>
          <a:bodyPr>
            <a:normAutofit/>
          </a:bodyPr>
          <a:lstStyle/>
          <a:p>
            <a:endParaRPr lang="en-US" altLang="en-US" sz="2000" i="1"/>
          </a:p>
          <a:p>
            <a:r>
              <a:rPr lang="en-US" altLang="en-US" sz="2000"/>
              <a:t>Daniel Lightman QC</a:t>
            </a:r>
          </a:p>
          <a:p>
            <a:r>
              <a:rPr lang="en-US" altLang="en-US" sz="2000"/>
              <a:t>20 June 2019</a:t>
            </a:r>
          </a:p>
        </p:txBody>
      </p:sp>
    </p:spTree>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9416" y="1988840"/>
            <a:ext cx="11233248" cy="4433664"/>
          </a:xfrm>
        </p:spPr>
        <p:txBody>
          <a:bodyPr>
            <a:normAutofit/>
          </a:bodyPr>
          <a:lstStyle/>
          <a:p>
            <a:pPr algn="just"/>
            <a:r>
              <a:rPr lang="en-GB" sz="2600">
                <a:latin typeface="Helvetica" panose="020B0604020202020204" pitchFamily="34" charset="0"/>
                <a:cs typeface="Helvetica" panose="020B0604020202020204" pitchFamily="34" charset="0"/>
              </a:rPr>
              <a:t> Court must consider: </a:t>
            </a:r>
          </a:p>
          <a:p>
            <a:pPr lvl="1" algn="just"/>
            <a:endParaRPr lang="en-GB" sz="2200">
              <a:latin typeface="Helvetica" panose="020B0604020202020204" pitchFamily="34" charset="0"/>
              <a:cs typeface="Helvetica" panose="020B0604020202020204" pitchFamily="34" charset="0"/>
            </a:endParaRPr>
          </a:p>
          <a:p>
            <a:pPr lvl="1" algn="just"/>
            <a:r>
              <a:rPr lang="en-GB" sz="2200">
                <a:latin typeface="Helvetica" panose="020B0604020202020204" pitchFamily="34" charset="0"/>
                <a:cs typeface="Helvetica" panose="020B0604020202020204" pitchFamily="34" charset="0"/>
              </a:rPr>
              <a:t> All possible remedies – which provides the most appropriate relief?</a:t>
            </a:r>
          </a:p>
          <a:p>
            <a:pPr lvl="1" algn="just"/>
            <a:endParaRPr lang="en-GB" sz="2200">
              <a:latin typeface="Helvetica" panose="020B0604020202020204" pitchFamily="34" charset="0"/>
              <a:cs typeface="Helvetica" panose="020B0604020202020204" pitchFamily="34" charset="0"/>
            </a:endParaRPr>
          </a:p>
          <a:p>
            <a:pPr lvl="1" algn="just"/>
            <a:r>
              <a:rPr lang="en-GB" sz="2200">
                <a:latin typeface="Helvetica" panose="020B0604020202020204" pitchFamily="34" charset="0"/>
                <a:cs typeface="Helvetica" panose="020B0604020202020204" pitchFamily="34" charset="0"/>
              </a:rPr>
              <a:t> All of the circumstances of the case (including the conduct of the petitioner).</a:t>
            </a:r>
          </a:p>
          <a:p>
            <a:pPr lvl="1" algn="just"/>
            <a:endParaRPr lang="en-GB" sz="2200">
              <a:latin typeface="Helvetica" panose="020B0604020202020204" pitchFamily="34" charset="0"/>
              <a:cs typeface="Helvetica" panose="020B0604020202020204" pitchFamily="34" charset="0"/>
            </a:endParaRPr>
          </a:p>
          <a:p>
            <a:pPr lvl="1" algn="just"/>
            <a:r>
              <a:rPr lang="en-GB" sz="2200">
                <a:latin typeface="Helvetica" panose="020B0604020202020204" pitchFamily="34" charset="0"/>
                <a:cs typeface="Helvetica" panose="020B0604020202020204" pitchFamily="34" charset="0"/>
              </a:rPr>
              <a:t> Proportionality of relief to unfairly prejudicial conduct:</a:t>
            </a:r>
          </a:p>
          <a:p>
            <a:pPr marL="457200" lvl="1" indent="0" algn="just">
              <a:buNone/>
            </a:pPr>
            <a:endParaRPr lang="en-GB" sz="2200">
              <a:latin typeface="Helvetica" panose="020B0604020202020204" pitchFamily="34" charset="0"/>
              <a:cs typeface="Helvetica" panose="020B0604020202020204" pitchFamily="34" charset="0"/>
            </a:endParaRPr>
          </a:p>
          <a:p>
            <a:pPr lvl="2" algn="just"/>
            <a:r>
              <a:rPr lang="en-GB" sz="2200">
                <a:latin typeface="Helvetica" panose="020B0604020202020204" pitchFamily="34" charset="0"/>
                <a:cs typeface="Helvetica" panose="020B0604020202020204" pitchFamily="34" charset="0"/>
              </a:rPr>
              <a:t>claim to share purchase order against non-director 5% shareholder struck out: </a:t>
            </a:r>
            <a:r>
              <a:rPr lang="en-GB" sz="2200" u="sng">
                <a:latin typeface="Helvetica" panose="020B0604020202020204" pitchFamily="34" charset="0"/>
                <a:cs typeface="Helvetica" panose="020B0604020202020204" pitchFamily="34" charset="0"/>
              </a:rPr>
              <a:t>Re Pedersen (Thameside) Ltd</a:t>
            </a:r>
            <a:r>
              <a:rPr lang="en-GB" sz="2200">
                <a:latin typeface="Helvetica" panose="020B0604020202020204" pitchFamily="34" charset="0"/>
                <a:cs typeface="Helvetica" panose="020B0604020202020204" pitchFamily="34" charset="0"/>
              </a:rPr>
              <a:t> [2018] BCC 58, at [12], [15].</a:t>
            </a:r>
          </a:p>
          <a:p>
            <a:endParaRPr lang="en-GB" sz="2600">
              <a:latin typeface="Helvetica" panose="020B0604020202020204" pitchFamily="34" charset="0"/>
              <a:cs typeface="Helvetica" panose="020B0604020202020204" pitchFamily="34" charset="0"/>
            </a:endParaRPr>
          </a:p>
        </p:txBody>
      </p:sp>
      <p:sp>
        <p:nvSpPr>
          <p:cNvPr id="2" name="Title 1"/>
          <p:cNvSpPr>
            <a:spLocks noGrp="1"/>
          </p:cNvSpPr>
          <p:nvPr>
            <p:ph type="title"/>
          </p:nvPr>
        </p:nvSpPr>
        <p:spPr>
          <a:xfrm>
            <a:off x="767408" y="1124744"/>
            <a:ext cx="8077200" cy="990600"/>
          </a:xfrm>
        </p:spPr>
        <p:txBody>
          <a:bodyPr/>
          <a:lstStyle/>
          <a:p>
            <a:r>
              <a:rPr lang="en-US" sz="2800"/>
              <a:t>Exercise of discretion as to type of order</a:t>
            </a:r>
          </a:p>
        </p:txBody>
      </p:sp>
    </p:spTree>
    <p:extLst>
      <p:ext uri="{BB962C8B-B14F-4D97-AF65-F5344CB8AC3E}">
        <p14:creationId xmlns:p14="http://schemas.microsoft.com/office/powerpoint/2010/main" val="3299799293"/>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9416" y="1988840"/>
            <a:ext cx="11233248" cy="4433664"/>
          </a:xfrm>
        </p:spPr>
        <p:txBody>
          <a:bodyPr>
            <a:normAutofit fontScale="92500" lnSpcReduction="10000"/>
          </a:bodyPr>
          <a:lstStyle/>
          <a:p>
            <a:pPr algn="just"/>
            <a:r>
              <a:rPr lang="en-GB" sz="2600"/>
              <a:t> No limit in the language of section 996(1) – “</a:t>
            </a:r>
            <a:r>
              <a:rPr lang="en-GB" sz="2600" i="1"/>
              <a:t>such order as it thinks fit for giving relief</a:t>
            </a:r>
            <a:r>
              <a:rPr lang="en-GB" sz="2600"/>
              <a:t>”.  </a:t>
            </a:r>
            <a:r>
              <a:rPr lang="en-GB" sz="2600" i="1"/>
              <a:t>“… the unfair prejudice jurisdiction has been held to confer on the court the widest possible discretion as to the relief to be granted to a successful petitioner</a:t>
            </a:r>
            <a:r>
              <a:rPr lang="en-GB" sz="2600"/>
              <a:t>”: </a:t>
            </a:r>
            <a:r>
              <a:rPr lang="en-GB" sz="2600" u="sng"/>
              <a:t>Re Sprintroom Ltd</a:t>
            </a:r>
            <a:r>
              <a:rPr lang="en-GB" sz="2600"/>
              <a:t> [2019] EWCA Civ 932, at [89].</a:t>
            </a:r>
          </a:p>
          <a:p>
            <a:pPr algn="just"/>
            <a:endParaRPr lang="en-GB" sz="2200"/>
          </a:p>
          <a:p>
            <a:pPr algn="just"/>
            <a:r>
              <a:rPr lang="en-GB" sz="2600"/>
              <a:t> Orders can be made against:</a:t>
            </a:r>
          </a:p>
          <a:p>
            <a:pPr lvl="1" algn="just"/>
            <a:r>
              <a:rPr lang="en-GB" sz="2600"/>
              <a:t> former shareholders: </a:t>
            </a:r>
            <a:r>
              <a:rPr lang="en-GB" sz="2600" u="sng"/>
              <a:t>Re a Company (No 005287 of 1985)</a:t>
            </a:r>
            <a:r>
              <a:rPr lang="en-GB" sz="2600"/>
              <a:t> [1986] BCLC 6;</a:t>
            </a:r>
          </a:p>
          <a:p>
            <a:pPr lvl="1" algn="just"/>
            <a:r>
              <a:rPr lang="en-GB" sz="2600"/>
              <a:t> directors (even if not shareholders): </a:t>
            </a:r>
            <a:r>
              <a:rPr lang="en-GB" sz="2600" u="sng"/>
              <a:t>Atlasview Ltd v Brightview Ltd</a:t>
            </a:r>
            <a:r>
              <a:rPr lang="en-GB" sz="2600"/>
              <a:t> [2004] 2 BCLC 191;</a:t>
            </a:r>
          </a:p>
          <a:p>
            <a:pPr lvl="1" algn="just"/>
            <a:r>
              <a:rPr lang="en-GB" sz="2600"/>
              <a:t> third parties knowingly/improperly assisting in diversion of company funds: </a:t>
            </a:r>
            <a:r>
              <a:rPr lang="en-GB" sz="2600" u="sng"/>
              <a:t>Lowe v Fahey</a:t>
            </a:r>
            <a:r>
              <a:rPr lang="en-GB" sz="2600"/>
              <a:t> [1996] 1 BCLC 262; or</a:t>
            </a:r>
          </a:p>
          <a:p>
            <a:pPr lvl="1" algn="just"/>
            <a:r>
              <a:rPr lang="en-GB" sz="2600"/>
              <a:t> recipients of monies which were improperly paid: </a:t>
            </a:r>
            <a:r>
              <a:rPr lang="en-GB" sz="2600" u="sng"/>
              <a:t>Clark v Cutland</a:t>
            </a:r>
            <a:r>
              <a:rPr lang="en-GB" sz="2600"/>
              <a:t> [2003] 2 BCLC 393.</a:t>
            </a:r>
          </a:p>
          <a:p>
            <a:pPr lvl="1"/>
            <a:endParaRPr lang="en-GB" sz="2600"/>
          </a:p>
          <a:p>
            <a:pPr lvl="1"/>
            <a:endParaRPr lang="en-GB" sz="2200"/>
          </a:p>
          <a:p>
            <a:pPr marL="457200" lvl="1" indent="0">
              <a:buNone/>
            </a:pPr>
            <a:endParaRPr lang="en-GB" sz="2200"/>
          </a:p>
          <a:p>
            <a:pPr marL="457200" lvl="1" indent="0">
              <a:buNone/>
            </a:pPr>
            <a:endParaRPr lang="en-GB" sz="2200"/>
          </a:p>
          <a:p>
            <a:pPr lvl="1"/>
            <a:endParaRPr lang="en-GB" sz="2200"/>
          </a:p>
        </p:txBody>
      </p:sp>
      <p:sp>
        <p:nvSpPr>
          <p:cNvPr id="2" name="Title 1"/>
          <p:cNvSpPr>
            <a:spLocks noGrp="1"/>
          </p:cNvSpPr>
          <p:nvPr>
            <p:ph type="title"/>
          </p:nvPr>
        </p:nvSpPr>
        <p:spPr>
          <a:xfrm>
            <a:off x="767408" y="1124744"/>
            <a:ext cx="8077200" cy="990600"/>
          </a:xfrm>
        </p:spPr>
        <p:txBody>
          <a:bodyPr/>
          <a:lstStyle/>
          <a:p>
            <a:r>
              <a:rPr lang="en-US" sz="2800"/>
              <a:t>Against whom can Orders be made?</a:t>
            </a:r>
          </a:p>
        </p:txBody>
      </p:sp>
    </p:spTree>
    <p:extLst>
      <p:ext uri="{BB962C8B-B14F-4D97-AF65-F5344CB8AC3E}">
        <p14:creationId xmlns:p14="http://schemas.microsoft.com/office/powerpoint/2010/main" val="3243874884"/>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9416" y="1988840"/>
            <a:ext cx="11233248" cy="4433664"/>
          </a:xfrm>
        </p:spPr>
        <p:txBody>
          <a:bodyPr>
            <a:normAutofit/>
          </a:bodyPr>
          <a:lstStyle/>
          <a:p>
            <a:pPr algn="just"/>
            <a:r>
              <a:rPr lang="en-GB" sz="2600"/>
              <a:t> An order can be made against any persons, even if they have never been a director or shareholder, so long as they are:</a:t>
            </a:r>
          </a:p>
          <a:p>
            <a:pPr marL="457200" lvl="1" indent="0" algn="just">
              <a:buNone/>
            </a:pPr>
            <a:endParaRPr lang="en-GB" sz="2600"/>
          </a:p>
          <a:p>
            <a:pPr marL="457200" lvl="1" indent="0" algn="just">
              <a:buNone/>
            </a:pPr>
            <a:r>
              <a:rPr lang="en-GB" sz="2600"/>
              <a:t>“</a:t>
            </a:r>
            <a:r>
              <a:rPr lang="en-GB" sz="2600" i="1"/>
              <a:t>sufficiently implicated in unfairly prejudicial conduct of a company's affairs, or who benefited or stood to benefit from it and condoned it, even if they are not the principal perpetrators</a:t>
            </a:r>
            <a:r>
              <a:rPr lang="en-GB" sz="2600"/>
              <a:t>” </a:t>
            </a:r>
          </a:p>
          <a:p>
            <a:pPr marL="457200" lvl="1" indent="0" algn="just">
              <a:buNone/>
            </a:pPr>
            <a:endParaRPr lang="en-GB" sz="2600" u="sng"/>
          </a:p>
          <a:p>
            <a:pPr marL="457200" lvl="1" indent="0" algn="r">
              <a:buNone/>
            </a:pPr>
            <a:r>
              <a:rPr lang="en-GB" sz="2600" u="sng"/>
              <a:t>Re Edwardian Group Ltd, Estera Trust (Jersey) Ltd v Singh</a:t>
            </a:r>
            <a:r>
              <a:rPr lang="en-GB" sz="2600"/>
              <a:t> [2019] 1 BCLC 171, at [629].</a:t>
            </a:r>
          </a:p>
          <a:p>
            <a:pPr marL="0" indent="0">
              <a:buNone/>
            </a:pPr>
            <a:endParaRPr lang="en-GB" sz="2600" i="1"/>
          </a:p>
        </p:txBody>
      </p:sp>
      <p:sp>
        <p:nvSpPr>
          <p:cNvPr id="2" name="Title 1"/>
          <p:cNvSpPr>
            <a:spLocks noGrp="1"/>
          </p:cNvSpPr>
          <p:nvPr>
            <p:ph type="title"/>
          </p:nvPr>
        </p:nvSpPr>
        <p:spPr>
          <a:xfrm>
            <a:off x="767408" y="1124744"/>
            <a:ext cx="8077200" cy="990600"/>
          </a:xfrm>
        </p:spPr>
        <p:txBody>
          <a:bodyPr/>
          <a:lstStyle/>
          <a:p>
            <a:r>
              <a:rPr lang="en-US" sz="2800"/>
              <a:t>Against whom can Orders be made?</a:t>
            </a:r>
          </a:p>
        </p:txBody>
      </p:sp>
    </p:spTree>
    <p:extLst>
      <p:ext uri="{BB962C8B-B14F-4D97-AF65-F5344CB8AC3E}">
        <p14:creationId xmlns:p14="http://schemas.microsoft.com/office/powerpoint/2010/main" val="2726309702"/>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9416" y="1988840"/>
            <a:ext cx="11233248" cy="4433664"/>
          </a:xfrm>
        </p:spPr>
        <p:txBody>
          <a:bodyPr>
            <a:normAutofit fontScale="92500"/>
          </a:bodyPr>
          <a:lstStyle/>
          <a:p>
            <a:pPr marL="0" indent="0" algn="just">
              <a:buNone/>
            </a:pPr>
            <a:r>
              <a:rPr lang="en-GB" sz="2600" i="1"/>
              <a:t>“Where relevant conduct is carried out by a person himself or his agent there is no difficulty of attribution of responsibility for the purposes of s.994…</a:t>
            </a:r>
            <a:endParaRPr lang="en-GB" sz="2600"/>
          </a:p>
          <a:p>
            <a:pPr marL="0" indent="0" algn="just">
              <a:buNone/>
            </a:pPr>
            <a:r>
              <a:rPr lang="en-GB" sz="2600" i="1"/>
              <a:t>What is the relevant test of attribution of responsibility beyond the narrow class where an agency relationship exists? In my judgment, the test is whether the defendant in a s.994 claim is </a:t>
            </a:r>
            <a:r>
              <a:rPr lang="en-GB" sz="2600" b="1" i="1"/>
              <a:t>so connected to the unfairly prejudicial conduct in question that it would be just</a:t>
            </a:r>
            <a:r>
              <a:rPr lang="en-GB" sz="2600" i="1"/>
              <a:t>, in the context of the statutory regime contained in sections 994 to 996, to grant a remedy against [him or her] in relation to that conduct… In practice, everything will depend on the facts of a particular case.”</a:t>
            </a:r>
            <a:endParaRPr lang="en-GB" sz="2600"/>
          </a:p>
          <a:p>
            <a:pPr marL="0" indent="0" algn="just">
              <a:buNone/>
            </a:pPr>
            <a:endParaRPr lang="en-GB" sz="2600" u="sng"/>
          </a:p>
          <a:p>
            <a:pPr marL="0" indent="0" algn="r">
              <a:buNone/>
            </a:pPr>
            <a:r>
              <a:rPr lang="en-GB" sz="2600" u="sng"/>
              <a:t>F&amp;C Alternative Investments (Holdings) Ltd v Barthelemy (No 2)</a:t>
            </a:r>
            <a:r>
              <a:rPr lang="en-GB" sz="2600"/>
              <a:t> [2012] Ch 613, at [1095]-[1096].</a:t>
            </a:r>
          </a:p>
          <a:p>
            <a:pPr marL="0" indent="0">
              <a:buNone/>
            </a:pPr>
            <a:endParaRPr lang="en-GB" sz="2600"/>
          </a:p>
          <a:p>
            <a:pPr marL="0" indent="0">
              <a:buNone/>
            </a:pPr>
            <a:endParaRPr lang="en-GB" sz="2600"/>
          </a:p>
          <a:p>
            <a:pPr marL="0" indent="0">
              <a:buNone/>
            </a:pPr>
            <a:endParaRPr lang="en-GB" sz="2600" i="1"/>
          </a:p>
        </p:txBody>
      </p:sp>
      <p:sp>
        <p:nvSpPr>
          <p:cNvPr id="2" name="Title 1"/>
          <p:cNvSpPr>
            <a:spLocks noGrp="1"/>
          </p:cNvSpPr>
          <p:nvPr>
            <p:ph type="title"/>
          </p:nvPr>
        </p:nvSpPr>
        <p:spPr>
          <a:xfrm>
            <a:off x="767408" y="1124744"/>
            <a:ext cx="8077200" cy="990600"/>
          </a:xfrm>
        </p:spPr>
        <p:txBody>
          <a:bodyPr/>
          <a:lstStyle/>
          <a:p>
            <a:r>
              <a:rPr lang="en-US" sz="2800"/>
              <a:t>What are the limits of the Court’s jurisdiction?</a:t>
            </a:r>
          </a:p>
        </p:txBody>
      </p:sp>
    </p:spTree>
    <p:extLst>
      <p:ext uri="{BB962C8B-B14F-4D97-AF65-F5344CB8AC3E}">
        <p14:creationId xmlns:p14="http://schemas.microsoft.com/office/powerpoint/2010/main" val="1919854531"/>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9416" y="1988840"/>
            <a:ext cx="11233248" cy="4433664"/>
          </a:xfrm>
        </p:spPr>
        <p:txBody>
          <a:bodyPr>
            <a:normAutofit/>
          </a:bodyPr>
          <a:lstStyle/>
          <a:p>
            <a:r>
              <a:rPr lang="en-GB" sz="2600"/>
              <a:t> Fact-sensitive, practical approach.</a:t>
            </a:r>
          </a:p>
          <a:p>
            <a:pPr marL="0" indent="0">
              <a:buNone/>
            </a:pPr>
            <a:r>
              <a:rPr lang="en-GB" sz="2600"/>
              <a:t> </a:t>
            </a:r>
          </a:p>
          <a:p>
            <a:r>
              <a:rPr lang="en-GB" sz="2600" i="1"/>
              <a:t> “business realities of a situation”</a:t>
            </a:r>
            <a:r>
              <a:rPr lang="en-GB" sz="2600"/>
              <a:t>: </a:t>
            </a:r>
            <a:r>
              <a:rPr lang="en-GB" sz="2600" u="sng"/>
              <a:t>F&amp;C Alternative Investments</a:t>
            </a:r>
            <a:r>
              <a:rPr lang="en-GB" sz="2600"/>
              <a:t>, at [1102].</a:t>
            </a:r>
            <a:endParaRPr lang="en-GB" sz="2600" u="sng"/>
          </a:p>
          <a:p>
            <a:endParaRPr lang="en-GB" sz="2600" i="1"/>
          </a:p>
          <a:p>
            <a:r>
              <a:rPr lang="en-GB" sz="2600" i="1"/>
              <a:t> </a:t>
            </a:r>
            <a:r>
              <a:rPr lang="en-GB" sz="2600"/>
              <a:t>Mere connection not sufficient, it must also be just:</a:t>
            </a:r>
          </a:p>
          <a:p>
            <a:pPr lvl="1"/>
            <a:r>
              <a:rPr lang="en-GB" sz="2600"/>
              <a:t> respondent’s knowledge of the conduct;</a:t>
            </a:r>
          </a:p>
          <a:p>
            <a:pPr lvl="1"/>
            <a:r>
              <a:rPr lang="en-GB" sz="2600"/>
              <a:t> respondent’s receipt of benefits from the conduct;</a:t>
            </a:r>
          </a:p>
          <a:p>
            <a:pPr lvl="1"/>
            <a:r>
              <a:rPr lang="en-GB" sz="2600"/>
              <a:t> whether respondent and relevant company are “one” / ciphers.</a:t>
            </a:r>
          </a:p>
          <a:p>
            <a:endParaRPr lang="en-GB" sz="2600" i="1"/>
          </a:p>
        </p:txBody>
      </p:sp>
      <p:sp>
        <p:nvSpPr>
          <p:cNvPr id="2" name="Title 1"/>
          <p:cNvSpPr>
            <a:spLocks noGrp="1"/>
          </p:cNvSpPr>
          <p:nvPr>
            <p:ph type="title"/>
          </p:nvPr>
        </p:nvSpPr>
        <p:spPr>
          <a:xfrm>
            <a:off x="767408" y="1124744"/>
            <a:ext cx="8077200" cy="990600"/>
          </a:xfrm>
        </p:spPr>
        <p:txBody>
          <a:bodyPr/>
          <a:lstStyle/>
          <a:p>
            <a:r>
              <a:rPr lang="en-US" sz="2800"/>
              <a:t>What are the limits of the Court’s jurisdiction?</a:t>
            </a:r>
          </a:p>
        </p:txBody>
      </p:sp>
    </p:spTree>
    <p:extLst>
      <p:ext uri="{BB962C8B-B14F-4D97-AF65-F5344CB8AC3E}">
        <p14:creationId xmlns:p14="http://schemas.microsoft.com/office/powerpoint/2010/main" val="2597911123"/>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9416" y="1988840"/>
            <a:ext cx="11233248" cy="4433664"/>
          </a:xfrm>
        </p:spPr>
        <p:txBody>
          <a:bodyPr>
            <a:normAutofit/>
          </a:bodyPr>
          <a:lstStyle/>
          <a:p>
            <a:pPr marL="0" indent="0">
              <a:buNone/>
            </a:pPr>
            <a:endParaRPr lang="en-GB" sz="2600"/>
          </a:p>
          <a:p>
            <a:pPr marL="0" indent="0" algn="just">
              <a:buNone/>
            </a:pPr>
            <a:r>
              <a:rPr lang="en-GB" sz="2600"/>
              <a:t>“</a:t>
            </a:r>
            <a:r>
              <a:rPr lang="en-GB" sz="2600" i="1"/>
              <a:t>…</a:t>
            </a:r>
            <a:r>
              <a:rPr lang="en-GB" sz="2600" b="1" i="1"/>
              <a:t>merely being connected with the acts complained of cannot be enough.  If that were the case, personal liability would be imposed in most cases because a company acts through its board of directors.  As a matter of logic, more is necessary</a:t>
            </a:r>
            <a:r>
              <a:rPr lang="en-GB" sz="2600" i="1"/>
              <a:t>.  In some circumstances, no doubt, relevant factors would be whether the company in question had been a mere cypher for the individual and whether that individual had benefitted, for example, from the diversion of the company’s business or had otherwise benefited from the unfairly prejudicial conduct.</a:t>
            </a:r>
            <a:r>
              <a:rPr lang="en-GB" sz="2600"/>
              <a:t>”</a:t>
            </a:r>
          </a:p>
          <a:p>
            <a:pPr marL="0" indent="0" algn="r">
              <a:buNone/>
            </a:pPr>
            <a:endParaRPr lang="en-GB" sz="2600"/>
          </a:p>
          <a:p>
            <a:pPr marL="0" indent="0" algn="r">
              <a:buNone/>
            </a:pPr>
            <a:r>
              <a:rPr lang="en-GB" sz="2600"/>
              <a:t>Asplin J in </a:t>
            </a:r>
            <a:r>
              <a:rPr lang="en-GB" sz="2600" u="sng"/>
              <a:t>Re TPD Investments Ltd</a:t>
            </a:r>
            <a:r>
              <a:rPr lang="en-GB" sz="2600"/>
              <a:t> [2017] EWHC 657 (Ch), at [158].</a:t>
            </a:r>
          </a:p>
          <a:p>
            <a:endParaRPr lang="en-GB" sz="2600" i="1"/>
          </a:p>
        </p:txBody>
      </p:sp>
      <p:sp>
        <p:nvSpPr>
          <p:cNvPr id="2" name="Title 1"/>
          <p:cNvSpPr>
            <a:spLocks noGrp="1"/>
          </p:cNvSpPr>
          <p:nvPr>
            <p:ph type="title"/>
          </p:nvPr>
        </p:nvSpPr>
        <p:spPr>
          <a:xfrm>
            <a:off x="767408" y="1124744"/>
            <a:ext cx="8077200" cy="990600"/>
          </a:xfrm>
        </p:spPr>
        <p:txBody>
          <a:bodyPr/>
          <a:lstStyle/>
          <a:p>
            <a:r>
              <a:rPr lang="en-US" sz="2800"/>
              <a:t>What are the limits of the Court’s jurisdiction?</a:t>
            </a:r>
          </a:p>
        </p:txBody>
      </p:sp>
    </p:spTree>
    <p:extLst>
      <p:ext uri="{BB962C8B-B14F-4D97-AF65-F5344CB8AC3E}">
        <p14:creationId xmlns:p14="http://schemas.microsoft.com/office/powerpoint/2010/main" val="828449225"/>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9416" y="1988840"/>
            <a:ext cx="11233248" cy="4433664"/>
          </a:xfrm>
        </p:spPr>
        <p:txBody>
          <a:bodyPr>
            <a:normAutofit lnSpcReduction="10000"/>
          </a:bodyPr>
          <a:lstStyle/>
          <a:p>
            <a:pPr algn="just"/>
            <a:r>
              <a:rPr lang="en-GB" sz="2600"/>
              <a:t> Arguable claim relies on involvement, knowledge, or benefit - </a:t>
            </a:r>
          </a:p>
          <a:p>
            <a:pPr marL="0" indent="0" algn="just">
              <a:buNone/>
            </a:pPr>
            <a:r>
              <a:rPr lang="en-GB" sz="2600" i="1"/>
              <a:t>“I do not accept that the petition as it stands contains any allegation against the deceased that he was either directly or indirectly involved in conducting the affairs of the company in an unfairly prejudicial manner or assisted Mr Gourgey so do so. I not accept that it is alleged that deceased knowingly received either directly or indirectly the or any part of the proceeds of such misconduct by Mr Gourgey. It is noteworthy that there is no allegation of any sort of knowledge on the part of the deceased concerning Mr Gourgey’s misconduct… In my judgment it is plain and obvious that a trial judge will not grant the relief claimed against the deceased’s estate on the basis of the allegations made.” </a:t>
            </a:r>
          </a:p>
          <a:p>
            <a:pPr marL="0" indent="0" algn="r">
              <a:buNone/>
            </a:pPr>
            <a:r>
              <a:rPr lang="en-GB" sz="2600" u="sng"/>
              <a:t>Re Pedersen (Thameside) Ltd</a:t>
            </a:r>
            <a:r>
              <a:rPr lang="en-GB" sz="2600"/>
              <a:t> [2018] BCC 58, at [14], [15].</a:t>
            </a:r>
          </a:p>
          <a:p>
            <a:pPr marL="0" indent="0">
              <a:buNone/>
            </a:pPr>
            <a:endParaRPr lang="en-GB" sz="2600"/>
          </a:p>
          <a:p>
            <a:pPr marL="0" indent="0">
              <a:buNone/>
            </a:pPr>
            <a:endParaRPr lang="en-GB" sz="2600"/>
          </a:p>
        </p:txBody>
      </p:sp>
      <p:sp>
        <p:nvSpPr>
          <p:cNvPr id="2" name="Title 1"/>
          <p:cNvSpPr>
            <a:spLocks noGrp="1"/>
          </p:cNvSpPr>
          <p:nvPr>
            <p:ph type="title"/>
          </p:nvPr>
        </p:nvSpPr>
        <p:spPr>
          <a:xfrm>
            <a:off x="767408" y="1124744"/>
            <a:ext cx="8077200" cy="990600"/>
          </a:xfrm>
        </p:spPr>
        <p:txBody>
          <a:bodyPr/>
          <a:lstStyle/>
          <a:p>
            <a:r>
              <a:rPr lang="en-US" sz="2800"/>
              <a:t>What are the limits of the Court’s jurisdiction?</a:t>
            </a:r>
          </a:p>
        </p:txBody>
      </p:sp>
    </p:spTree>
    <p:extLst>
      <p:ext uri="{BB962C8B-B14F-4D97-AF65-F5344CB8AC3E}">
        <p14:creationId xmlns:p14="http://schemas.microsoft.com/office/powerpoint/2010/main" val="220429462"/>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9416" y="1988840"/>
            <a:ext cx="11233248" cy="4433664"/>
          </a:xfrm>
        </p:spPr>
        <p:txBody>
          <a:bodyPr>
            <a:normAutofit lnSpcReduction="10000"/>
          </a:bodyPr>
          <a:lstStyle/>
          <a:p>
            <a:pPr algn="just"/>
            <a:r>
              <a:rPr lang="en-GB" sz="2600"/>
              <a:t> Claim for relief struck out where:</a:t>
            </a:r>
          </a:p>
          <a:p>
            <a:pPr marL="457200" lvl="1" indent="0" algn="just">
              <a:buNone/>
            </a:pPr>
            <a:r>
              <a:rPr lang="en-GB" sz="2200"/>
              <a:t> </a:t>
            </a:r>
          </a:p>
          <a:p>
            <a:pPr lvl="1" algn="just"/>
            <a:r>
              <a:rPr lang="en-GB" sz="2200"/>
              <a:t>no allegation that the relevant respondent had knowledge of, or benefited from, the relevant conduct: </a:t>
            </a:r>
            <a:r>
              <a:rPr lang="en-GB" sz="2200" u="sng"/>
              <a:t>Re Bankside Hotels Ltd</a:t>
            </a:r>
            <a:r>
              <a:rPr lang="en-GB" sz="2200"/>
              <a:t> [2019] 1 BCLC 434; and</a:t>
            </a:r>
          </a:p>
          <a:p>
            <a:pPr lvl="1" algn="just"/>
            <a:endParaRPr lang="en-GB" sz="2200"/>
          </a:p>
          <a:p>
            <a:pPr lvl="1" algn="just"/>
            <a:r>
              <a:rPr lang="en-GB" sz="2200"/>
              <a:t>no allegation that the respondent shareholder had knowledge of the relevant director’s wrongdoing, but an allegation that had they been aware they would have taken no remedial steps: </a:t>
            </a:r>
            <a:r>
              <a:rPr lang="en-GB" sz="2200" u="sng"/>
              <a:t>Re G &amp; G Properties Ltd</a:t>
            </a:r>
            <a:r>
              <a:rPr lang="en-GB" sz="2200"/>
              <a:t> [2018] EWHC 2807 (Ch).</a:t>
            </a:r>
          </a:p>
          <a:p>
            <a:pPr marL="0" indent="0" algn="just">
              <a:buNone/>
            </a:pPr>
            <a:endParaRPr lang="en-GB" sz="2600"/>
          </a:p>
          <a:p>
            <a:pPr algn="just"/>
            <a:r>
              <a:rPr lang="en-GB" sz="2600"/>
              <a:t> Relief against trustee shareholder refused where trustee had no knowledge of the relevant conduct, and had been misled by the director: </a:t>
            </a:r>
            <a:r>
              <a:rPr lang="it-IT" sz="2600" u="sng"/>
              <a:t>Re Edwardian (Estera v Singh)</a:t>
            </a:r>
            <a:r>
              <a:rPr lang="it-IT" sz="2600"/>
              <a:t> [2019] 1 BCLC 171.</a:t>
            </a:r>
            <a:endParaRPr lang="en-GB" sz="2600"/>
          </a:p>
        </p:txBody>
      </p:sp>
      <p:sp>
        <p:nvSpPr>
          <p:cNvPr id="2" name="Title 1"/>
          <p:cNvSpPr>
            <a:spLocks noGrp="1"/>
          </p:cNvSpPr>
          <p:nvPr>
            <p:ph type="title"/>
          </p:nvPr>
        </p:nvSpPr>
        <p:spPr>
          <a:xfrm>
            <a:off x="767408" y="1124744"/>
            <a:ext cx="8077200" cy="990600"/>
          </a:xfrm>
        </p:spPr>
        <p:txBody>
          <a:bodyPr/>
          <a:lstStyle/>
          <a:p>
            <a:r>
              <a:rPr lang="en-US" sz="2800"/>
              <a:t>What are the limits of the Court’s jurisdiction?</a:t>
            </a:r>
          </a:p>
        </p:txBody>
      </p:sp>
    </p:spTree>
    <p:extLst>
      <p:ext uri="{BB962C8B-B14F-4D97-AF65-F5344CB8AC3E}">
        <p14:creationId xmlns:p14="http://schemas.microsoft.com/office/powerpoint/2010/main" val="3366167921"/>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7B14AE7-BEAB-435C-A1C2-6CE1B64D35F2}"/>
              </a:ext>
            </a:extLst>
          </p:cNvPr>
          <p:cNvSpPr>
            <a:spLocks noGrp="1"/>
          </p:cNvSpPr>
          <p:nvPr>
            <p:ph idx="1"/>
          </p:nvPr>
        </p:nvSpPr>
        <p:spPr>
          <a:xfrm>
            <a:off x="1012766" y="1844824"/>
            <a:ext cx="10515600" cy="4652554"/>
          </a:xfrm>
        </p:spPr>
        <p:txBody>
          <a:bodyPr>
            <a:normAutofit fontScale="92500" lnSpcReduction="10000"/>
          </a:bodyPr>
          <a:lstStyle/>
          <a:p>
            <a:pPr algn="just"/>
            <a:r>
              <a:rPr lang="en-GB" sz="2200"/>
              <a:t> Business reality – number of shareholders/directors, size of interest, personal level of expertise, means and resources of each party?</a:t>
            </a:r>
          </a:p>
          <a:p>
            <a:pPr marL="0" indent="0" algn="just">
              <a:buNone/>
            </a:pPr>
            <a:endParaRPr lang="en-GB" sz="2200"/>
          </a:p>
          <a:p>
            <a:pPr algn="just"/>
            <a:r>
              <a:rPr lang="en-GB" sz="2200"/>
              <a:t> Analogy with relief from liability  under section 1157 of the Companies Act 2006 / section 61 of the Trustee Act 1925?</a:t>
            </a:r>
          </a:p>
          <a:p>
            <a:pPr marL="0" indent="0" algn="just">
              <a:buNone/>
            </a:pPr>
            <a:endParaRPr lang="en-GB" sz="2200"/>
          </a:p>
          <a:p>
            <a:pPr lvl="1" algn="just"/>
            <a:r>
              <a:rPr lang="en-GB" sz="2200"/>
              <a:t> </a:t>
            </a:r>
            <a:r>
              <a:rPr lang="en-GB" sz="2200" u="sng"/>
              <a:t>Dreamvar (UK) Ltd v Mishcon de Reya (A Firm)</a:t>
            </a:r>
            <a:r>
              <a:rPr lang="en-GB" sz="2200"/>
              <a:t> [2016] EWHC 3316 (Ch) – when considering whether to relieve a buyer’s solicitors of liability for breach of trust, the court considered it was a relevant factor that the buyer had no practical remedy against any other party, and that the solicitor would be better able to absorb the relevant loss than the buyer in light of the latter’s financial position. </a:t>
            </a:r>
          </a:p>
          <a:p>
            <a:pPr marL="457200" lvl="1" indent="0" algn="just">
              <a:buNone/>
            </a:pPr>
            <a:endParaRPr lang="en-GB" sz="2200"/>
          </a:p>
          <a:p>
            <a:pPr lvl="1" algn="just"/>
            <a:r>
              <a:rPr lang="en-GB" sz="2200"/>
              <a:t> On appeal, this was questioned, but it was nonetheless accepted as a factor the judge was entitled to take into account: </a:t>
            </a:r>
            <a:r>
              <a:rPr lang="en-GB" sz="2200" u="sng"/>
              <a:t>P&amp;P Property Ltd v Owen White &amp; Catlin LLP; Dreamvar (UK) Ltd v Mishcon de Reya</a:t>
            </a:r>
            <a:r>
              <a:rPr lang="en-GB" sz="2200"/>
              <a:t> [2018] 3 WLR 1244, at [111] (Patten LJ).</a:t>
            </a:r>
          </a:p>
        </p:txBody>
      </p:sp>
      <p:sp>
        <p:nvSpPr>
          <p:cNvPr id="3" name="Title 2">
            <a:extLst>
              <a:ext uri="{FF2B5EF4-FFF2-40B4-BE49-F238E27FC236}">
                <a16:creationId xmlns:a16="http://schemas.microsoft.com/office/drawing/2014/main" id="{4EFFB4B9-7689-4B4C-80F5-4BF0D54EDDE0}"/>
              </a:ext>
            </a:extLst>
          </p:cNvPr>
          <p:cNvSpPr>
            <a:spLocks noGrp="1"/>
          </p:cNvSpPr>
          <p:nvPr>
            <p:ph type="title"/>
          </p:nvPr>
        </p:nvSpPr>
        <p:spPr/>
        <p:txBody>
          <a:bodyPr>
            <a:normAutofit/>
          </a:bodyPr>
          <a:lstStyle/>
          <a:p>
            <a:r>
              <a:rPr lang="en-GB" sz="2800"/>
              <a:t>Other relevant factors?</a:t>
            </a:r>
          </a:p>
        </p:txBody>
      </p:sp>
    </p:spTree>
    <p:extLst>
      <p:ext uri="{BB962C8B-B14F-4D97-AF65-F5344CB8AC3E}">
        <p14:creationId xmlns:p14="http://schemas.microsoft.com/office/powerpoint/2010/main" val="3991649511"/>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7B14AE7-BEAB-435C-A1C2-6CE1B64D35F2}"/>
              </a:ext>
            </a:extLst>
          </p:cNvPr>
          <p:cNvSpPr>
            <a:spLocks noGrp="1"/>
          </p:cNvSpPr>
          <p:nvPr>
            <p:ph idx="1"/>
          </p:nvPr>
        </p:nvSpPr>
        <p:spPr>
          <a:xfrm>
            <a:off x="1012766" y="1844824"/>
            <a:ext cx="10515600" cy="4652554"/>
          </a:xfrm>
        </p:spPr>
        <p:txBody>
          <a:bodyPr>
            <a:noAutofit/>
          </a:bodyPr>
          <a:lstStyle/>
          <a:p>
            <a:r>
              <a:rPr lang="en-GB" sz="2000"/>
              <a:t> Relief claimed against whom? </a:t>
            </a:r>
          </a:p>
          <a:p>
            <a:pPr lvl="1"/>
            <a:r>
              <a:rPr lang="en-GB" sz="2000"/>
              <a:t>Consider the relevant factors; </a:t>
            </a:r>
          </a:p>
          <a:p>
            <a:pPr lvl="1"/>
            <a:r>
              <a:rPr lang="en-GB" sz="2000"/>
              <a:t>Means of each party;</a:t>
            </a:r>
          </a:p>
          <a:p>
            <a:pPr lvl="1"/>
            <a:r>
              <a:rPr lang="en-GB" sz="2000"/>
              <a:t>Plead properly arguable case in relation to </a:t>
            </a:r>
            <a:r>
              <a:rPr lang="en-GB" sz="2000" u="sng"/>
              <a:t>each </a:t>
            </a:r>
            <a:r>
              <a:rPr lang="en-GB" sz="2000"/>
              <a:t>respondent, or liable to claim against a particular respondent being struck out: </a:t>
            </a:r>
            <a:r>
              <a:rPr lang="en-GB" sz="2000" u="sng"/>
              <a:t>Re Pedersen</a:t>
            </a:r>
            <a:r>
              <a:rPr lang="en-GB" sz="2000"/>
              <a:t>, at [14].</a:t>
            </a:r>
          </a:p>
          <a:p>
            <a:endParaRPr lang="en-GB" sz="2000"/>
          </a:p>
          <a:p>
            <a:r>
              <a:rPr lang="en-GB" sz="2000"/>
              <a:t> Clear and specific pleadings important particularly because of the wide jurisdiction – petition plays a vital role in defining the basis of the petitioner’s case: </a:t>
            </a:r>
            <a:r>
              <a:rPr lang="en-GB" sz="2000" u="sng"/>
              <a:t>Re Coroin Ltd</a:t>
            </a:r>
            <a:r>
              <a:rPr lang="en-GB" sz="2000"/>
              <a:t> [2013] 2 BCLC 583, at [57] (David Richards J).</a:t>
            </a:r>
          </a:p>
          <a:p>
            <a:endParaRPr lang="en-GB" sz="2000"/>
          </a:p>
          <a:p>
            <a:r>
              <a:rPr lang="en-GB" sz="2000"/>
              <a:t>Even if defence to petition struck out:</a:t>
            </a:r>
          </a:p>
          <a:p>
            <a:pPr lvl="1"/>
            <a:r>
              <a:rPr lang="en-GB" sz="2000"/>
              <a:t>strike-out risk remains;</a:t>
            </a:r>
          </a:p>
          <a:p>
            <a:pPr lvl="1"/>
            <a:r>
              <a:rPr lang="en-GB" sz="2000"/>
              <a:t>court must proceed to trial to satisfy itself that relief should be granted. </a:t>
            </a:r>
          </a:p>
          <a:p>
            <a:endParaRPr lang="en-GB" sz="2000"/>
          </a:p>
          <a:p>
            <a:endParaRPr lang="en-GB" sz="2000"/>
          </a:p>
        </p:txBody>
      </p:sp>
      <p:sp>
        <p:nvSpPr>
          <p:cNvPr id="3" name="Title 2">
            <a:extLst>
              <a:ext uri="{FF2B5EF4-FFF2-40B4-BE49-F238E27FC236}">
                <a16:creationId xmlns:a16="http://schemas.microsoft.com/office/drawing/2014/main" id="{4EFFB4B9-7689-4B4C-80F5-4BF0D54EDDE0}"/>
              </a:ext>
            </a:extLst>
          </p:cNvPr>
          <p:cNvSpPr>
            <a:spLocks noGrp="1"/>
          </p:cNvSpPr>
          <p:nvPr>
            <p:ph type="title"/>
          </p:nvPr>
        </p:nvSpPr>
        <p:spPr/>
        <p:txBody>
          <a:bodyPr>
            <a:normAutofit/>
          </a:bodyPr>
          <a:lstStyle/>
          <a:p>
            <a:r>
              <a:rPr lang="en-GB" sz="2800"/>
              <a:t>Practical steps for petitioners</a:t>
            </a:r>
          </a:p>
        </p:txBody>
      </p:sp>
    </p:spTree>
    <p:extLst>
      <p:ext uri="{BB962C8B-B14F-4D97-AF65-F5344CB8AC3E}">
        <p14:creationId xmlns:p14="http://schemas.microsoft.com/office/powerpoint/2010/main" val="1410011204"/>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9416" y="1988840"/>
            <a:ext cx="11233248" cy="4433664"/>
          </a:xfrm>
        </p:spPr>
        <p:txBody>
          <a:bodyPr>
            <a:normAutofit/>
          </a:bodyPr>
          <a:lstStyle/>
          <a:p>
            <a:r>
              <a:rPr lang="en-US" sz="2600">
                <a:latin typeface="Helvetica" panose="020B0604020202020204" pitchFamily="34" charset="0"/>
                <a:cs typeface="Helvetica" panose="020B0604020202020204" pitchFamily="34" charset="0"/>
              </a:rPr>
              <a:t> Minority shareholder protections:</a:t>
            </a:r>
          </a:p>
          <a:p>
            <a:pPr lvl="1"/>
            <a:r>
              <a:rPr lang="en-US" sz="2200">
                <a:latin typeface="Helvetica" panose="020B0604020202020204" pitchFamily="34" charset="0"/>
                <a:cs typeface="Helvetica" panose="020B0604020202020204" pitchFamily="34" charset="0"/>
              </a:rPr>
              <a:t> derivative claim</a:t>
            </a:r>
          </a:p>
          <a:p>
            <a:pPr lvl="1"/>
            <a:r>
              <a:rPr lang="en-US" sz="2200">
                <a:latin typeface="Helvetica" panose="020B0604020202020204" pitchFamily="34" charset="0"/>
                <a:cs typeface="Helvetica" panose="020B0604020202020204" pitchFamily="34" charset="0"/>
              </a:rPr>
              <a:t> just and equitable winding up</a:t>
            </a:r>
          </a:p>
          <a:p>
            <a:pPr lvl="1"/>
            <a:r>
              <a:rPr lang="en-US" sz="2200">
                <a:latin typeface="Helvetica" panose="020B0604020202020204" pitchFamily="34" charset="0"/>
                <a:cs typeface="Helvetica" panose="020B0604020202020204" pitchFamily="34" charset="0"/>
              </a:rPr>
              <a:t> unfair prejudice petition</a:t>
            </a:r>
          </a:p>
          <a:p>
            <a:endParaRPr lang="en-US" sz="2600">
              <a:latin typeface="Helvetica" panose="020B0604020202020204" pitchFamily="34" charset="0"/>
              <a:cs typeface="Helvetica" panose="020B0604020202020204" pitchFamily="34" charset="0"/>
            </a:endParaRPr>
          </a:p>
          <a:p>
            <a:r>
              <a:rPr lang="en-US" sz="2600">
                <a:latin typeface="Helvetica" panose="020B0604020202020204" pitchFamily="34" charset="0"/>
                <a:cs typeface="Helvetica" panose="020B0604020202020204" pitchFamily="34" charset="0"/>
              </a:rPr>
              <a:t> Powerful remedy – flexible and wide jurisdiction:</a:t>
            </a:r>
          </a:p>
          <a:p>
            <a:pPr lvl="1"/>
            <a:r>
              <a:rPr lang="en-US" sz="2200">
                <a:latin typeface="Helvetica" panose="020B0604020202020204" pitchFamily="34" charset="0"/>
                <a:cs typeface="Helvetica" panose="020B0604020202020204" pitchFamily="34" charset="0"/>
              </a:rPr>
              <a:t> range of relief available</a:t>
            </a:r>
          </a:p>
          <a:p>
            <a:pPr lvl="1"/>
            <a:r>
              <a:rPr lang="en-US" sz="2200">
                <a:latin typeface="Helvetica" panose="020B0604020202020204" pitchFamily="34" charset="0"/>
                <a:cs typeface="Helvetica" panose="020B0604020202020204" pitchFamily="34" charset="0"/>
              </a:rPr>
              <a:t> range of parties against whom relief can be granted</a:t>
            </a:r>
          </a:p>
          <a:p>
            <a:pPr marL="0" indent="0">
              <a:buNone/>
            </a:pPr>
            <a:endParaRPr lang="en-US" sz="2200"/>
          </a:p>
          <a:p>
            <a:pPr marL="0" indent="0">
              <a:buNone/>
            </a:pPr>
            <a:endParaRPr lang="en-US" sz="2200"/>
          </a:p>
          <a:p>
            <a:endParaRPr lang="en-US" sz="2200"/>
          </a:p>
        </p:txBody>
      </p:sp>
      <p:sp>
        <p:nvSpPr>
          <p:cNvPr id="2" name="Title 1"/>
          <p:cNvSpPr>
            <a:spLocks noGrp="1"/>
          </p:cNvSpPr>
          <p:nvPr>
            <p:ph type="title"/>
          </p:nvPr>
        </p:nvSpPr>
        <p:spPr>
          <a:xfrm>
            <a:off x="767408" y="1124744"/>
            <a:ext cx="8077200" cy="990600"/>
          </a:xfrm>
        </p:spPr>
        <p:txBody>
          <a:bodyPr/>
          <a:lstStyle/>
          <a:p>
            <a:r>
              <a:rPr lang="en-US" sz="2800"/>
              <a:t>Overview</a:t>
            </a:r>
          </a:p>
        </p:txBody>
      </p:sp>
    </p:spTree>
    <p:extLst>
      <p:ext uri="{BB962C8B-B14F-4D97-AF65-F5344CB8AC3E}">
        <p14:creationId xmlns:p14="http://schemas.microsoft.com/office/powerpoint/2010/main" val="10179885"/>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7B14AE7-BEAB-435C-A1C2-6CE1B64D35F2}"/>
              </a:ext>
            </a:extLst>
          </p:cNvPr>
          <p:cNvSpPr>
            <a:spLocks noGrp="1"/>
          </p:cNvSpPr>
          <p:nvPr>
            <p:ph idx="1"/>
          </p:nvPr>
        </p:nvSpPr>
        <p:spPr>
          <a:xfrm>
            <a:off x="1012766" y="1772816"/>
            <a:ext cx="10515600" cy="4652554"/>
          </a:xfrm>
        </p:spPr>
        <p:txBody>
          <a:bodyPr>
            <a:noAutofit/>
          </a:bodyPr>
          <a:lstStyle/>
          <a:p>
            <a:pPr algn="just"/>
            <a:r>
              <a:rPr lang="en-GB" sz="2200"/>
              <a:t> </a:t>
            </a:r>
            <a:r>
              <a:rPr lang="en-GB" sz="2600" u="sng"/>
              <a:t>Apex Global Management Ltd v Fi Call Ltd</a:t>
            </a:r>
            <a:r>
              <a:rPr lang="en-GB" sz="2600"/>
              <a:t> [2014] BCC 286</a:t>
            </a:r>
          </a:p>
          <a:p>
            <a:pPr lvl="1" algn="just"/>
            <a:r>
              <a:rPr lang="en-GB" sz="1800"/>
              <a:t> P</a:t>
            </a:r>
            <a:r>
              <a:rPr lang="en-GB" sz="2200"/>
              <a:t>etitioner was concerned that majority shareholder and the other director (the servant of a Saudi Prince, Abdulaziz, on whose instructions he acted) would not have the resources to buy it out and/or would seek to absolve themselves of responsibility.  </a:t>
            </a:r>
          </a:p>
          <a:p>
            <a:pPr lvl="1" algn="just"/>
            <a:r>
              <a:rPr lang="en-GB" sz="2200"/>
              <a:t> Petitioner therefore also claimed relief against the Prince Abdulaziz and (because it was unclear whether Prince Abdulaziz had the resources to purchase the petitioner’s shares) against his father, Prince Mishal, alleged to be the ultimate puppet-master. </a:t>
            </a:r>
          </a:p>
          <a:p>
            <a:pPr algn="just"/>
            <a:r>
              <a:rPr lang="en-GB" sz="2200"/>
              <a:t>Princes’ application to set aside permission to serve them out of the jurisdiction was dismissed by Vos J – claims against them were at least arguable and:</a:t>
            </a:r>
          </a:p>
          <a:p>
            <a:pPr marL="0" indent="0" algn="just">
              <a:buNone/>
            </a:pPr>
            <a:r>
              <a:rPr lang="en-GB" sz="2000" i="1"/>
              <a:t>	“… where the most serious allegations… are in issue, it would be singularly inappropriate to 	proceed to trial without the main protagonists being joined as parties to the proceedings, 	unless there was no serious case to be tried… it would leave the court with one hand tied 	behind its back if all the alleged wrongdoers were not parties to the proceedings.” </a:t>
            </a:r>
          </a:p>
          <a:p>
            <a:pPr marL="0" indent="0">
              <a:buNone/>
            </a:pPr>
            <a:endParaRPr lang="en-GB" sz="2200"/>
          </a:p>
          <a:p>
            <a:pPr marL="0" indent="0">
              <a:buNone/>
            </a:pPr>
            <a:endParaRPr lang="en-GB" sz="2200"/>
          </a:p>
          <a:p>
            <a:pPr marL="0" indent="0">
              <a:buNone/>
            </a:pPr>
            <a:endParaRPr lang="en-GB" sz="2200"/>
          </a:p>
        </p:txBody>
      </p:sp>
      <p:sp>
        <p:nvSpPr>
          <p:cNvPr id="3" name="Title 2">
            <a:extLst>
              <a:ext uri="{FF2B5EF4-FFF2-40B4-BE49-F238E27FC236}">
                <a16:creationId xmlns:a16="http://schemas.microsoft.com/office/drawing/2014/main" id="{4EFFB4B9-7689-4B4C-80F5-4BF0D54EDDE0}"/>
              </a:ext>
            </a:extLst>
          </p:cNvPr>
          <p:cNvSpPr>
            <a:spLocks noGrp="1"/>
          </p:cNvSpPr>
          <p:nvPr>
            <p:ph type="title"/>
          </p:nvPr>
        </p:nvSpPr>
        <p:spPr/>
        <p:txBody>
          <a:bodyPr>
            <a:normAutofit/>
          </a:bodyPr>
          <a:lstStyle/>
          <a:p>
            <a:r>
              <a:rPr lang="en-GB" sz="2800"/>
              <a:t>Practical steps for petitioners</a:t>
            </a:r>
          </a:p>
        </p:txBody>
      </p:sp>
    </p:spTree>
    <p:extLst>
      <p:ext uri="{BB962C8B-B14F-4D97-AF65-F5344CB8AC3E}">
        <p14:creationId xmlns:p14="http://schemas.microsoft.com/office/powerpoint/2010/main" val="365029475"/>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7B14AE7-BEAB-435C-A1C2-6CE1B64D35F2}"/>
              </a:ext>
            </a:extLst>
          </p:cNvPr>
          <p:cNvSpPr>
            <a:spLocks noGrp="1"/>
          </p:cNvSpPr>
          <p:nvPr>
            <p:ph idx="1"/>
          </p:nvPr>
        </p:nvSpPr>
        <p:spPr>
          <a:xfrm>
            <a:off x="1012766" y="908720"/>
            <a:ext cx="10515600" cy="5588658"/>
          </a:xfrm>
        </p:spPr>
        <p:txBody>
          <a:bodyPr>
            <a:noAutofit/>
          </a:bodyPr>
          <a:lstStyle/>
          <a:p>
            <a:pPr marL="0" indent="0" algn="just">
              <a:buNone/>
            </a:pPr>
            <a:r>
              <a:rPr lang="en-GB" i="1"/>
              <a:t>“In my judgment, these authorities all speak with one voice. They show that ss.994–996 provide a wide and flexible remedy where the affairs of a company have been conducted in a manner that is unfairly prejudicial to the interests of some or all of its members. A s.994 petition is appropriate where, for whatever reasons, the trust and confidence of the parties to a quasi-partnership has broken down. Relief can be granted to remedy wrongs done to the company, and in such a situation the alleged wrongdoers must be made parties to the petition. Non-members of a company who are alleged to have been responsible for such conduct can be joined as respondents, and, in an appropriate case, such non-members can be made primarily or secondarily liable to buy the petitioners’ shares. Artificial limitations should not be introduced to reduce the effective nature of the remedy introduced by ss.994–996.” </a:t>
            </a:r>
          </a:p>
          <a:p>
            <a:pPr marL="0" indent="0" algn="r">
              <a:buNone/>
            </a:pPr>
            <a:r>
              <a:rPr lang="en-GB" sz="2400"/>
              <a:t>Vos J in </a:t>
            </a:r>
            <a:r>
              <a:rPr lang="en-GB" sz="2400" u="sng"/>
              <a:t>Apex Global Management Ltd v Fi Call Ltd</a:t>
            </a:r>
            <a:r>
              <a:rPr lang="en-GB" sz="2400"/>
              <a:t> [2014] BCC 286, at [125]</a:t>
            </a:r>
          </a:p>
          <a:p>
            <a:pPr marL="0" indent="0">
              <a:buNone/>
            </a:pPr>
            <a:endParaRPr lang="en-GB" sz="2400"/>
          </a:p>
          <a:p>
            <a:pPr marL="0" indent="0">
              <a:buNone/>
            </a:pPr>
            <a:endParaRPr lang="en-GB" sz="2400"/>
          </a:p>
        </p:txBody>
      </p:sp>
    </p:spTree>
    <p:extLst>
      <p:ext uri="{BB962C8B-B14F-4D97-AF65-F5344CB8AC3E}">
        <p14:creationId xmlns:p14="http://schemas.microsoft.com/office/powerpoint/2010/main" val="3509792480"/>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7B14AE7-BEAB-435C-A1C2-6CE1B64D35F2}"/>
              </a:ext>
            </a:extLst>
          </p:cNvPr>
          <p:cNvSpPr>
            <a:spLocks noGrp="1"/>
          </p:cNvSpPr>
          <p:nvPr>
            <p:ph idx="1"/>
          </p:nvPr>
        </p:nvSpPr>
        <p:spPr>
          <a:xfrm>
            <a:off x="1012766" y="1844824"/>
            <a:ext cx="10515600" cy="4652554"/>
          </a:xfrm>
        </p:spPr>
        <p:txBody>
          <a:bodyPr>
            <a:noAutofit/>
          </a:bodyPr>
          <a:lstStyle/>
          <a:p>
            <a:r>
              <a:rPr lang="en-GB" sz="2600"/>
              <a:t> How wide should you cast the net? </a:t>
            </a:r>
          </a:p>
          <a:p>
            <a:pPr lvl="1"/>
            <a:r>
              <a:rPr lang="en-GB" sz="2600"/>
              <a:t> increased likelihood of obtaining effective remedy vs increased costs exposure;</a:t>
            </a:r>
          </a:p>
          <a:p>
            <a:pPr lvl="1"/>
            <a:r>
              <a:rPr lang="en-GB" sz="2600"/>
              <a:t> risk of a respondent pushing blame onto a non-party.</a:t>
            </a:r>
          </a:p>
          <a:p>
            <a:pPr marL="0" indent="0">
              <a:buNone/>
            </a:pPr>
            <a:endParaRPr lang="en-GB" sz="2600"/>
          </a:p>
          <a:p>
            <a:r>
              <a:rPr lang="en-GB" sz="2600"/>
              <a:t> Parties who have taken no active steps:</a:t>
            </a:r>
          </a:p>
          <a:p>
            <a:pPr lvl="1"/>
            <a:r>
              <a:rPr lang="en-GB" sz="2600"/>
              <a:t>Passivity may be a breach of director’s duties;</a:t>
            </a:r>
          </a:p>
          <a:p>
            <a:pPr lvl="1"/>
            <a:r>
              <a:rPr lang="en-GB" sz="2600" u="sng"/>
              <a:t>Whillock v Henderson</a:t>
            </a:r>
            <a:r>
              <a:rPr lang="en-GB" sz="2600"/>
              <a:t> [2009] BCC 314, at [15]; </a:t>
            </a:r>
          </a:p>
          <a:p>
            <a:pPr lvl="1"/>
            <a:r>
              <a:rPr lang="en-GB" sz="2600" u="sng"/>
              <a:t>Re AMT Coffee Limited</a:t>
            </a:r>
            <a:r>
              <a:rPr lang="en-GB" sz="2600"/>
              <a:t> [2019] EWHC 46 (Ch), at [220].</a:t>
            </a:r>
          </a:p>
          <a:p>
            <a:endParaRPr lang="en-GB" sz="2600"/>
          </a:p>
        </p:txBody>
      </p:sp>
      <p:sp>
        <p:nvSpPr>
          <p:cNvPr id="3" name="Title 2">
            <a:extLst>
              <a:ext uri="{FF2B5EF4-FFF2-40B4-BE49-F238E27FC236}">
                <a16:creationId xmlns:a16="http://schemas.microsoft.com/office/drawing/2014/main" id="{4EFFB4B9-7689-4B4C-80F5-4BF0D54EDDE0}"/>
              </a:ext>
            </a:extLst>
          </p:cNvPr>
          <p:cNvSpPr>
            <a:spLocks noGrp="1"/>
          </p:cNvSpPr>
          <p:nvPr>
            <p:ph type="title"/>
          </p:nvPr>
        </p:nvSpPr>
        <p:spPr/>
        <p:txBody>
          <a:bodyPr>
            <a:normAutofit/>
          </a:bodyPr>
          <a:lstStyle/>
          <a:p>
            <a:r>
              <a:rPr lang="en-GB" sz="2800"/>
              <a:t>Practical steps for petitioners</a:t>
            </a:r>
          </a:p>
        </p:txBody>
      </p:sp>
    </p:spTree>
    <p:extLst>
      <p:ext uri="{BB962C8B-B14F-4D97-AF65-F5344CB8AC3E}">
        <p14:creationId xmlns:p14="http://schemas.microsoft.com/office/powerpoint/2010/main" val="4096782128"/>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7B14AE7-BEAB-435C-A1C2-6CE1B64D35F2}"/>
              </a:ext>
            </a:extLst>
          </p:cNvPr>
          <p:cNvSpPr>
            <a:spLocks noGrp="1"/>
          </p:cNvSpPr>
          <p:nvPr>
            <p:ph idx="1"/>
          </p:nvPr>
        </p:nvSpPr>
        <p:spPr>
          <a:xfrm>
            <a:off x="1012766" y="1844824"/>
            <a:ext cx="10515600" cy="4652554"/>
          </a:xfrm>
        </p:spPr>
        <p:txBody>
          <a:bodyPr>
            <a:noAutofit/>
          </a:bodyPr>
          <a:lstStyle/>
          <a:p>
            <a:r>
              <a:rPr lang="en-GB" sz="2600"/>
              <a:t> Shareholder disputes – are you beyond reach of a petition?</a:t>
            </a:r>
          </a:p>
          <a:p>
            <a:pPr marL="0" indent="0">
              <a:buNone/>
            </a:pPr>
            <a:endParaRPr lang="en-GB" sz="2200"/>
          </a:p>
          <a:p>
            <a:r>
              <a:rPr lang="en-GB" sz="2600"/>
              <a:t> Strike-out: </a:t>
            </a:r>
          </a:p>
          <a:p>
            <a:pPr lvl="1"/>
            <a:r>
              <a:rPr lang="en-GB" sz="2600"/>
              <a:t> available even where defence struck out; </a:t>
            </a:r>
          </a:p>
          <a:p>
            <a:pPr lvl="1"/>
            <a:r>
              <a:rPr lang="en-GB" sz="2600"/>
              <a:t> consider allegations pleaded against your particular client, not just the general allegations of unfair prejudice;</a:t>
            </a:r>
          </a:p>
          <a:p>
            <a:pPr lvl="1"/>
            <a:r>
              <a:rPr lang="en-GB" sz="2600"/>
              <a:t> </a:t>
            </a:r>
            <a:r>
              <a:rPr lang="en-GB" sz="2600" u="sng"/>
              <a:t>Pedersen</a:t>
            </a:r>
            <a:r>
              <a:rPr lang="en-GB" sz="2600"/>
              <a:t>;</a:t>
            </a:r>
          </a:p>
          <a:p>
            <a:pPr lvl="1"/>
            <a:r>
              <a:rPr lang="en-GB" sz="2600" u="sng"/>
              <a:t> Bankside</a:t>
            </a:r>
            <a:r>
              <a:rPr lang="en-GB" sz="2600"/>
              <a:t>. </a:t>
            </a:r>
          </a:p>
          <a:p>
            <a:endParaRPr lang="en-GB" sz="2200"/>
          </a:p>
          <a:p>
            <a:r>
              <a:rPr lang="en-GB" sz="2600"/>
              <a:t> Part 20 additional claim: </a:t>
            </a:r>
            <a:r>
              <a:rPr lang="en-GB" sz="2600" u="sng"/>
              <a:t>Apex Global Management Ltd v Fi Call Ltd</a:t>
            </a:r>
            <a:r>
              <a:rPr lang="en-GB" sz="2600"/>
              <a:t> [2014] BCC 286.</a:t>
            </a:r>
          </a:p>
        </p:txBody>
      </p:sp>
      <p:sp>
        <p:nvSpPr>
          <p:cNvPr id="3" name="Title 2">
            <a:extLst>
              <a:ext uri="{FF2B5EF4-FFF2-40B4-BE49-F238E27FC236}">
                <a16:creationId xmlns:a16="http://schemas.microsoft.com/office/drawing/2014/main" id="{4EFFB4B9-7689-4B4C-80F5-4BF0D54EDDE0}"/>
              </a:ext>
            </a:extLst>
          </p:cNvPr>
          <p:cNvSpPr>
            <a:spLocks noGrp="1"/>
          </p:cNvSpPr>
          <p:nvPr>
            <p:ph type="title"/>
          </p:nvPr>
        </p:nvSpPr>
        <p:spPr/>
        <p:txBody>
          <a:bodyPr>
            <a:normAutofit/>
          </a:bodyPr>
          <a:lstStyle/>
          <a:p>
            <a:r>
              <a:rPr lang="en-GB" sz="2800"/>
              <a:t>Practical steps for respondents</a:t>
            </a:r>
          </a:p>
        </p:txBody>
      </p:sp>
    </p:spTree>
    <p:extLst>
      <p:ext uri="{BB962C8B-B14F-4D97-AF65-F5344CB8AC3E}">
        <p14:creationId xmlns:p14="http://schemas.microsoft.com/office/powerpoint/2010/main" val="3895912548"/>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7B14AE7-BEAB-435C-A1C2-6CE1B64D35F2}"/>
              </a:ext>
            </a:extLst>
          </p:cNvPr>
          <p:cNvSpPr>
            <a:spLocks noGrp="1"/>
          </p:cNvSpPr>
          <p:nvPr>
            <p:ph idx="1"/>
          </p:nvPr>
        </p:nvSpPr>
        <p:spPr>
          <a:xfrm>
            <a:off x="1012766" y="1844824"/>
            <a:ext cx="10515600" cy="4652554"/>
          </a:xfrm>
        </p:spPr>
        <p:txBody>
          <a:bodyPr>
            <a:noAutofit/>
          </a:bodyPr>
          <a:lstStyle/>
          <a:p>
            <a:r>
              <a:rPr lang="en-GB" sz="2600"/>
              <a:t> Apportionment of liability:</a:t>
            </a:r>
          </a:p>
          <a:p>
            <a:pPr marL="457200" lvl="1" indent="0">
              <a:buNone/>
            </a:pPr>
            <a:r>
              <a:rPr lang="en-GB" sz="2600"/>
              <a:t> </a:t>
            </a:r>
          </a:p>
          <a:p>
            <a:pPr lvl="1"/>
            <a:r>
              <a:rPr lang="en-GB" sz="2600"/>
              <a:t>court must consider the respondents’ relative culpability; </a:t>
            </a:r>
          </a:p>
          <a:p>
            <a:pPr lvl="1"/>
            <a:endParaRPr lang="en-GB" sz="2600"/>
          </a:p>
          <a:p>
            <a:pPr lvl="1"/>
            <a:r>
              <a:rPr lang="en-GB" sz="2600"/>
              <a:t> court can adjust the extent of the parties’ liability by reference to overall circumstances;</a:t>
            </a:r>
          </a:p>
          <a:p>
            <a:pPr marL="457200" lvl="1" indent="0">
              <a:buNone/>
            </a:pPr>
            <a:endParaRPr lang="en-GB" sz="2600"/>
          </a:p>
          <a:p>
            <a:pPr lvl="1"/>
            <a:r>
              <a:rPr lang="en-GB" sz="2600"/>
              <a:t> </a:t>
            </a:r>
            <a:r>
              <a:rPr lang="en-GB" sz="2600" u="sng"/>
              <a:t>Sudicka v Morgan</a:t>
            </a:r>
            <a:r>
              <a:rPr lang="en-GB" sz="2600"/>
              <a:t> [2019] EWHC 311 (Ch) – the joint and several liability of one of the four respondents against whom a share purchase order was made was limited to 1/3 of the sum due.</a:t>
            </a:r>
          </a:p>
          <a:p>
            <a:pPr marL="0" indent="0">
              <a:buNone/>
            </a:pPr>
            <a:endParaRPr lang="en-GB" sz="2600"/>
          </a:p>
        </p:txBody>
      </p:sp>
      <p:sp>
        <p:nvSpPr>
          <p:cNvPr id="3" name="Title 2">
            <a:extLst>
              <a:ext uri="{FF2B5EF4-FFF2-40B4-BE49-F238E27FC236}">
                <a16:creationId xmlns:a16="http://schemas.microsoft.com/office/drawing/2014/main" id="{4EFFB4B9-7689-4B4C-80F5-4BF0D54EDDE0}"/>
              </a:ext>
            </a:extLst>
          </p:cNvPr>
          <p:cNvSpPr>
            <a:spLocks noGrp="1"/>
          </p:cNvSpPr>
          <p:nvPr>
            <p:ph type="title"/>
          </p:nvPr>
        </p:nvSpPr>
        <p:spPr/>
        <p:txBody>
          <a:bodyPr>
            <a:normAutofit/>
          </a:bodyPr>
          <a:lstStyle/>
          <a:p>
            <a:r>
              <a:rPr lang="en-GB" sz="2800"/>
              <a:t>Practical steps for respondents</a:t>
            </a:r>
          </a:p>
        </p:txBody>
      </p:sp>
    </p:spTree>
    <p:extLst>
      <p:ext uri="{BB962C8B-B14F-4D97-AF65-F5344CB8AC3E}">
        <p14:creationId xmlns:p14="http://schemas.microsoft.com/office/powerpoint/2010/main" val="3933031570"/>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7B14AE7-BEAB-435C-A1C2-6CE1B64D35F2}"/>
              </a:ext>
            </a:extLst>
          </p:cNvPr>
          <p:cNvSpPr>
            <a:spLocks noGrp="1"/>
          </p:cNvSpPr>
          <p:nvPr>
            <p:ph idx="1"/>
          </p:nvPr>
        </p:nvSpPr>
        <p:spPr>
          <a:xfrm>
            <a:off x="1012766" y="1844824"/>
            <a:ext cx="10515600" cy="4652554"/>
          </a:xfrm>
        </p:spPr>
        <p:txBody>
          <a:bodyPr>
            <a:noAutofit/>
          </a:bodyPr>
          <a:lstStyle/>
          <a:p>
            <a:r>
              <a:rPr lang="en-GB" sz="2600"/>
              <a:t>Justice and proportionality of the relief in all the circumstances:</a:t>
            </a:r>
          </a:p>
          <a:p>
            <a:pPr marL="457200" lvl="1" indent="0">
              <a:buNone/>
            </a:pPr>
            <a:r>
              <a:rPr lang="en-GB" sz="2600"/>
              <a:t> </a:t>
            </a:r>
          </a:p>
          <a:p>
            <a:pPr lvl="1"/>
            <a:r>
              <a:rPr lang="en-GB" sz="2600"/>
              <a:t>petitioner’s conduct: </a:t>
            </a:r>
            <a:r>
              <a:rPr lang="en-GB" sz="2600" u="sng"/>
              <a:t>VB Football Assets v Blackpool Football Club (Properties) Ltd (formerly Segesta Ltd)</a:t>
            </a:r>
            <a:r>
              <a:rPr lang="en-GB" sz="2600"/>
              <a:t> [2017] EWHC 2767 (Ch), at [452];</a:t>
            </a:r>
          </a:p>
          <a:p>
            <a:pPr lvl="1"/>
            <a:endParaRPr lang="en-GB" sz="2600"/>
          </a:p>
          <a:p>
            <a:pPr lvl="1"/>
            <a:r>
              <a:rPr lang="en-GB" sz="2600"/>
              <a:t> need for careful control of wide jurisdiction to avoid oppression: </a:t>
            </a:r>
            <a:r>
              <a:rPr lang="en-GB" sz="2600" u="sng"/>
              <a:t>Re a Company (No 007623 of 1984)</a:t>
            </a:r>
            <a:r>
              <a:rPr lang="en-GB" sz="2600"/>
              <a:t> [1986] BCLC 362, at 367 (Hoffmann J), cited with approval by Neill LJ in </a:t>
            </a:r>
            <a:r>
              <a:rPr lang="en-GB" sz="2600" u="sng"/>
              <a:t>Re Saul D Harrison &amp; Sons plc</a:t>
            </a:r>
            <a:r>
              <a:rPr lang="en-GB" sz="2600"/>
              <a:t> [1994] BCLC 14, at 31; and</a:t>
            </a:r>
          </a:p>
          <a:p>
            <a:pPr lvl="1"/>
            <a:endParaRPr lang="en-GB" sz="2600"/>
          </a:p>
          <a:p>
            <a:pPr lvl="1"/>
            <a:r>
              <a:rPr lang="en-GB" sz="2600"/>
              <a:t> proportionality of relief to the unfairly prejudicial conduct: </a:t>
            </a:r>
            <a:r>
              <a:rPr lang="en-GB" sz="2600" u="sng"/>
              <a:t>Re</a:t>
            </a:r>
            <a:r>
              <a:rPr lang="en-GB" sz="2600"/>
              <a:t> </a:t>
            </a:r>
            <a:r>
              <a:rPr lang="en-GB" sz="2600" u="sng"/>
              <a:t>Pedersen</a:t>
            </a:r>
            <a:r>
              <a:rPr lang="en-GB" sz="2600"/>
              <a:t>, at [12].</a:t>
            </a:r>
          </a:p>
        </p:txBody>
      </p:sp>
      <p:sp>
        <p:nvSpPr>
          <p:cNvPr id="3" name="Title 2">
            <a:extLst>
              <a:ext uri="{FF2B5EF4-FFF2-40B4-BE49-F238E27FC236}">
                <a16:creationId xmlns:a16="http://schemas.microsoft.com/office/drawing/2014/main" id="{4EFFB4B9-7689-4B4C-80F5-4BF0D54EDDE0}"/>
              </a:ext>
            </a:extLst>
          </p:cNvPr>
          <p:cNvSpPr>
            <a:spLocks noGrp="1"/>
          </p:cNvSpPr>
          <p:nvPr>
            <p:ph type="title"/>
          </p:nvPr>
        </p:nvSpPr>
        <p:spPr/>
        <p:txBody>
          <a:bodyPr>
            <a:normAutofit/>
          </a:bodyPr>
          <a:lstStyle/>
          <a:p>
            <a:r>
              <a:rPr lang="en-GB" sz="2800"/>
              <a:t>Practical steps for respondents</a:t>
            </a:r>
          </a:p>
        </p:txBody>
      </p:sp>
    </p:spTree>
    <p:extLst>
      <p:ext uri="{BB962C8B-B14F-4D97-AF65-F5344CB8AC3E}">
        <p14:creationId xmlns:p14="http://schemas.microsoft.com/office/powerpoint/2010/main" val="422371109"/>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Content Placeholder 2">
            <a:extLst>
              <a:ext uri="{FF2B5EF4-FFF2-40B4-BE49-F238E27FC236}">
                <a16:creationId xmlns:a16="http://schemas.microsoft.com/office/drawing/2014/main" id="{5561EB1C-E183-4698-A58C-ED7A066F5044}"/>
              </a:ext>
            </a:extLst>
          </p:cNvPr>
          <p:cNvSpPr>
            <a:spLocks noGrp="1" noChangeArrowheads="1"/>
          </p:cNvSpPr>
          <p:nvPr>
            <p:ph idx="1"/>
          </p:nvPr>
        </p:nvSpPr>
        <p:spPr>
          <a:xfrm>
            <a:off x="1703388" y="1524000"/>
            <a:ext cx="8640762" cy="3962400"/>
          </a:xfrm>
        </p:spPr>
        <p:txBody>
          <a:bodyPr/>
          <a:lstStyle/>
          <a:p>
            <a:pPr marL="0" indent="0" algn="ctr">
              <a:buNone/>
            </a:pPr>
            <a:endParaRPr lang="en-US" altLang="en-US" sz="2700" b="1">
              <a:latin typeface="Helvetica" panose="020B0604020202020204" pitchFamily="34" charset="0"/>
              <a:cs typeface="Helvetica" panose="020B0604020202020204" pitchFamily="34" charset="0"/>
            </a:endParaRPr>
          </a:p>
          <a:p>
            <a:pPr marL="0" indent="0" algn="ctr">
              <a:buNone/>
            </a:pPr>
            <a:r>
              <a:rPr lang="en-US" altLang="en-US" sz="2700" b="1">
                <a:latin typeface="Helvetica" panose="020B0604020202020204" pitchFamily="34" charset="0"/>
                <a:cs typeface="Helvetica" panose="020B0604020202020204" pitchFamily="34" charset="0"/>
              </a:rPr>
              <a:t>Daniel Lightman QC </a:t>
            </a:r>
          </a:p>
          <a:p>
            <a:pPr marL="0" indent="0" algn="ctr">
              <a:buNone/>
            </a:pPr>
            <a:r>
              <a:rPr lang="en-US" altLang="en-US" sz="2700">
                <a:latin typeface="Helvetica" panose="020B0604020202020204" pitchFamily="34" charset="0"/>
                <a:cs typeface="Helvetica" panose="020B0604020202020204" pitchFamily="34" charset="0"/>
              </a:rPr>
              <a:t>DLightman@serlecourt.co.uk</a:t>
            </a:r>
          </a:p>
          <a:p>
            <a:pPr marL="0" indent="0" algn="ctr">
              <a:buNone/>
            </a:pPr>
            <a:endParaRPr lang="en-US" altLang="en-US" sz="2700">
              <a:latin typeface="Helvetica" panose="020B0604020202020204" pitchFamily="34" charset="0"/>
              <a:cs typeface="Helvetica" panose="020B0604020202020204" pitchFamily="34" charset="0"/>
            </a:endParaRPr>
          </a:p>
          <a:p>
            <a:pPr marL="0" indent="0" algn="ctr">
              <a:buNone/>
            </a:pPr>
            <a:r>
              <a:rPr lang="en-US" altLang="en-US" sz="2700" b="1">
                <a:latin typeface="Helvetica" panose="020B0604020202020204" pitchFamily="34" charset="0"/>
                <a:cs typeface="Helvetica" panose="020B0604020202020204" pitchFamily="34" charset="0"/>
              </a:rPr>
              <a:t>Eleni Dinenis</a:t>
            </a:r>
          </a:p>
          <a:p>
            <a:pPr marL="0" indent="0" algn="ctr">
              <a:buNone/>
            </a:pPr>
            <a:r>
              <a:rPr lang="en-US" altLang="en-US" sz="2700">
                <a:latin typeface="Helvetica" panose="020B0604020202020204" pitchFamily="34" charset="0"/>
                <a:cs typeface="Helvetica" panose="020B0604020202020204" pitchFamily="34" charset="0"/>
              </a:rPr>
              <a:t>EDinenis@serlecourt.co.uk</a:t>
            </a:r>
          </a:p>
          <a:p>
            <a:pPr marL="0" indent="0">
              <a:buNone/>
            </a:pPr>
            <a:endParaRPr lang="en-US" altLang="en-US" sz="2700"/>
          </a:p>
        </p:txBody>
      </p:sp>
    </p:spTree>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9416" y="1916832"/>
            <a:ext cx="11233248" cy="4433664"/>
          </a:xfrm>
        </p:spPr>
        <p:txBody>
          <a:bodyPr>
            <a:noAutofit/>
          </a:bodyPr>
          <a:lstStyle/>
          <a:p>
            <a:pPr marL="0" indent="0" algn="just">
              <a:buNone/>
            </a:pPr>
            <a:r>
              <a:rPr lang="en-GB" sz="2400" i="1">
                <a:latin typeface="Helvetica" panose="020B0604020202020204" pitchFamily="34" charset="0"/>
                <a:cs typeface="Helvetica" panose="020B0604020202020204" pitchFamily="34" charset="0"/>
              </a:rPr>
              <a:t>“(1) A member of a company may apply to the court by petition for an order under this Part on the ground – </a:t>
            </a:r>
          </a:p>
          <a:p>
            <a:pPr marL="457200" lvl="1" indent="0" algn="just">
              <a:buNone/>
            </a:pPr>
            <a:r>
              <a:rPr lang="en-GB" i="1">
                <a:latin typeface="Helvetica" panose="020B0604020202020204" pitchFamily="34" charset="0"/>
                <a:cs typeface="Helvetica" panose="020B0604020202020204" pitchFamily="34" charset="0"/>
              </a:rPr>
              <a:t>(a)	that the company's affairs are being or have been conducted in a manner 	that is unfairly prejudicial to the interests of members generally or of some 	part of its members (including at least himself), or</a:t>
            </a:r>
          </a:p>
          <a:p>
            <a:pPr marL="457200" lvl="1" indent="0" algn="just">
              <a:buNone/>
            </a:pPr>
            <a:r>
              <a:rPr lang="en-GB" i="1">
                <a:latin typeface="Helvetica" panose="020B0604020202020204" pitchFamily="34" charset="0"/>
                <a:cs typeface="Helvetica" panose="020B0604020202020204" pitchFamily="34" charset="0"/>
              </a:rPr>
              <a:t>(b) that an actual or proposed act or omission of the company (including an 	act or omission on its behalf) is or would be so prejudicial.”</a:t>
            </a:r>
          </a:p>
          <a:p>
            <a:pPr marL="0" indent="0">
              <a:buNone/>
            </a:pPr>
            <a:endParaRPr lang="en-GB" sz="1600">
              <a:latin typeface="Helvetica" panose="020B0604020202020204" pitchFamily="34" charset="0"/>
              <a:cs typeface="Helvetica" panose="020B0604020202020204" pitchFamily="34" charset="0"/>
            </a:endParaRPr>
          </a:p>
          <a:p>
            <a:r>
              <a:rPr lang="en-GB" sz="2400">
                <a:latin typeface="Helvetica" panose="020B0604020202020204" pitchFamily="34" charset="0"/>
                <a:cs typeface="Helvetica" panose="020B0604020202020204" pitchFamily="34" charset="0"/>
              </a:rPr>
              <a:t> Each element of the test is broadly construed:</a:t>
            </a:r>
          </a:p>
          <a:p>
            <a:pPr lvl="1"/>
            <a:r>
              <a:rPr lang="en-GB">
                <a:latin typeface="Helvetica" panose="020B0604020202020204" pitchFamily="34" charset="0"/>
                <a:cs typeface="Helvetica" panose="020B0604020202020204" pitchFamily="34" charset="0"/>
              </a:rPr>
              <a:t> Act/omission of the company, </a:t>
            </a:r>
            <a:r>
              <a:rPr lang="en-GB" u="sng">
                <a:latin typeface="Helvetica" panose="020B0604020202020204" pitchFamily="34" charset="0"/>
                <a:cs typeface="Helvetica" panose="020B0604020202020204" pitchFamily="34" charset="0"/>
              </a:rPr>
              <a:t>or</a:t>
            </a:r>
            <a:r>
              <a:rPr lang="en-GB">
                <a:latin typeface="Helvetica" panose="020B0604020202020204" pitchFamily="34" charset="0"/>
                <a:cs typeface="Helvetica" panose="020B0604020202020204" pitchFamily="34" charset="0"/>
              </a:rPr>
              <a:t> conduct of the company’s affairs; and</a:t>
            </a:r>
          </a:p>
          <a:p>
            <a:pPr lvl="1"/>
            <a:r>
              <a:rPr lang="en-GB">
                <a:latin typeface="Helvetica" panose="020B0604020202020204" pitchFamily="34" charset="0"/>
                <a:cs typeface="Helvetica" panose="020B0604020202020204" pitchFamily="34" charset="0"/>
              </a:rPr>
              <a:t> Prejudicial to the interests of members (generally, or at least the petitioner);</a:t>
            </a:r>
          </a:p>
          <a:p>
            <a:pPr lvl="1"/>
            <a:r>
              <a:rPr lang="en-GB">
                <a:latin typeface="Helvetica" panose="020B0604020202020204" pitchFamily="34" charset="0"/>
                <a:cs typeface="Helvetica" panose="020B0604020202020204" pitchFamily="34" charset="0"/>
              </a:rPr>
              <a:t> Unfair.</a:t>
            </a:r>
          </a:p>
          <a:p>
            <a:pPr marL="0" indent="0">
              <a:buNone/>
            </a:pPr>
            <a:endParaRPr lang="en-US" sz="2400"/>
          </a:p>
          <a:p>
            <a:endParaRPr lang="en-US" sz="2400"/>
          </a:p>
        </p:txBody>
      </p:sp>
      <p:sp>
        <p:nvSpPr>
          <p:cNvPr id="2" name="Title 1"/>
          <p:cNvSpPr>
            <a:spLocks noGrp="1"/>
          </p:cNvSpPr>
          <p:nvPr>
            <p:ph type="title"/>
          </p:nvPr>
        </p:nvSpPr>
        <p:spPr>
          <a:xfrm>
            <a:off x="767408" y="1124744"/>
            <a:ext cx="8077200" cy="990600"/>
          </a:xfrm>
        </p:spPr>
        <p:txBody>
          <a:bodyPr/>
          <a:lstStyle/>
          <a:p>
            <a:r>
              <a:rPr lang="en-US" sz="2800"/>
              <a:t>Statutory Framework – section 994</a:t>
            </a:r>
          </a:p>
        </p:txBody>
      </p:sp>
    </p:spTree>
    <p:extLst>
      <p:ext uri="{BB962C8B-B14F-4D97-AF65-F5344CB8AC3E}">
        <p14:creationId xmlns:p14="http://schemas.microsoft.com/office/powerpoint/2010/main" val="3717667950"/>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9416" y="1988840"/>
            <a:ext cx="11233248" cy="4433664"/>
          </a:xfrm>
        </p:spPr>
        <p:txBody>
          <a:bodyPr>
            <a:normAutofit lnSpcReduction="10000"/>
          </a:bodyPr>
          <a:lstStyle/>
          <a:p>
            <a:pPr marL="0" indent="0">
              <a:buNone/>
            </a:pPr>
            <a:endParaRPr lang="en-GB" sz="2200">
              <a:latin typeface="Helvetica" panose="020B0604020202020204" pitchFamily="34" charset="0"/>
              <a:cs typeface="Helvetica" panose="020B0604020202020204" pitchFamily="34" charset="0"/>
            </a:endParaRPr>
          </a:p>
          <a:p>
            <a:pPr marL="457200" lvl="1" indent="0" algn="just">
              <a:buNone/>
            </a:pPr>
            <a:r>
              <a:rPr lang="en-GB" sz="2200" i="1">
                <a:latin typeface="Helvetica" panose="020B0604020202020204" pitchFamily="34" charset="0"/>
                <a:cs typeface="Helvetica" panose="020B0604020202020204" pitchFamily="34" charset="0"/>
              </a:rPr>
              <a:t>“… an elastic quality which enables the courts to mould the concepts of unfair prejudice according to the circumstances of the case.” </a:t>
            </a:r>
          </a:p>
          <a:p>
            <a:pPr marL="457200" lvl="1" indent="0" algn="just">
              <a:buNone/>
            </a:pPr>
            <a:endParaRPr lang="en-GB" sz="2200">
              <a:latin typeface="Helvetica" panose="020B0604020202020204" pitchFamily="34" charset="0"/>
              <a:cs typeface="Helvetica" panose="020B0604020202020204" pitchFamily="34" charset="0"/>
            </a:endParaRPr>
          </a:p>
          <a:p>
            <a:pPr marL="457200" lvl="1" indent="0" algn="r">
              <a:buNone/>
            </a:pPr>
            <a:r>
              <a:rPr lang="en-GB" sz="2200">
                <a:latin typeface="Helvetica" panose="020B0604020202020204" pitchFamily="34" charset="0"/>
                <a:cs typeface="Helvetica" panose="020B0604020202020204" pitchFamily="34" charset="0"/>
              </a:rPr>
              <a:t>Arden LJ in </a:t>
            </a:r>
            <a:r>
              <a:rPr lang="en-GB" sz="2200" u="sng">
                <a:latin typeface="Helvetica" panose="020B0604020202020204" pitchFamily="34" charset="0"/>
                <a:cs typeface="Helvetica" panose="020B0604020202020204" pitchFamily="34" charset="0"/>
              </a:rPr>
              <a:t>In re Macro (Ipswich) Ltd</a:t>
            </a:r>
            <a:r>
              <a:rPr lang="en-GB" sz="2200">
                <a:latin typeface="Helvetica" panose="020B0604020202020204" pitchFamily="34" charset="0"/>
                <a:cs typeface="Helvetica" panose="020B0604020202020204" pitchFamily="34" charset="0"/>
              </a:rPr>
              <a:t> [1994] 2 BCLC 354, at [404].</a:t>
            </a:r>
          </a:p>
          <a:p>
            <a:pPr marL="457200" lvl="1" indent="0" algn="just">
              <a:buNone/>
            </a:pPr>
            <a:endParaRPr lang="en-GB" sz="2200">
              <a:latin typeface="Helvetica" panose="020B0604020202020204" pitchFamily="34" charset="0"/>
              <a:cs typeface="Helvetica" panose="020B0604020202020204" pitchFamily="34" charset="0"/>
            </a:endParaRPr>
          </a:p>
          <a:p>
            <a:pPr marL="457200" lvl="1" indent="0" algn="just">
              <a:buNone/>
            </a:pPr>
            <a:r>
              <a:rPr lang="en-GB" sz="2200">
                <a:latin typeface="Helvetica" panose="020B0604020202020204" pitchFamily="34" charset="0"/>
                <a:cs typeface="Helvetica" panose="020B0604020202020204" pitchFamily="34" charset="0"/>
              </a:rPr>
              <a:t>“</a:t>
            </a:r>
            <a:r>
              <a:rPr lang="en-GB" sz="2200" i="1">
                <a:latin typeface="Helvetica" panose="020B0604020202020204" pitchFamily="34" charset="0"/>
                <a:cs typeface="Helvetica" panose="020B0604020202020204" pitchFamily="34" charset="0"/>
              </a:rPr>
              <a:t>The advantage of </a:t>
            </a:r>
            <a:r>
              <a:rPr lang="en-GB" sz="2200">
                <a:latin typeface="Helvetica" panose="020B0604020202020204" pitchFamily="34" charset="0"/>
                <a:cs typeface="Helvetica" panose="020B0604020202020204" pitchFamily="34" charset="0"/>
              </a:rPr>
              <a:t>[section 994]</a:t>
            </a:r>
            <a:r>
              <a:rPr lang="en-GB" sz="2200" i="1">
                <a:latin typeface="Helvetica" panose="020B0604020202020204" pitchFamily="34" charset="0"/>
                <a:cs typeface="Helvetica" panose="020B0604020202020204" pitchFamily="34" charset="0"/>
              </a:rPr>
              <a:t> is that the court’s power to grant relief is wide and flexible, and extends beyond the relief which could be granted, say, in an action for breach of contract. However, it is a purely statutory jurisdiction. That means, in particular, that it cannot be exercised unless the requirements of s.994(1) are fulfilled.” </a:t>
            </a:r>
          </a:p>
          <a:p>
            <a:pPr marL="457200" lvl="1" indent="0" algn="just">
              <a:buNone/>
            </a:pPr>
            <a:endParaRPr lang="en-GB" sz="2200" i="1">
              <a:latin typeface="Helvetica" panose="020B0604020202020204" pitchFamily="34" charset="0"/>
              <a:cs typeface="Helvetica" panose="020B0604020202020204" pitchFamily="34" charset="0"/>
            </a:endParaRPr>
          </a:p>
          <a:p>
            <a:pPr marL="457200" lvl="1" indent="0" algn="r">
              <a:buNone/>
            </a:pPr>
            <a:r>
              <a:rPr lang="en-GB" sz="2200">
                <a:latin typeface="Helvetica" panose="020B0604020202020204" pitchFamily="34" charset="0"/>
                <a:cs typeface="Helvetica" panose="020B0604020202020204" pitchFamily="34" charset="0"/>
              </a:rPr>
              <a:t>Arden LJ in </a:t>
            </a:r>
            <a:r>
              <a:rPr lang="en-GB" sz="2200" u="sng">
                <a:latin typeface="Helvetica" panose="020B0604020202020204" pitchFamily="34" charset="0"/>
                <a:cs typeface="Helvetica" panose="020B0604020202020204" pitchFamily="34" charset="0"/>
              </a:rPr>
              <a:t>Re Coroin Ltd</a:t>
            </a:r>
            <a:r>
              <a:rPr lang="en-GB" sz="2200">
                <a:latin typeface="Helvetica" panose="020B0604020202020204" pitchFamily="34" charset="0"/>
                <a:cs typeface="Helvetica" panose="020B0604020202020204" pitchFamily="34" charset="0"/>
              </a:rPr>
              <a:t> [2013] 2 BCLC 583, at [11]. </a:t>
            </a:r>
          </a:p>
          <a:p>
            <a:pPr marL="457200" lvl="1" indent="0" algn="just">
              <a:buNone/>
            </a:pPr>
            <a:endParaRPr lang="en-GB" sz="2200">
              <a:latin typeface="Helvetica" panose="020B0604020202020204" pitchFamily="34" charset="0"/>
              <a:cs typeface="Helvetica" panose="020B0604020202020204" pitchFamily="34" charset="0"/>
            </a:endParaRPr>
          </a:p>
          <a:p>
            <a:pPr marL="457200" lvl="1" indent="0" algn="just">
              <a:buNone/>
            </a:pPr>
            <a:endParaRPr lang="en-GB" sz="2200">
              <a:latin typeface="Helvetica" panose="020B0604020202020204" pitchFamily="34" charset="0"/>
              <a:cs typeface="Helvetica" panose="020B0604020202020204" pitchFamily="34" charset="0"/>
            </a:endParaRPr>
          </a:p>
          <a:p>
            <a:pPr marL="0" indent="0">
              <a:buNone/>
            </a:pPr>
            <a:endParaRPr lang="en-GB" sz="2600">
              <a:latin typeface="Helvetica" panose="020B0604020202020204" pitchFamily="34" charset="0"/>
              <a:cs typeface="Helvetica" panose="020B0604020202020204" pitchFamily="34" charset="0"/>
            </a:endParaRPr>
          </a:p>
        </p:txBody>
      </p:sp>
      <p:sp>
        <p:nvSpPr>
          <p:cNvPr id="2" name="Title 1"/>
          <p:cNvSpPr>
            <a:spLocks noGrp="1"/>
          </p:cNvSpPr>
          <p:nvPr>
            <p:ph type="title"/>
          </p:nvPr>
        </p:nvSpPr>
        <p:spPr>
          <a:xfrm>
            <a:off x="767408" y="1124744"/>
            <a:ext cx="8077200" cy="990600"/>
          </a:xfrm>
        </p:spPr>
        <p:txBody>
          <a:bodyPr/>
          <a:lstStyle/>
          <a:p>
            <a:r>
              <a:rPr lang="en-US" sz="2800"/>
              <a:t>Flexible jurisdiction</a:t>
            </a:r>
          </a:p>
        </p:txBody>
      </p:sp>
    </p:spTree>
    <p:extLst>
      <p:ext uri="{BB962C8B-B14F-4D97-AF65-F5344CB8AC3E}">
        <p14:creationId xmlns:p14="http://schemas.microsoft.com/office/powerpoint/2010/main" val="2891016486"/>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9416" y="1988840"/>
            <a:ext cx="11233248" cy="4433664"/>
          </a:xfrm>
        </p:spPr>
        <p:txBody>
          <a:bodyPr>
            <a:normAutofit fontScale="92500" lnSpcReduction="10000"/>
          </a:bodyPr>
          <a:lstStyle/>
          <a:p>
            <a:pPr algn="just"/>
            <a:r>
              <a:rPr lang="en-GB" sz="2600"/>
              <a:t> Court only has jurisdiction to grant relief if it is satisfied that the petition is well founded.</a:t>
            </a:r>
          </a:p>
          <a:p>
            <a:pPr algn="just"/>
            <a:endParaRPr lang="en-GB" sz="2600"/>
          </a:p>
          <a:p>
            <a:pPr algn="just"/>
            <a:r>
              <a:rPr lang="en-GB" sz="2600"/>
              <a:t> Wide discretion under section 996(1):</a:t>
            </a:r>
          </a:p>
          <a:p>
            <a:pPr marL="0" indent="0" algn="just">
              <a:buNone/>
            </a:pPr>
            <a:r>
              <a:rPr lang="en-GB" sz="2600"/>
              <a:t> </a:t>
            </a:r>
          </a:p>
          <a:p>
            <a:pPr marL="0" indent="0" algn="just">
              <a:buNone/>
            </a:pPr>
            <a:r>
              <a:rPr lang="en-GB" sz="2600" i="1"/>
              <a:t>	“If the court is satisfied that a petition under this Part is well founded, it 	may make such order as it thinks fit for giving relief in respect of the 	matters complained of.”</a:t>
            </a:r>
          </a:p>
          <a:p>
            <a:pPr marL="0" indent="0" algn="just">
              <a:buNone/>
            </a:pPr>
            <a:endParaRPr lang="en-GB" sz="2600"/>
          </a:p>
          <a:p>
            <a:pPr algn="just"/>
            <a:r>
              <a:rPr lang="en-GB" sz="2600"/>
              <a:t> Section 996(2) provides specific examples “</a:t>
            </a:r>
            <a:r>
              <a:rPr lang="en-GB" sz="2600" i="1"/>
              <a:t>without prejudice to the generality of subsection (1)”.</a:t>
            </a:r>
            <a:endParaRPr lang="en-US" sz="2600" i="1"/>
          </a:p>
        </p:txBody>
      </p:sp>
      <p:sp>
        <p:nvSpPr>
          <p:cNvPr id="2" name="Title 1"/>
          <p:cNvSpPr>
            <a:spLocks noGrp="1"/>
          </p:cNvSpPr>
          <p:nvPr>
            <p:ph type="title"/>
          </p:nvPr>
        </p:nvSpPr>
        <p:spPr>
          <a:xfrm>
            <a:off x="767408" y="1124744"/>
            <a:ext cx="8077200" cy="990600"/>
          </a:xfrm>
        </p:spPr>
        <p:txBody>
          <a:bodyPr/>
          <a:lstStyle/>
          <a:p>
            <a:r>
              <a:rPr lang="en-US" sz="2800"/>
              <a:t>Statutory Framework – section 996</a:t>
            </a:r>
          </a:p>
        </p:txBody>
      </p:sp>
    </p:spTree>
    <p:extLst>
      <p:ext uri="{BB962C8B-B14F-4D97-AF65-F5344CB8AC3E}">
        <p14:creationId xmlns:p14="http://schemas.microsoft.com/office/powerpoint/2010/main" val="2765773582"/>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9416" y="1988840"/>
            <a:ext cx="11233248" cy="4433664"/>
          </a:xfrm>
        </p:spPr>
        <p:txBody>
          <a:bodyPr>
            <a:normAutofit/>
          </a:bodyPr>
          <a:lstStyle/>
          <a:p>
            <a:r>
              <a:rPr lang="en-GB" sz="2600"/>
              <a:t> No limit in terms of the language of section 996.</a:t>
            </a:r>
          </a:p>
          <a:p>
            <a:endParaRPr lang="en-GB" sz="2600"/>
          </a:p>
          <a:p>
            <a:r>
              <a:rPr lang="en-GB" sz="2600"/>
              <a:t> Share purchase orders “</a:t>
            </a:r>
            <a:r>
              <a:rPr lang="en-GB" sz="2600" i="1"/>
              <a:t>almost the norm</a:t>
            </a:r>
            <a:r>
              <a:rPr lang="en-GB" sz="2600"/>
              <a:t>”.</a:t>
            </a:r>
          </a:p>
          <a:p>
            <a:endParaRPr lang="en-GB" sz="2600"/>
          </a:p>
          <a:p>
            <a:r>
              <a:rPr lang="en-GB" sz="2600"/>
              <a:t> But increasing exercise of power to order other types of relief:</a:t>
            </a:r>
            <a:endParaRPr lang="en-GB" sz="2400" u="sng"/>
          </a:p>
          <a:p>
            <a:pPr marL="457200" lvl="1" indent="0" algn="just">
              <a:buNone/>
            </a:pPr>
            <a:r>
              <a:rPr lang="en-GB" sz="2200" i="1"/>
              <a:t>“the court should not close its mind to a bespoke solution to a particular form of unfair prejudice,  other than by ordering a buy-out at least in cases where a remedy that leaves the warring parties as shareholders in the same company does not of itself perpetuate an impossible relationship of joint management, or otherwise risk aggravating an existing dispute.</a:t>
            </a:r>
            <a:r>
              <a:rPr lang="en-GB" sz="2200"/>
              <a:t>”  (</a:t>
            </a:r>
            <a:r>
              <a:rPr lang="en-GB" sz="2200" u="sng"/>
              <a:t>Sikorski v Sikorski</a:t>
            </a:r>
            <a:r>
              <a:rPr lang="en-GB" sz="2200"/>
              <a:t> [2012] EWHC 1613 (Ch), at [75], per Briggs J</a:t>
            </a:r>
            <a:r>
              <a:rPr lang="en-US" sz="2200"/>
              <a:t>).</a:t>
            </a:r>
            <a:endParaRPr lang="en-GB" sz="2200"/>
          </a:p>
        </p:txBody>
      </p:sp>
      <p:sp>
        <p:nvSpPr>
          <p:cNvPr id="2" name="Title 1"/>
          <p:cNvSpPr>
            <a:spLocks noGrp="1"/>
          </p:cNvSpPr>
          <p:nvPr>
            <p:ph type="title"/>
          </p:nvPr>
        </p:nvSpPr>
        <p:spPr>
          <a:xfrm>
            <a:off x="767408" y="1124744"/>
            <a:ext cx="8077200" cy="990600"/>
          </a:xfrm>
        </p:spPr>
        <p:txBody>
          <a:bodyPr/>
          <a:lstStyle/>
          <a:p>
            <a:r>
              <a:rPr lang="en-US" sz="2800"/>
              <a:t>What Orders can the Court make?</a:t>
            </a:r>
          </a:p>
        </p:txBody>
      </p:sp>
    </p:spTree>
    <p:extLst>
      <p:ext uri="{BB962C8B-B14F-4D97-AF65-F5344CB8AC3E}">
        <p14:creationId xmlns:p14="http://schemas.microsoft.com/office/powerpoint/2010/main" val="2075968601"/>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9416" y="1988840"/>
            <a:ext cx="11233248" cy="4433664"/>
          </a:xfrm>
        </p:spPr>
        <p:txBody>
          <a:bodyPr>
            <a:normAutofit/>
          </a:bodyPr>
          <a:lstStyle/>
          <a:p>
            <a:r>
              <a:rPr lang="en-GB" sz="2600"/>
              <a:t> desirable</a:t>
            </a:r>
          </a:p>
          <a:p>
            <a:pPr lvl="1"/>
            <a:r>
              <a:rPr lang="en-GB" sz="2200"/>
              <a:t> where there is a need to exit – breakdown in trust and confidence/company being mismanaged; </a:t>
            </a:r>
          </a:p>
          <a:p>
            <a:pPr lvl="1"/>
            <a:r>
              <a:rPr lang="en-GB" sz="2200"/>
              <a:t> where financially most advantageous.</a:t>
            </a:r>
          </a:p>
          <a:p>
            <a:endParaRPr lang="en-GB" sz="2600"/>
          </a:p>
          <a:p>
            <a:r>
              <a:rPr lang="en-GB" sz="2600"/>
              <a:t> flexible approach – court has power to</a:t>
            </a:r>
          </a:p>
          <a:p>
            <a:pPr lvl="1"/>
            <a:r>
              <a:rPr lang="en-GB" sz="2200"/>
              <a:t> disapply in whole/part the (often substantial) discount ordinarily applicable to a minority shareholding;</a:t>
            </a:r>
          </a:p>
          <a:p>
            <a:pPr lvl="1"/>
            <a:r>
              <a:rPr lang="en-GB" sz="2200"/>
              <a:t> adjust date of valuation backwards or forwards in favour of one party or the other; and </a:t>
            </a:r>
          </a:p>
          <a:p>
            <a:pPr lvl="1"/>
            <a:r>
              <a:rPr lang="en-GB" sz="2200"/>
              <a:t> adjust share values to compensate for the effect of wrongdoing.</a:t>
            </a:r>
          </a:p>
          <a:p>
            <a:endParaRPr lang="en-GB" sz="2600"/>
          </a:p>
          <a:p>
            <a:endParaRPr lang="en-GB" sz="2600"/>
          </a:p>
          <a:p>
            <a:pPr marL="0" indent="0">
              <a:buNone/>
            </a:pPr>
            <a:endParaRPr lang="en-GB" sz="2200"/>
          </a:p>
        </p:txBody>
      </p:sp>
      <p:sp>
        <p:nvSpPr>
          <p:cNvPr id="2" name="Title 1"/>
          <p:cNvSpPr>
            <a:spLocks noGrp="1"/>
          </p:cNvSpPr>
          <p:nvPr>
            <p:ph type="title"/>
          </p:nvPr>
        </p:nvSpPr>
        <p:spPr>
          <a:xfrm>
            <a:off x="767408" y="1124744"/>
            <a:ext cx="8077200" cy="990600"/>
          </a:xfrm>
        </p:spPr>
        <p:txBody>
          <a:bodyPr/>
          <a:lstStyle/>
          <a:p>
            <a:r>
              <a:rPr lang="en-US" sz="2800"/>
              <a:t>Share purchase orders</a:t>
            </a:r>
          </a:p>
        </p:txBody>
      </p:sp>
    </p:spTree>
    <p:extLst>
      <p:ext uri="{BB962C8B-B14F-4D97-AF65-F5344CB8AC3E}">
        <p14:creationId xmlns:p14="http://schemas.microsoft.com/office/powerpoint/2010/main" val="789722573"/>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9416" y="1988840"/>
            <a:ext cx="11233248" cy="4433664"/>
          </a:xfrm>
        </p:spPr>
        <p:txBody>
          <a:bodyPr>
            <a:normAutofit lnSpcReduction="10000"/>
          </a:bodyPr>
          <a:lstStyle/>
          <a:p>
            <a:pPr algn="just"/>
            <a:r>
              <a:rPr lang="en-GB" sz="2600"/>
              <a:t>Payment of damages </a:t>
            </a:r>
          </a:p>
          <a:p>
            <a:pPr lvl="1" algn="just"/>
            <a:r>
              <a:rPr lang="en-GB" sz="2200"/>
              <a:t> to the company: </a:t>
            </a:r>
            <a:r>
              <a:rPr lang="en-GB" sz="2200" u="sng"/>
              <a:t>Gamlestaden Fastigheter AB v Baltic Partners Ltd</a:t>
            </a:r>
            <a:r>
              <a:rPr lang="en-GB" sz="2200"/>
              <a:t> [2008] 1 BCLC 468 (PC), at [27], [28]; or</a:t>
            </a:r>
          </a:p>
          <a:p>
            <a:pPr lvl="1" algn="just"/>
            <a:r>
              <a:rPr lang="en-GB" sz="2200"/>
              <a:t> to the petitioner: </a:t>
            </a:r>
            <a:r>
              <a:rPr lang="en-GB" sz="2200" u="sng"/>
              <a:t>Atlasview Ltd v Brightview Ltd</a:t>
            </a:r>
            <a:r>
              <a:rPr lang="en-GB" sz="2200"/>
              <a:t> [2004] BCC 542, at [55]; </a:t>
            </a:r>
            <a:r>
              <a:rPr lang="en-GB" sz="2200" u="sng"/>
              <a:t>Wootliff v Rushton-Turner</a:t>
            </a:r>
            <a:r>
              <a:rPr lang="en-GB" sz="2200"/>
              <a:t> [2018] 1 BCLC 48, at [34].</a:t>
            </a:r>
          </a:p>
          <a:p>
            <a:pPr lvl="1" algn="just"/>
            <a:endParaRPr lang="en-GB" sz="2200"/>
          </a:p>
          <a:p>
            <a:pPr algn="just"/>
            <a:r>
              <a:rPr lang="en-GB" sz="2600"/>
              <a:t>Repayment to the company’s subsidiary of monies improperly paid out by it, plus interest: </a:t>
            </a:r>
            <a:r>
              <a:rPr lang="en-GB" sz="2600" u="sng"/>
              <a:t>Corram v Butters</a:t>
            </a:r>
            <a:r>
              <a:rPr lang="en-GB" sz="2600"/>
              <a:t> [2017] EWHC 2294 (Ch), at [317].</a:t>
            </a:r>
          </a:p>
          <a:p>
            <a:pPr marL="457200" lvl="1" indent="0" algn="just">
              <a:buNone/>
            </a:pPr>
            <a:endParaRPr lang="en-GB" sz="2200"/>
          </a:p>
          <a:p>
            <a:pPr algn="just"/>
            <a:r>
              <a:rPr lang="en-GB" sz="2600"/>
              <a:t> Restoration to the company of the diminution in shareholders’ funds attributable to respondent’s undercharging of the company’s tenant: </a:t>
            </a:r>
            <a:r>
              <a:rPr lang="en-GB" sz="2600" u="sng"/>
              <a:t>Sikorski v Sikorski</a:t>
            </a:r>
            <a:r>
              <a:rPr lang="en-GB" sz="2600"/>
              <a:t> [2012] EWHC 1613 (Ch).</a:t>
            </a:r>
          </a:p>
        </p:txBody>
      </p:sp>
      <p:sp>
        <p:nvSpPr>
          <p:cNvPr id="2" name="Title 1"/>
          <p:cNvSpPr>
            <a:spLocks noGrp="1"/>
          </p:cNvSpPr>
          <p:nvPr>
            <p:ph type="title"/>
          </p:nvPr>
        </p:nvSpPr>
        <p:spPr>
          <a:xfrm>
            <a:off x="767408" y="1124744"/>
            <a:ext cx="8077200" cy="990600"/>
          </a:xfrm>
        </p:spPr>
        <p:txBody>
          <a:bodyPr/>
          <a:lstStyle/>
          <a:p>
            <a:r>
              <a:rPr lang="en-US" sz="2800"/>
              <a:t>Other orders – financial remedies</a:t>
            </a:r>
          </a:p>
        </p:txBody>
      </p:sp>
    </p:spTree>
    <p:extLst>
      <p:ext uri="{BB962C8B-B14F-4D97-AF65-F5344CB8AC3E}">
        <p14:creationId xmlns:p14="http://schemas.microsoft.com/office/powerpoint/2010/main" val="2886817132"/>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9416" y="1988840"/>
            <a:ext cx="11233248" cy="4433664"/>
          </a:xfrm>
        </p:spPr>
        <p:txBody>
          <a:bodyPr>
            <a:normAutofit/>
          </a:bodyPr>
          <a:lstStyle/>
          <a:p>
            <a:r>
              <a:rPr lang="en-GB" sz="2600"/>
              <a:t> The appointment of independent management to investigate and pursue past malfeasances: </a:t>
            </a:r>
            <a:r>
              <a:rPr lang="en-GB" sz="2600" u="sng"/>
              <a:t>Re Spargos Mining NL</a:t>
            </a:r>
            <a:r>
              <a:rPr lang="en-GB" sz="2600"/>
              <a:t> (1990) 3 ACSR 1.</a:t>
            </a:r>
          </a:p>
          <a:p>
            <a:pPr marL="0" indent="0">
              <a:buNone/>
            </a:pPr>
            <a:r>
              <a:rPr lang="en-GB" sz="2600"/>
              <a:t> </a:t>
            </a:r>
          </a:p>
          <a:p>
            <a:r>
              <a:rPr lang="en-GB" sz="2600"/>
              <a:t> A demerger - a division of the company’s assets between its shareholders: </a:t>
            </a:r>
            <a:r>
              <a:rPr lang="en-GB" sz="2600" u="sng"/>
              <a:t>Bhullar v Bhullar</a:t>
            </a:r>
            <a:r>
              <a:rPr lang="en-GB" sz="2600"/>
              <a:t> (unrep, 25 March 2002), at [300].</a:t>
            </a:r>
          </a:p>
        </p:txBody>
      </p:sp>
      <p:sp>
        <p:nvSpPr>
          <p:cNvPr id="2" name="Title 1"/>
          <p:cNvSpPr>
            <a:spLocks noGrp="1"/>
          </p:cNvSpPr>
          <p:nvPr>
            <p:ph type="title"/>
          </p:nvPr>
        </p:nvSpPr>
        <p:spPr>
          <a:xfrm>
            <a:off x="767408" y="1124744"/>
            <a:ext cx="8077200" cy="990600"/>
          </a:xfrm>
        </p:spPr>
        <p:txBody>
          <a:bodyPr/>
          <a:lstStyle/>
          <a:p>
            <a:r>
              <a:rPr lang="en-US" sz="2800"/>
              <a:t>Other orders – non-financial remedies</a:t>
            </a:r>
          </a:p>
        </p:txBody>
      </p:sp>
    </p:spTree>
    <p:extLst>
      <p:ext uri="{BB962C8B-B14F-4D97-AF65-F5344CB8AC3E}">
        <p14:creationId xmlns:p14="http://schemas.microsoft.com/office/powerpoint/2010/main" val="1398279603"/>
      </p:ext>
    </p:extLst>
  </p:cSld>
  <p:clrMapOvr>
    <a:masterClrMapping/>
  </p:clrMapOvr>
  <p:transition spd="slow">
    <p:wipe/>
  </p:transition>
</p:sld>
</file>

<file path=ppt/theme/theme1.xml><?xml version="1.0" encoding="utf-8"?>
<a:theme xmlns:a="http://schemas.openxmlformats.org/drawingml/2006/main" name="Powerpoint 2018 New Branding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Uigh" typeface="Microsoft Uighur"/>
        <a:font script="Beng" typeface="Vrinda"/>
        <a:font script="Thai" typeface="Angsana New"/>
        <a:font script="Syre" typeface="Estrangelo Edessa"/>
        <a:font script="Syrj" typeface="Estrangelo Edessa"/>
        <a:font script="Mlym" typeface="Kartika"/>
        <a:font script="Nkoo" typeface="Ebrima"/>
        <a:font script="Yiii" typeface="Microsoft Yi Baiti"/>
        <a:font script="Cher" typeface="Plantagenet Cherokee"/>
        <a:font script="Orya" typeface="Kalinga"/>
        <a:font script="Geor" typeface="Sylfaen"/>
        <a:font script="Gujr" typeface="Shruti"/>
        <a:font script="Viet" typeface="Times New Roman"/>
        <a:font script="Tale" typeface="Microsoft Tai Le"/>
        <a:font script="Arab" typeface="Times New Roman"/>
        <a:font script="Hebr" typeface="Times New Roman"/>
        <a:font script="Bopo" typeface="Microsoft JhengHei"/>
        <a:font script="Telu" typeface="Gautami"/>
        <a:font script="Ethi" typeface="Nyala"/>
        <a:font script="Lisu" typeface="Segoe UI"/>
        <a:font script="Jpan" typeface="游ゴシック Light"/>
        <a:font script="Sora" typeface="Nirmala UI"/>
        <a:font script="Talu" typeface="Microsoft New Tai Lue"/>
        <a:font script="Armn" typeface="Arial"/>
        <a:font script="Sinh" typeface="Iskoola Pota"/>
        <a:font script="Taml" typeface="Latha"/>
        <a:font script="Tfng" typeface="Ebrima"/>
        <a:font script="Syrn" typeface="Estrangelo Edessa"/>
        <a:font script="Deva" typeface="Mangal"/>
        <a:font script="Knda" typeface="Tunga"/>
        <a:font script="Tibt" typeface="Microsoft Himalaya"/>
        <a:font script="Khmr" typeface="MoolBoran"/>
        <a:font script="Mymr" typeface="Myanmar Text"/>
        <a:font script="Olck" typeface="Nirmala UI"/>
        <a:font script="Bugi" typeface="Leelawadee UI"/>
        <a:font script="Java" typeface="Javanese Text"/>
        <a:font script="Hant" typeface="新細明體"/>
        <a:font script="Laoo" typeface="DokChampa"/>
        <a:font script="Mong" typeface="Mongolian Baiti"/>
        <a:font script="Hans" typeface="等线 Light"/>
        <a:font script="Phag" typeface="Phagspa"/>
        <a:font script="Guru" typeface="Raavi"/>
        <a:font script="Osma" typeface="Ebrima"/>
        <a:font script="Thaa" typeface="MV Boli"/>
        <a:font script="Cans" typeface="Euphemia"/>
        <a:font script="Hang" typeface="맑은 고딕"/>
        <a:font script="Syrc" typeface="Estrangelo Edessa"/>
      </a:majorFont>
      <a:minorFont>
        <a:latin typeface="Calibri" panose="020F0502020204030204"/>
        <a:ea typeface=""/>
        <a:cs typeface=""/>
        <a:font script="Uigh" typeface="Microsoft Uighur"/>
        <a:font script="Beng" typeface="Vrinda"/>
        <a:font script="Thai" typeface="Cordia New"/>
        <a:font script="Syre" typeface="Estrangelo Edessa"/>
        <a:font script="Syrj" typeface="Estrangelo Edessa"/>
        <a:font script="Mlym" typeface="Kartika"/>
        <a:font script="Nkoo" typeface="Ebrima"/>
        <a:font script="Yiii" typeface="Microsoft Yi Baiti"/>
        <a:font script="Cher" typeface="Plantagenet Cherokee"/>
        <a:font script="Orya" typeface="Kalinga"/>
        <a:font script="Geor" typeface="Sylfaen"/>
        <a:font script="Gujr" typeface="Shruti"/>
        <a:font script="Viet" typeface="Arial"/>
        <a:font script="Tale" typeface="Microsoft Tai Le"/>
        <a:font script="Arab" typeface="Arial"/>
        <a:font script="Hebr" typeface="Arial"/>
        <a:font script="Bopo" typeface="Microsoft JhengHei"/>
        <a:font script="Telu" typeface="Gautami"/>
        <a:font script="Ethi" typeface="Nyala"/>
        <a:font script="Lisu" typeface="Segoe UI"/>
        <a:font script="Jpan" typeface="游ゴシック"/>
        <a:font script="Sora" typeface="Nirmala UI"/>
        <a:font script="Talu" typeface="Microsoft New Tai Lue"/>
        <a:font script="Armn" typeface="Arial"/>
        <a:font script="Sinh" typeface="Iskoola Pota"/>
        <a:font script="Taml" typeface="Latha"/>
        <a:font script="Tfng" typeface="Ebrima"/>
        <a:font script="Syrn" typeface="Estrangelo Edessa"/>
        <a:font script="Deva" typeface="Mangal"/>
        <a:font script="Knda" typeface="Tunga"/>
        <a:font script="Tibt" typeface="Microsoft Himalaya"/>
        <a:font script="Khmr" typeface="DaunPenh"/>
        <a:font script="Mymr" typeface="Myanmar Text"/>
        <a:font script="Olck" typeface="Nirmala UI"/>
        <a:font script="Bugi" typeface="Leelawadee UI"/>
        <a:font script="Java" typeface="Javanese Text"/>
        <a:font script="Hant" typeface="新細明體"/>
        <a:font script="Laoo" typeface="DokChampa"/>
        <a:font script="Mong" typeface="Mongolian Baiti"/>
        <a:font script="Hans" typeface="等线"/>
        <a:font script="Phag" typeface="Phagspa"/>
        <a:font script="Guru" typeface="Raavi"/>
        <a:font script="Osma" typeface="Ebrima"/>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 2018 New Branding1</Template>
  <TotalTime>2</TotalTime>
  <Words>2672</Words>
  <Application>Microsoft Office PowerPoint</Application>
  <PresentationFormat>Widescreen</PresentationFormat>
  <Paragraphs>198</Paragraphs>
  <Slides>26</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Calibri Light</vt:lpstr>
      <vt:lpstr>Helvetica</vt:lpstr>
      <vt:lpstr>Times New Roman</vt:lpstr>
      <vt:lpstr>Wingdings</vt:lpstr>
      <vt:lpstr>Powerpoint 2018 New Branding1</vt:lpstr>
      <vt:lpstr>Unfair Prejudice Petitions: some tricks of the trade</vt:lpstr>
      <vt:lpstr>Overview</vt:lpstr>
      <vt:lpstr>Statutory Framework – section 994</vt:lpstr>
      <vt:lpstr>Flexible jurisdiction</vt:lpstr>
      <vt:lpstr>Statutory Framework – section 996</vt:lpstr>
      <vt:lpstr>What Orders can the Court make?</vt:lpstr>
      <vt:lpstr>Share purchase orders</vt:lpstr>
      <vt:lpstr>Other orders – financial remedies</vt:lpstr>
      <vt:lpstr>Other orders – non-financial remedies</vt:lpstr>
      <vt:lpstr>Exercise of discretion as to type of order</vt:lpstr>
      <vt:lpstr>Against whom can Orders be made?</vt:lpstr>
      <vt:lpstr>Against whom can Orders be made?</vt:lpstr>
      <vt:lpstr>What are the limits of the Court’s jurisdiction?</vt:lpstr>
      <vt:lpstr>What are the limits of the Court’s jurisdiction?</vt:lpstr>
      <vt:lpstr>What are the limits of the Court’s jurisdiction?</vt:lpstr>
      <vt:lpstr>What are the limits of the Court’s jurisdiction?</vt:lpstr>
      <vt:lpstr>What are the limits of the Court’s jurisdiction?</vt:lpstr>
      <vt:lpstr>Other relevant factors?</vt:lpstr>
      <vt:lpstr>Practical steps for petitioners</vt:lpstr>
      <vt:lpstr>Practical steps for petitioners</vt:lpstr>
      <vt:lpstr>PowerPoint Presentation</vt:lpstr>
      <vt:lpstr>Practical steps for petitioners</vt:lpstr>
      <vt:lpstr>Practical steps for respondents</vt:lpstr>
      <vt:lpstr>Practical steps for respondents</vt:lpstr>
      <vt:lpstr>Practical steps for respondents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Unfair Prejudice Petitions: some tricks of the trade</dc:title>
  <dc:creator>Jo Davies</dc:creator>
  <cp:lastModifiedBy>Jo Davies</cp:lastModifiedBy>
  <cp:revision>2</cp:revision>
  <cp:lastPrinted>2019-06-21T18:00:17Z</cp:lastPrinted>
  <dcterms:created xsi:type="dcterms:W3CDTF">2019-06-21T18:00:17Z</dcterms:created>
  <dcterms:modified xsi:type="dcterms:W3CDTF">2019-06-26T11:52:33Z</dcterms:modified>
</cp:coreProperties>
</file>