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728" r:id="rId1"/>
  </p:sldMasterIdLst>
  <p:notesMasterIdLst>
    <p:notesMasterId r:id="rId29"/>
  </p:notesMasterIdLst>
  <p:handoutMasterIdLst>
    <p:handoutMasterId r:id="rId30"/>
  </p:handoutMasterIdLst>
  <p:sldIdLst>
    <p:sldId id="283" r:id="rId2"/>
    <p:sldId id="284" r:id="rId3"/>
    <p:sldId id="349" r:id="rId4"/>
    <p:sldId id="351" r:id="rId5"/>
    <p:sldId id="352" r:id="rId6"/>
    <p:sldId id="355" r:id="rId7"/>
    <p:sldId id="353" r:id="rId8"/>
    <p:sldId id="368" r:id="rId9"/>
    <p:sldId id="369" r:id="rId10"/>
    <p:sldId id="362" r:id="rId11"/>
    <p:sldId id="363" r:id="rId12"/>
    <p:sldId id="364" r:id="rId13"/>
    <p:sldId id="365" r:id="rId14"/>
    <p:sldId id="366" r:id="rId15"/>
    <p:sldId id="367" r:id="rId16"/>
    <p:sldId id="370" r:id="rId17"/>
    <p:sldId id="371" r:id="rId18"/>
    <p:sldId id="372" r:id="rId19"/>
    <p:sldId id="373" r:id="rId20"/>
    <p:sldId id="374" r:id="rId21"/>
    <p:sldId id="375" r:id="rId22"/>
    <p:sldId id="376" r:id="rId23"/>
    <p:sldId id="358" r:id="rId24"/>
    <p:sldId id="359" r:id="rId25"/>
    <p:sldId id="360" r:id="rId26"/>
    <p:sldId id="361" r:id="rId27"/>
    <p:sldId id="334" r:id="rId28"/>
  </p:sldIdLst>
  <p:sldSz cx="9144000" cy="6858000" type="screen4x3"/>
  <p:notesSz cx="6669088" cy="9872663"/>
  <p:custDataLst>
    <p:tags r:id="rId31"/>
  </p:custDataLst>
  <p:defaultTextStyle>
    <a:defPPr>
      <a:defRPr lang="en-GB"/>
    </a:defPPr>
    <a:lvl1pPr algn="l" rtl="0" eaLnBrk="0" fontAlgn="base" hangingPunct="0">
      <a:spcBef>
        <a:spcPct val="0"/>
      </a:spcBef>
      <a:spcAft>
        <a:spcPct val="0"/>
      </a:spcAft>
      <a:defRPr sz="2400" b="1" kern="1200">
        <a:solidFill>
          <a:schemeClr val="tx1"/>
        </a:solidFill>
        <a:latin typeface="Arial" charset="0"/>
        <a:ea typeface="+mn-ea"/>
        <a:cs typeface="+mn-cs"/>
      </a:defRPr>
    </a:lvl1pPr>
    <a:lvl2pPr marL="457200" algn="l" rtl="0" eaLnBrk="0" fontAlgn="base" hangingPunct="0">
      <a:spcBef>
        <a:spcPct val="0"/>
      </a:spcBef>
      <a:spcAft>
        <a:spcPct val="0"/>
      </a:spcAft>
      <a:defRPr sz="2400" b="1" kern="1200">
        <a:solidFill>
          <a:schemeClr val="tx1"/>
        </a:solidFill>
        <a:latin typeface="Arial" charset="0"/>
        <a:ea typeface="+mn-ea"/>
        <a:cs typeface="+mn-cs"/>
      </a:defRPr>
    </a:lvl2pPr>
    <a:lvl3pPr marL="914400" algn="l" rtl="0" eaLnBrk="0" fontAlgn="base" hangingPunct="0">
      <a:spcBef>
        <a:spcPct val="0"/>
      </a:spcBef>
      <a:spcAft>
        <a:spcPct val="0"/>
      </a:spcAft>
      <a:defRPr sz="2400" b="1" kern="1200">
        <a:solidFill>
          <a:schemeClr val="tx1"/>
        </a:solidFill>
        <a:latin typeface="Arial" charset="0"/>
        <a:ea typeface="+mn-ea"/>
        <a:cs typeface="+mn-cs"/>
      </a:defRPr>
    </a:lvl3pPr>
    <a:lvl4pPr marL="1371600" algn="l" rtl="0" eaLnBrk="0" fontAlgn="base" hangingPunct="0">
      <a:spcBef>
        <a:spcPct val="0"/>
      </a:spcBef>
      <a:spcAft>
        <a:spcPct val="0"/>
      </a:spcAft>
      <a:defRPr sz="2400" b="1" kern="1200">
        <a:solidFill>
          <a:schemeClr val="tx1"/>
        </a:solidFill>
        <a:latin typeface="Arial" charset="0"/>
        <a:ea typeface="+mn-ea"/>
        <a:cs typeface="+mn-cs"/>
      </a:defRPr>
    </a:lvl4pPr>
    <a:lvl5pPr marL="1828800" algn="l" rtl="0" eaLnBrk="0" fontAlgn="base" hangingPunct="0">
      <a:spcBef>
        <a:spcPct val="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B1335"/>
    <a:srgbClr val="7E0000"/>
    <a:srgbClr val="54B7C6"/>
    <a:srgbClr val="030809"/>
    <a:srgbClr val="39464D"/>
    <a:srgbClr val="4F81BD"/>
    <a:srgbClr val="364750"/>
    <a:srgbClr val="289BAA"/>
    <a:srgbClr val="69BE28"/>
    <a:srgbClr val="8193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18" autoAdjust="0"/>
    <p:restoredTop sz="77842" autoAdjust="0"/>
  </p:normalViewPr>
  <p:slideViewPr>
    <p:cSldViewPr snapToGrid="0">
      <p:cViewPr>
        <p:scale>
          <a:sx n="81" d="100"/>
          <a:sy n="81" d="100"/>
        </p:scale>
        <p:origin x="-1020" y="-36"/>
      </p:cViewPr>
      <p:guideLst>
        <p:guide orient="horz" pos="686"/>
        <p:guide orient="horz" pos="3865"/>
        <p:guide pos="232"/>
        <p:guide pos="5566"/>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34" d="100"/>
          <a:sy n="34" d="100"/>
        </p:scale>
        <p:origin x="-2634" y="-66"/>
      </p:cViewPr>
      <p:guideLst>
        <p:guide orient="horz" pos="3110"/>
        <p:guide pos="2101"/>
      </p:guideLst>
    </p:cSldViewPr>
  </p:notesViewPr>
  <p:gridSpacing cx="360045" cy="36004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17989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4"/>
          <p:cNvSpPr>
            <a:spLocks noGrp="1" noRot="1" noChangeAspect="1" noChangeArrowheads="1" noTextEdit="1"/>
          </p:cNvSpPr>
          <p:nvPr>
            <p:ph type="sldImg" idx="2"/>
          </p:nvPr>
        </p:nvSpPr>
        <p:spPr bwMode="auto">
          <a:xfrm>
            <a:off x="336550" y="379413"/>
            <a:ext cx="5989638" cy="4492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370979" y="5307657"/>
            <a:ext cx="5916470" cy="41696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GB" altLang="en-GB" smtClean="0"/>
          </a:p>
        </p:txBody>
      </p:sp>
    </p:spTree>
    <p:extLst>
      <p:ext uri="{BB962C8B-B14F-4D97-AF65-F5344CB8AC3E}">
        <p14:creationId xmlns:p14="http://schemas.microsoft.com/office/powerpoint/2010/main" val="15260852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742950" indent="-285750" algn="l" rtl="0" eaLnBrk="0" fontAlgn="base" hangingPunct="0">
      <a:spcBef>
        <a:spcPct val="30000"/>
      </a:spcBef>
      <a:spcAft>
        <a:spcPct val="0"/>
      </a:spcAft>
      <a:defRPr sz="1400" kern="1200">
        <a:solidFill>
          <a:schemeClr val="tx1"/>
        </a:solidFill>
        <a:latin typeface="Arial" charset="0"/>
        <a:ea typeface="+mn-ea"/>
        <a:cs typeface="+mn-cs"/>
      </a:defRPr>
    </a:lvl2pPr>
    <a:lvl3pPr marL="1143000" indent="-228600" algn="l" rtl="0" eaLnBrk="0" fontAlgn="base" hangingPunct="0">
      <a:spcBef>
        <a:spcPct val="30000"/>
      </a:spcBef>
      <a:spcAft>
        <a:spcPct val="0"/>
      </a:spcAft>
      <a:defRPr sz="1400" kern="1200">
        <a:solidFill>
          <a:schemeClr val="tx1"/>
        </a:solidFill>
        <a:latin typeface="Arial" charset="0"/>
        <a:ea typeface="+mn-ea"/>
        <a:cs typeface="+mn-cs"/>
      </a:defRPr>
    </a:lvl3pPr>
    <a:lvl4pPr marL="1600200" indent="-228600" algn="l" rtl="0" eaLnBrk="0" fontAlgn="base" hangingPunct="0">
      <a:spcBef>
        <a:spcPct val="30000"/>
      </a:spcBef>
      <a:spcAft>
        <a:spcPct val="0"/>
      </a:spcAft>
      <a:defRPr sz="1400" kern="1200">
        <a:solidFill>
          <a:schemeClr val="tx1"/>
        </a:solidFill>
        <a:latin typeface="Arial" charset="0"/>
        <a:ea typeface="+mn-ea"/>
        <a:cs typeface="+mn-cs"/>
      </a:defRPr>
    </a:lvl4pPr>
    <a:lvl5pPr marL="2057400" indent="-228600" algn="l" rtl="0" eaLnBrk="0" fontAlgn="base" hangingPunct="0">
      <a:spcBef>
        <a:spcPct val="30000"/>
      </a:spcBef>
      <a:spcAft>
        <a:spcPct val="0"/>
      </a:spcAft>
      <a:defRPr sz="14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601330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52414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5668710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566871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566871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566871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5668710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
          <p:cNvSpPr>
            <a:spLocks noGrp="1" noRot="1" noChangeAspect="1" noChangeArrowheads="1" noTextEdit="1"/>
          </p:cNvSpPr>
          <p:nvPr>
            <p:ph type="sldImg"/>
          </p:nvPr>
        </p:nvSpPr>
        <p:spPr>
          <a:ln/>
        </p:spPr>
      </p:sp>
      <p:sp>
        <p:nvSpPr>
          <p:cNvPr id="27651" name="Rectangle 11"/>
          <p:cNvSpPr>
            <a:spLocks noGrp="1" noChangeArrowheads="1"/>
          </p:cNvSpPr>
          <p:nvPr>
            <p:ph type="body" idx="1"/>
          </p:nvPr>
        </p:nvSpPr>
        <p:spPr>
          <a:noFill/>
        </p:spPr>
        <p:txBody>
          <a:bodyPr/>
          <a:lstStyle/>
          <a:p>
            <a:endParaRPr lang="en-GB" altLang="en-GB"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master">
    <p:spTree>
      <p:nvGrpSpPr>
        <p:cNvPr id="1" name=""/>
        <p:cNvGrpSpPr/>
        <p:nvPr/>
      </p:nvGrpSpPr>
      <p:grpSpPr>
        <a:xfrm>
          <a:off x="0" y="0"/>
          <a:ext cx="0" cy="0"/>
          <a:chOff x="0" y="0"/>
          <a:chExt cx="0" cy="0"/>
        </a:xfrm>
      </p:grpSpPr>
      <p:sp>
        <p:nvSpPr>
          <p:cNvPr id="8" name="Rectangle 7"/>
          <p:cNvSpPr/>
          <p:nvPr userDrawn="1"/>
        </p:nvSpPr>
        <p:spPr bwMode="auto">
          <a:xfrm>
            <a:off x="360000" y="1080000"/>
            <a:ext cx="5224585" cy="5224585"/>
          </a:xfrm>
          <a:prstGeom prst="rect">
            <a:avLst/>
          </a:prstGeom>
          <a:solidFill>
            <a:srgbClr val="39464D"/>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Arial" charset="0"/>
            </a:endParaRPr>
          </a:p>
        </p:txBody>
      </p:sp>
      <p:sp>
        <p:nvSpPr>
          <p:cNvPr id="9" name="Rectangle 8"/>
          <p:cNvSpPr/>
          <p:nvPr userDrawn="1"/>
        </p:nvSpPr>
        <p:spPr bwMode="auto">
          <a:xfrm>
            <a:off x="4068000" y="2880000"/>
            <a:ext cx="3060000" cy="3060000"/>
          </a:xfrm>
          <a:prstGeom prst="rect">
            <a:avLst/>
          </a:prstGeom>
          <a:solidFill>
            <a:schemeClr val="accent1">
              <a:alpha val="80000"/>
            </a:scheme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Arial" charset="0"/>
            </a:endParaRPr>
          </a:p>
        </p:txBody>
      </p:sp>
      <p:sp>
        <p:nvSpPr>
          <p:cNvPr id="10" name="Rectangle 9"/>
          <p:cNvSpPr/>
          <p:nvPr userDrawn="1"/>
        </p:nvSpPr>
        <p:spPr bwMode="auto">
          <a:xfrm>
            <a:off x="3420000" y="4788000"/>
            <a:ext cx="1800000" cy="1800000"/>
          </a:xfrm>
          <a:prstGeom prst="rect">
            <a:avLst/>
          </a:prstGeom>
          <a:solidFill>
            <a:schemeClr val="accent1"/>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Arial" charset="0"/>
            </a:endParaRPr>
          </a:p>
        </p:txBody>
      </p:sp>
      <p:pic>
        <p:nvPicPr>
          <p:cNvPr id="15" name="Picture 50" descr="Master Wordmark Colour 5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89675" y="520700"/>
            <a:ext cx="2508250"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58775" y="1079500"/>
            <a:ext cx="5239225" cy="1800500"/>
          </a:xfrm>
        </p:spPr>
        <p:txBody>
          <a:bodyPr lIns="180000" tIns="180000" rIns="180000" bIns="180000"/>
          <a:lstStyle>
            <a:lvl1pPr algn="l">
              <a:defRPr>
                <a:solidFill>
                  <a:schemeClr val="bg1"/>
                </a:solidFill>
              </a:defRPr>
            </a:lvl1pPr>
          </a:lstStyle>
          <a:p>
            <a:r>
              <a:rPr lang="en-US" dirty="0" smtClean="0"/>
              <a:t>Click to edit Master title style</a:t>
            </a:r>
            <a:endParaRPr lang="en-GB" dirty="0"/>
          </a:p>
        </p:txBody>
      </p:sp>
      <p:sp>
        <p:nvSpPr>
          <p:cNvPr id="13" name="Text Placeholder 30"/>
          <p:cNvSpPr>
            <a:spLocks noGrp="1"/>
          </p:cNvSpPr>
          <p:nvPr>
            <p:ph type="body" sz="quarter" idx="11" hasCustomPrompt="1"/>
          </p:nvPr>
        </p:nvSpPr>
        <p:spPr>
          <a:xfrm>
            <a:off x="358775" y="2882055"/>
            <a:ext cx="3462598" cy="1736598"/>
          </a:xfrm>
        </p:spPr>
        <p:txBody>
          <a:bodyPr lIns="180000"/>
          <a:lstStyle>
            <a:lvl1pPr marL="0" indent="0">
              <a:buNone/>
              <a:defRPr sz="2000" baseline="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insert sub title / speaker</a:t>
            </a:r>
          </a:p>
        </p:txBody>
      </p:sp>
      <p:sp>
        <p:nvSpPr>
          <p:cNvPr id="14" name="Text Placeholder 30"/>
          <p:cNvSpPr>
            <a:spLocks noGrp="1"/>
          </p:cNvSpPr>
          <p:nvPr>
            <p:ph type="body" sz="quarter" idx="12"/>
          </p:nvPr>
        </p:nvSpPr>
        <p:spPr>
          <a:xfrm>
            <a:off x="358775" y="5178490"/>
            <a:ext cx="2934931" cy="1128455"/>
          </a:xfrm>
        </p:spPr>
        <p:txBody>
          <a:bodyPr lIns="180000" bIns="180000" anchor="b" anchorCtr="0"/>
          <a:lstStyle>
            <a:lvl1pPr marL="0" indent="0">
              <a:buNone/>
              <a:defRPr sz="1800" baseline="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smtClean="0"/>
          </a:p>
        </p:txBody>
      </p:sp>
    </p:spTree>
    <p:extLst>
      <p:ext uri="{BB962C8B-B14F-4D97-AF65-F5344CB8AC3E}">
        <p14:creationId xmlns:p14="http://schemas.microsoft.com/office/powerpoint/2010/main" val="3320676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title and content side by side">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360000" y="1079500"/>
            <a:ext cx="8460000" cy="720000"/>
          </a:xfrm>
        </p:spPr>
        <p:txBody>
          <a:bodyPr/>
          <a:lstStyle>
            <a:lvl1pPr algn="l">
              <a:defRPr/>
            </a:lvl1pPr>
          </a:lstStyle>
          <a:p>
            <a:r>
              <a:rPr lang="en-US" dirty="0" smtClean="0"/>
              <a:t>Click to add title</a:t>
            </a:r>
            <a:endParaRPr lang="en-GB" dirty="0"/>
          </a:p>
        </p:txBody>
      </p:sp>
      <p:sp>
        <p:nvSpPr>
          <p:cNvPr id="4" name="Text Placeholder 2"/>
          <p:cNvSpPr>
            <a:spLocks noGrp="1"/>
          </p:cNvSpPr>
          <p:nvPr>
            <p:ph type="body" idx="10" hasCustomPrompt="1"/>
          </p:nvPr>
        </p:nvSpPr>
        <p:spPr>
          <a:xfrm>
            <a:off x="360000" y="1800000"/>
            <a:ext cx="3960000" cy="540000"/>
          </a:xfrm>
          <a:prstGeom prst="rect">
            <a:avLst/>
          </a:prstGeom>
        </p:spPr>
        <p:txBody>
          <a:bodyPr anchor="t"/>
          <a:lstStyle>
            <a:lvl1pPr marL="0" indent="0">
              <a:buNone/>
              <a:defRPr sz="2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sub title</a:t>
            </a:r>
          </a:p>
        </p:txBody>
      </p:sp>
      <p:sp>
        <p:nvSpPr>
          <p:cNvPr id="3" name="Content Placeholder 2"/>
          <p:cNvSpPr>
            <a:spLocks noGrp="1"/>
          </p:cNvSpPr>
          <p:nvPr>
            <p:ph sz="quarter" idx="11" hasCustomPrompt="1"/>
          </p:nvPr>
        </p:nvSpPr>
        <p:spPr>
          <a:xfrm>
            <a:off x="360000" y="2340000"/>
            <a:ext cx="3960000" cy="3795688"/>
          </a:xfrm>
        </p:spPr>
        <p:txBody>
          <a:bodyPr/>
          <a:lstStyle>
            <a:lvl1pPr>
              <a:defRPr/>
            </a:lvl1pPr>
            <a:lvl2pPr>
              <a:defRPr/>
            </a:lvl2pPr>
            <a:lvl3pPr>
              <a:defRPr/>
            </a:lvl3pPr>
            <a:lvl4pPr>
              <a:defRPr/>
            </a:lvl4pPr>
            <a:lvl5pPr>
              <a:defRPr/>
            </a:lvl5pPr>
          </a:lstStyle>
          <a:p>
            <a:pPr lvl="0"/>
            <a:r>
              <a:rPr lang="en-US" dirty="0" smtClean="0"/>
              <a:t>Click to add bullets: press tab to promote / shift-tab to demote bullet levels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8" name="Text Placeholder 2"/>
          <p:cNvSpPr>
            <a:spLocks noGrp="1"/>
          </p:cNvSpPr>
          <p:nvPr>
            <p:ph type="body" idx="12" hasCustomPrompt="1"/>
          </p:nvPr>
        </p:nvSpPr>
        <p:spPr>
          <a:xfrm>
            <a:off x="4866694" y="1800000"/>
            <a:ext cx="3960000" cy="540000"/>
          </a:xfrm>
          <a:prstGeom prst="rect">
            <a:avLst/>
          </a:prstGeom>
        </p:spPr>
        <p:txBody>
          <a:bodyPr anchor="t"/>
          <a:lstStyle>
            <a:lvl1pPr marL="0" indent="0">
              <a:buNone/>
              <a:defRPr sz="2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sub title</a:t>
            </a:r>
          </a:p>
        </p:txBody>
      </p:sp>
      <p:sp>
        <p:nvSpPr>
          <p:cNvPr id="9" name="Content Placeholder 2"/>
          <p:cNvSpPr>
            <a:spLocks noGrp="1"/>
          </p:cNvSpPr>
          <p:nvPr>
            <p:ph sz="quarter" idx="13" hasCustomPrompt="1"/>
          </p:nvPr>
        </p:nvSpPr>
        <p:spPr>
          <a:xfrm>
            <a:off x="4866694" y="2340000"/>
            <a:ext cx="3960000" cy="3795688"/>
          </a:xfrm>
        </p:spPr>
        <p:txBody>
          <a:bodyPr/>
          <a:lstStyle>
            <a:lvl1pPr>
              <a:defRPr/>
            </a:lvl1pPr>
            <a:lvl2pPr>
              <a:defRPr/>
            </a:lvl2pPr>
            <a:lvl3pPr>
              <a:defRPr/>
            </a:lvl3pPr>
            <a:lvl4pPr>
              <a:defRPr/>
            </a:lvl4pPr>
            <a:lvl5pPr>
              <a:defRPr/>
            </a:lvl5pPr>
          </a:lstStyle>
          <a:p>
            <a:pPr lvl="0"/>
            <a:r>
              <a:rPr lang="en-US" dirty="0" smtClean="0"/>
              <a:t>Click to add bullets: press tab to promote / shift-tab to demote bullet levels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845273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360000" y="1079500"/>
            <a:ext cx="8460000" cy="720000"/>
          </a:xfrm>
        </p:spPr>
        <p:txBody>
          <a:bodyPr/>
          <a:lstStyle>
            <a:lvl1pPr algn="l">
              <a:defRPr/>
            </a:lvl1pPr>
          </a:lstStyle>
          <a:p>
            <a:r>
              <a:rPr lang="en-US" dirty="0" smtClean="0"/>
              <a:t>Click to add title</a:t>
            </a:r>
            <a:endParaRPr lang="en-GB" dirty="0"/>
          </a:p>
        </p:txBody>
      </p:sp>
    </p:spTree>
    <p:extLst>
      <p:ext uri="{BB962C8B-B14F-4D97-AF65-F5344CB8AC3E}">
        <p14:creationId xmlns:p14="http://schemas.microsoft.com/office/powerpoint/2010/main" val="26487535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title and char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360000" y="1079500"/>
            <a:ext cx="8460000" cy="720000"/>
          </a:xfrm>
        </p:spPr>
        <p:txBody>
          <a:bodyPr/>
          <a:lstStyle>
            <a:lvl1pPr algn="l">
              <a:defRPr/>
            </a:lvl1pPr>
          </a:lstStyle>
          <a:p>
            <a:r>
              <a:rPr lang="en-US" dirty="0" smtClean="0"/>
              <a:t>Click to add title</a:t>
            </a:r>
            <a:endParaRPr lang="en-GB" dirty="0"/>
          </a:p>
        </p:txBody>
      </p:sp>
      <p:sp>
        <p:nvSpPr>
          <p:cNvPr id="4" name="Text Placeholder 2"/>
          <p:cNvSpPr>
            <a:spLocks noGrp="1"/>
          </p:cNvSpPr>
          <p:nvPr>
            <p:ph type="body" idx="10" hasCustomPrompt="1"/>
          </p:nvPr>
        </p:nvSpPr>
        <p:spPr>
          <a:xfrm>
            <a:off x="360000" y="1800000"/>
            <a:ext cx="8460000" cy="540000"/>
          </a:xfrm>
          <a:prstGeom prst="rect">
            <a:avLst/>
          </a:prstGeom>
        </p:spPr>
        <p:txBody>
          <a:bodyPr anchor="t"/>
          <a:lstStyle>
            <a:lvl1pPr marL="0" indent="0">
              <a:buNone/>
              <a:defRPr sz="2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sub title</a:t>
            </a:r>
          </a:p>
        </p:txBody>
      </p:sp>
      <p:sp>
        <p:nvSpPr>
          <p:cNvPr id="5" name="Rectangle 21"/>
          <p:cNvSpPr>
            <a:spLocks noChangeArrowheads="1"/>
          </p:cNvSpPr>
          <p:nvPr userDrawn="1"/>
        </p:nvSpPr>
        <p:spPr bwMode="auto">
          <a:xfrm>
            <a:off x="254036" y="6551613"/>
            <a:ext cx="390525" cy="211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a:fld id="{41B07E85-C790-4171-B4C4-82F4D07D07D5}" type="slidenum">
              <a:rPr lang="en-GB" sz="800" b="0"/>
              <a:pPr defTabSz="762000"/>
              <a:t>‹#›</a:t>
            </a:fld>
            <a:r>
              <a:rPr lang="en-GB" sz="800" b="0" dirty="0"/>
              <a:t>  /</a:t>
            </a:r>
          </a:p>
        </p:txBody>
      </p:sp>
      <p:sp>
        <p:nvSpPr>
          <p:cNvPr id="6" name="Text Box 32"/>
          <p:cNvSpPr txBox="1">
            <a:spLocks noChangeArrowheads="1"/>
          </p:cNvSpPr>
          <p:nvPr userDrawn="1"/>
        </p:nvSpPr>
        <p:spPr bwMode="auto">
          <a:xfrm>
            <a:off x="360000" y="6494463"/>
            <a:ext cx="4965700" cy="7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90A4B7"/>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defRPr/>
            </a:pPr>
            <a:r>
              <a:rPr lang="en-GB" sz="500" b="0" dirty="0" smtClean="0">
                <a:solidFill>
                  <a:srgbClr val="808080"/>
                </a:solidFill>
              </a:rPr>
              <a:t>© Simmons &amp; Simmons LLP 2013. Simmons &amp; Simmons is an international legal practice carried on by Simmons &amp; Simmons LLP and its affiliated partnerships and other entities.</a:t>
            </a:r>
          </a:p>
        </p:txBody>
      </p:sp>
      <p:sp>
        <p:nvSpPr>
          <p:cNvPr id="8" name="Content Placeholder 2"/>
          <p:cNvSpPr>
            <a:spLocks noGrp="1"/>
          </p:cNvSpPr>
          <p:nvPr>
            <p:ph sz="quarter" idx="11" hasCustomPrompt="1"/>
          </p:nvPr>
        </p:nvSpPr>
        <p:spPr>
          <a:xfrm>
            <a:off x="360000" y="2351314"/>
            <a:ext cx="8460000" cy="3768686"/>
          </a:xfrm>
        </p:spPr>
        <p:txBody>
          <a:bodyPr/>
          <a:lstStyle>
            <a:lvl1pPr marL="0" indent="0">
              <a:buNone/>
              <a:defRPr baseline="0"/>
            </a:lvl1pPr>
            <a:lvl3pPr>
              <a:defRPr/>
            </a:lvl3pPr>
            <a:lvl4pPr>
              <a:defRPr/>
            </a:lvl4pPr>
            <a:lvl5pPr>
              <a:defRPr/>
            </a:lvl5pPr>
          </a:lstStyle>
          <a:p>
            <a:pPr lvl="0"/>
            <a:r>
              <a:rPr lang="en-GB" dirty="0" smtClean="0"/>
              <a:t>Click one of the symbols below to create content</a:t>
            </a:r>
          </a:p>
        </p:txBody>
      </p:sp>
    </p:spTree>
    <p:extLst>
      <p:ext uri="{BB962C8B-B14F-4D97-AF65-F5344CB8AC3E}">
        <p14:creationId xmlns:p14="http://schemas.microsoft.com/office/powerpoint/2010/main" val="2246346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arge Bullet">
    <p:spTree>
      <p:nvGrpSpPr>
        <p:cNvPr id="1" name=""/>
        <p:cNvGrpSpPr/>
        <p:nvPr/>
      </p:nvGrpSpPr>
      <p:grpSpPr>
        <a:xfrm>
          <a:off x="0" y="0"/>
          <a:ext cx="0" cy="0"/>
          <a:chOff x="0" y="0"/>
          <a:chExt cx="0" cy="0"/>
        </a:xfrm>
      </p:grpSpPr>
      <p:sp>
        <p:nvSpPr>
          <p:cNvPr id="6" name="Title 5"/>
          <p:cNvSpPr>
            <a:spLocks noGrp="1"/>
          </p:cNvSpPr>
          <p:nvPr>
            <p:ph type="title"/>
          </p:nvPr>
        </p:nvSpPr>
        <p:spPr>
          <a:xfrm>
            <a:off x="365124" y="294810"/>
            <a:ext cx="7577139" cy="338554"/>
          </a:xfrm>
        </p:spPr>
        <p:txBody>
          <a:bodyPr/>
          <a:lstStyle/>
          <a:p>
            <a:r>
              <a:rPr lang="en-US" dirty="0" smtClean="0"/>
              <a:t>Click to edit Master title style</a:t>
            </a:r>
            <a:endParaRPr lang="en-GB" dirty="0"/>
          </a:p>
        </p:txBody>
      </p:sp>
      <p:sp>
        <p:nvSpPr>
          <p:cNvPr id="13" name="Content Placeholder 12"/>
          <p:cNvSpPr>
            <a:spLocks noGrp="1"/>
          </p:cNvSpPr>
          <p:nvPr>
            <p:ph sz="quarter" idx="17"/>
          </p:nvPr>
        </p:nvSpPr>
        <p:spPr>
          <a:xfrm>
            <a:off x="365124" y="1184275"/>
            <a:ext cx="8423275" cy="4805363"/>
          </a:xfrm>
        </p:spPr>
        <p:txBody>
          <a:bodyPr/>
          <a:lstStyle>
            <a:lvl1pPr>
              <a:defRPr sz="2400"/>
            </a:lvl1pPr>
            <a:lvl2pPr>
              <a:defRPr sz="2400"/>
            </a:lvl2pPr>
            <a:lvl3pPr>
              <a:defRPr sz="2400"/>
            </a:lvl3pPr>
            <a:lvl4pPr>
              <a:defRPr sz="2400"/>
            </a:lvl4pPr>
            <a:lvl5pPr>
              <a:defRPr sz="2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Date Placeholder 4"/>
          <p:cNvSpPr>
            <a:spLocks noGrp="1"/>
          </p:cNvSpPr>
          <p:nvPr>
            <p:ph type="dt" sz="half" idx="18"/>
          </p:nvPr>
        </p:nvSpPr>
        <p:spPr>
          <a:xfrm>
            <a:off x="2985247" y="6437313"/>
            <a:ext cx="3164730" cy="365125"/>
          </a:xfrm>
          <a:prstGeom prst="rect">
            <a:avLst/>
          </a:prstGeom>
        </p:spPr>
        <p:txBody>
          <a:bodyPr/>
          <a:lstStyle/>
          <a:p>
            <a:pPr algn="ctr"/>
            <a:r>
              <a:rPr lang="en-US" dirty="0" smtClean="0">
                <a:solidFill>
                  <a:srgbClr val="9A8B7D"/>
                </a:solidFill>
              </a:rPr>
              <a:t>Insert your date / confidentiality text here</a:t>
            </a:r>
            <a:endParaRPr lang="en-GB" dirty="0">
              <a:solidFill>
                <a:srgbClr val="9A8B7D"/>
              </a:solidFill>
            </a:endParaRPr>
          </a:p>
        </p:txBody>
      </p:sp>
      <p:sp>
        <p:nvSpPr>
          <p:cNvPr id="7" name="Footer Placeholder 6"/>
          <p:cNvSpPr>
            <a:spLocks noGrp="1"/>
          </p:cNvSpPr>
          <p:nvPr>
            <p:ph type="ftr" sz="quarter" idx="19"/>
          </p:nvPr>
        </p:nvSpPr>
        <p:spPr>
          <a:xfrm>
            <a:off x="287368" y="6437313"/>
            <a:ext cx="2636807" cy="365125"/>
          </a:xfrm>
          <a:prstGeom prst="rect">
            <a:avLst/>
          </a:prstGeom>
        </p:spPr>
        <p:txBody>
          <a:bodyPr/>
          <a:lstStyle/>
          <a:p>
            <a:r>
              <a:rPr lang="en-GB" dirty="0" smtClean="0">
                <a:solidFill>
                  <a:srgbClr val="9A8B7D"/>
                </a:solidFill>
              </a:rPr>
              <a:t>Presentation title</a:t>
            </a:r>
            <a:endParaRPr lang="en-GB" dirty="0">
              <a:solidFill>
                <a:srgbClr val="9A8B7D"/>
              </a:solidFill>
            </a:endParaRPr>
          </a:p>
        </p:txBody>
      </p:sp>
      <p:sp>
        <p:nvSpPr>
          <p:cNvPr id="9" name="Slide Number Placeholder 8"/>
          <p:cNvSpPr>
            <a:spLocks noGrp="1"/>
          </p:cNvSpPr>
          <p:nvPr>
            <p:ph type="sldNum" sz="quarter" idx="20"/>
          </p:nvPr>
        </p:nvSpPr>
        <p:spPr>
          <a:xfrm>
            <a:off x="7967382" y="6437313"/>
            <a:ext cx="830123" cy="365125"/>
          </a:xfrm>
          <a:prstGeom prst="rect">
            <a:avLst/>
          </a:prstGeom>
        </p:spPr>
        <p:txBody>
          <a:bodyPr/>
          <a:lstStyle/>
          <a:p>
            <a:fld id="{9F9F533D-B52E-4A2F-BF72-0ADD2D94BD75}" type="slidenum">
              <a:rPr lang="en-GB" smtClean="0">
                <a:solidFill>
                  <a:srgbClr val="9A8B7D"/>
                </a:solidFill>
              </a:rPr>
              <a:pPr/>
              <a:t>‹#›</a:t>
            </a:fld>
            <a:endParaRPr lang="en-GB" dirty="0">
              <a:solidFill>
                <a:srgbClr val="9A8B7D"/>
              </a:solidFill>
            </a:endParaRPr>
          </a:p>
        </p:txBody>
      </p:sp>
      <p:sp>
        <p:nvSpPr>
          <p:cNvPr id="11" name="Text Placeholder 2"/>
          <p:cNvSpPr>
            <a:spLocks noGrp="1"/>
          </p:cNvSpPr>
          <p:nvPr>
            <p:ph type="body" sz="quarter" idx="14" hasCustomPrompt="1"/>
          </p:nvPr>
        </p:nvSpPr>
        <p:spPr>
          <a:xfrm>
            <a:off x="365124" y="692554"/>
            <a:ext cx="7597776" cy="234950"/>
          </a:xfrm>
        </p:spPr>
        <p:txBody>
          <a:bodyPr anchor="t" anchorCtr="0"/>
          <a:lstStyle>
            <a:lvl1pPr marL="0" indent="0">
              <a:spcAft>
                <a:spcPts val="0"/>
              </a:spcAft>
              <a:buNone/>
              <a:defRPr sz="1800"/>
            </a:lvl1pPr>
            <a:lvl2pPr marL="271463" indent="0">
              <a:buNone/>
              <a:defRPr/>
            </a:lvl2pPr>
            <a:lvl3pPr marL="533400" indent="0">
              <a:buNone/>
              <a:defRPr/>
            </a:lvl3pPr>
            <a:lvl4pPr marL="815975" indent="0">
              <a:buNone/>
              <a:defRPr/>
            </a:lvl4pPr>
            <a:lvl5pPr marL="1104900" indent="0">
              <a:buNone/>
              <a:defRPr/>
            </a:lvl5pPr>
          </a:lstStyle>
          <a:p>
            <a:pPr lvl="0"/>
            <a:r>
              <a:rPr lang="en-US" dirty="0" smtClean="0"/>
              <a:t>Subtitle here if required</a:t>
            </a:r>
          </a:p>
        </p:txBody>
      </p:sp>
      <p:sp>
        <p:nvSpPr>
          <p:cNvPr id="8" name="Text Placeholder 5"/>
          <p:cNvSpPr>
            <a:spLocks noGrp="1"/>
          </p:cNvSpPr>
          <p:nvPr>
            <p:ph type="body" sz="quarter" idx="21" hasCustomPrompt="1"/>
          </p:nvPr>
        </p:nvSpPr>
        <p:spPr>
          <a:xfrm>
            <a:off x="365124" y="6058086"/>
            <a:ext cx="8445820" cy="123111"/>
          </a:xfrm>
        </p:spPr>
        <p:txBody>
          <a:bodyPr wrap="square" anchor="b" anchorCtr="0">
            <a:spAutoFit/>
          </a:bodyPr>
          <a:lstStyle>
            <a:lvl1pPr marL="0" indent="0">
              <a:buNone/>
              <a:defRPr sz="800" baseline="0"/>
            </a:lvl1pPr>
            <a:lvl2pPr marL="268163" indent="0">
              <a:buNone/>
              <a:defRPr sz="800"/>
            </a:lvl2pPr>
            <a:lvl3pPr marL="540000" indent="0">
              <a:buNone/>
              <a:defRPr sz="800"/>
            </a:lvl3pPr>
            <a:lvl4pPr marL="811088" indent="0">
              <a:buNone/>
              <a:defRPr sz="800"/>
            </a:lvl4pPr>
            <a:lvl5pPr marL="1080000" indent="0">
              <a:buNone/>
              <a:defRPr sz="800"/>
            </a:lvl5pPr>
          </a:lstStyle>
          <a:p>
            <a:pPr lvl="0"/>
            <a:r>
              <a:rPr lang="en-US" dirty="0" smtClean="0"/>
              <a:t>Insert Source text here</a:t>
            </a:r>
          </a:p>
        </p:txBody>
      </p:sp>
    </p:spTree>
    <p:extLst>
      <p:ext uri="{BB962C8B-B14F-4D97-AF65-F5344CB8AC3E}">
        <p14:creationId xmlns:p14="http://schemas.microsoft.com/office/powerpoint/2010/main" val="7306749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4137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2_Title master">
    <p:spTree>
      <p:nvGrpSpPr>
        <p:cNvPr id="1" name=""/>
        <p:cNvGrpSpPr/>
        <p:nvPr/>
      </p:nvGrpSpPr>
      <p:grpSpPr>
        <a:xfrm>
          <a:off x="0" y="0"/>
          <a:ext cx="0" cy="0"/>
          <a:chOff x="0" y="0"/>
          <a:chExt cx="0" cy="0"/>
        </a:xfrm>
      </p:grpSpPr>
      <p:sp>
        <p:nvSpPr>
          <p:cNvPr id="8" name="Rectangle 7"/>
          <p:cNvSpPr/>
          <p:nvPr userDrawn="1"/>
        </p:nvSpPr>
        <p:spPr bwMode="auto">
          <a:xfrm>
            <a:off x="360000" y="1080000"/>
            <a:ext cx="5224585" cy="5224585"/>
          </a:xfrm>
          <a:prstGeom prst="rect">
            <a:avLst/>
          </a:prstGeom>
          <a:solidFill>
            <a:srgbClr val="39464D"/>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Arial" charset="0"/>
            </a:endParaRPr>
          </a:p>
        </p:txBody>
      </p:sp>
      <p:sp>
        <p:nvSpPr>
          <p:cNvPr id="10" name="Rectangle 9"/>
          <p:cNvSpPr/>
          <p:nvPr userDrawn="1"/>
        </p:nvSpPr>
        <p:spPr bwMode="auto">
          <a:xfrm>
            <a:off x="3420000" y="4788000"/>
            <a:ext cx="1800000" cy="1800000"/>
          </a:xfrm>
          <a:prstGeom prst="rect">
            <a:avLst/>
          </a:prstGeom>
          <a:solidFill>
            <a:schemeClr val="accent1"/>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Arial" charset="0"/>
            </a:endParaRPr>
          </a:p>
        </p:txBody>
      </p:sp>
      <p:pic>
        <p:nvPicPr>
          <p:cNvPr id="15" name="Picture 50" descr="Master Wordmark Colour 5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89675" y="520700"/>
            <a:ext cx="2508250"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58775" y="1079500"/>
            <a:ext cx="5239225" cy="1800500"/>
          </a:xfrm>
        </p:spPr>
        <p:txBody>
          <a:bodyPr lIns="180000" tIns="180000" rIns="180000" bIns="180000"/>
          <a:lstStyle>
            <a:lvl1pPr algn="l">
              <a:defRPr>
                <a:solidFill>
                  <a:schemeClr val="bg1"/>
                </a:solidFill>
              </a:defRPr>
            </a:lvl1pPr>
          </a:lstStyle>
          <a:p>
            <a:r>
              <a:rPr lang="en-US" dirty="0" smtClean="0"/>
              <a:t>Click to edit Master title style</a:t>
            </a:r>
            <a:endParaRPr lang="en-GB" dirty="0"/>
          </a:p>
        </p:txBody>
      </p:sp>
      <p:sp>
        <p:nvSpPr>
          <p:cNvPr id="7" name="Picture Placeholder 2"/>
          <p:cNvSpPr>
            <a:spLocks noGrp="1"/>
          </p:cNvSpPr>
          <p:nvPr>
            <p:ph type="pic" sz="quarter" idx="13" hasCustomPrompt="1"/>
          </p:nvPr>
        </p:nvSpPr>
        <p:spPr>
          <a:xfrm>
            <a:off x="4056849" y="2880000"/>
            <a:ext cx="3060000" cy="3060000"/>
          </a:xfrm>
          <a:solidFill>
            <a:schemeClr val="accent1">
              <a:alpha val="80000"/>
            </a:schemeClr>
          </a:solidFill>
          <a:ln w="12700">
            <a:noFill/>
          </a:ln>
        </p:spPr>
        <p:txBody>
          <a:bodyPr tIns="468000" anchor="t" anchorCtr="0"/>
          <a:lstStyle>
            <a:lvl1pPr marL="0" indent="0" algn="ctr">
              <a:spcBef>
                <a:spcPts val="0"/>
              </a:spcBef>
              <a:buNone/>
              <a:defRPr sz="1000" baseline="0"/>
            </a:lvl1pPr>
          </a:lstStyle>
          <a:p>
            <a:r>
              <a:rPr lang="en-GB" dirty="0" smtClean="0"/>
              <a:t>Click to insert picture. </a:t>
            </a:r>
            <a:br>
              <a:rPr lang="en-GB" dirty="0" smtClean="0"/>
            </a:br>
            <a:r>
              <a:rPr lang="en-GB" dirty="0" smtClean="0"/>
              <a:t>Use Picture Tools &gt; Crop tool </a:t>
            </a:r>
            <a:br>
              <a:rPr lang="en-GB" dirty="0" smtClean="0"/>
            </a:br>
            <a:r>
              <a:rPr lang="en-GB" dirty="0" smtClean="0"/>
              <a:t>from the ribbon to pan image </a:t>
            </a:r>
            <a:br>
              <a:rPr lang="en-GB" dirty="0" smtClean="0"/>
            </a:br>
            <a:r>
              <a:rPr lang="en-GB" dirty="0" smtClean="0"/>
              <a:t>to preferred position.</a:t>
            </a:r>
            <a:endParaRPr lang="en-GB" dirty="0"/>
          </a:p>
        </p:txBody>
      </p:sp>
      <p:sp>
        <p:nvSpPr>
          <p:cNvPr id="11" name="Text Placeholder 30"/>
          <p:cNvSpPr>
            <a:spLocks noGrp="1"/>
          </p:cNvSpPr>
          <p:nvPr>
            <p:ph type="body" sz="quarter" idx="11" hasCustomPrompt="1"/>
          </p:nvPr>
        </p:nvSpPr>
        <p:spPr>
          <a:xfrm>
            <a:off x="358775" y="2882055"/>
            <a:ext cx="3462598" cy="1736598"/>
          </a:xfrm>
        </p:spPr>
        <p:txBody>
          <a:bodyPr lIns="180000"/>
          <a:lstStyle>
            <a:lvl1pPr marL="0" indent="0">
              <a:buNone/>
              <a:defRPr sz="2000" baseline="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Click to insert sub title / speaker</a:t>
            </a:r>
          </a:p>
        </p:txBody>
      </p:sp>
      <p:sp>
        <p:nvSpPr>
          <p:cNvPr id="14" name="Text Placeholder 30"/>
          <p:cNvSpPr>
            <a:spLocks noGrp="1"/>
          </p:cNvSpPr>
          <p:nvPr>
            <p:ph type="body" sz="quarter" idx="12"/>
          </p:nvPr>
        </p:nvSpPr>
        <p:spPr>
          <a:xfrm>
            <a:off x="358775" y="5178490"/>
            <a:ext cx="2934931" cy="1128455"/>
          </a:xfrm>
        </p:spPr>
        <p:txBody>
          <a:bodyPr lIns="180000" bIns="180000" anchor="b" anchorCtr="0"/>
          <a:lstStyle>
            <a:lvl1pPr marL="0" indent="0">
              <a:buNone/>
              <a:defRPr sz="1800" baseline="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endParaRPr lang="en-US" dirty="0" smtClean="0"/>
          </a:p>
        </p:txBody>
      </p:sp>
    </p:spTree>
    <p:extLst>
      <p:ext uri="{BB962C8B-B14F-4D97-AF65-F5344CB8AC3E}">
        <p14:creationId xmlns:p14="http://schemas.microsoft.com/office/powerpoint/2010/main" val="1035908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360000" y="1079500"/>
            <a:ext cx="8460000" cy="720000"/>
          </a:xfrm>
        </p:spPr>
        <p:txBody>
          <a:bodyPr/>
          <a:lstStyle>
            <a:lvl1pPr algn="l">
              <a:defRPr/>
            </a:lvl1pPr>
          </a:lstStyle>
          <a:p>
            <a:r>
              <a:rPr lang="en-US" dirty="0" smtClean="0"/>
              <a:t>Click to add title</a:t>
            </a:r>
            <a:endParaRPr lang="en-GB" dirty="0"/>
          </a:p>
        </p:txBody>
      </p:sp>
      <p:sp>
        <p:nvSpPr>
          <p:cNvPr id="3" name="Content Placeholder 2"/>
          <p:cNvSpPr>
            <a:spLocks noGrp="1"/>
          </p:cNvSpPr>
          <p:nvPr>
            <p:ph sz="quarter" idx="11" hasCustomPrompt="1"/>
          </p:nvPr>
        </p:nvSpPr>
        <p:spPr>
          <a:xfrm>
            <a:off x="360000" y="1800000"/>
            <a:ext cx="8460000" cy="4320000"/>
          </a:xfrm>
        </p:spPr>
        <p:txBody>
          <a:bodyPr/>
          <a:lstStyle>
            <a:lvl1pPr>
              <a:defRPr baseline="0"/>
            </a:lvl1pPr>
            <a:lvl3pPr>
              <a:defRPr/>
            </a:lvl3pPr>
            <a:lvl4pPr>
              <a:defRPr/>
            </a:lvl4pPr>
            <a:lvl5pPr>
              <a:defRPr/>
            </a:lvl5pPr>
          </a:lstStyle>
          <a:p>
            <a:pPr lvl="0"/>
            <a:r>
              <a:rPr lang="en-US" dirty="0" smtClean="0"/>
              <a:t>Click to add bullets: press tab to promote / shift-tab to demote bullet levels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681547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ubtitle and content">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360000" y="1079500"/>
            <a:ext cx="8460000" cy="720000"/>
          </a:xfrm>
        </p:spPr>
        <p:txBody>
          <a:bodyPr/>
          <a:lstStyle>
            <a:lvl1pPr algn="l">
              <a:defRPr/>
            </a:lvl1pPr>
          </a:lstStyle>
          <a:p>
            <a:r>
              <a:rPr lang="en-US" dirty="0" smtClean="0"/>
              <a:t>Click to add title</a:t>
            </a:r>
            <a:endParaRPr lang="en-GB" dirty="0"/>
          </a:p>
        </p:txBody>
      </p:sp>
      <p:sp>
        <p:nvSpPr>
          <p:cNvPr id="4" name="Text Placeholder 2"/>
          <p:cNvSpPr>
            <a:spLocks noGrp="1"/>
          </p:cNvSpPr>
          <p:nvPr>
            <p:ph type="body" idx="10" hasCustomPrompt="1"/>
          </p:nvPr>
        </p:nvSpPr>
        <p:spPr>
          <a:xfrm>
            <a:off x="360000" y="1800000"/>
            <a:ext cx="8460000" cy="540000"/>
          </a:xfrm>
          <a:prstGeom prst="rect">
            <a:avLst/>
          </a:prstGeom>
        </p:spPr>
        <p:txBody>
          <a:bodyPr anchor="t"/>
          <a:lstStyle>
            <a:lvl1pPr marL="0" indent="0">
              <a:buNone/>
              <a:defRPr sz="2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sub title</a:t>
            </a:r>
          </a:p>
        </p:txBody>
      </p:sp>
      <p:sp>
        <p:nvSpPr>
          <p:cNvPr id="8" name="Content Placeholder 2"/>
          <p:cNvSpPr>
            <a:spLocks noGrp="1"/>
          </p:cNvSpPr>
          <p:nvPr>
            <p:ph sz="quarter" idx="11" hasCustomPrompt="1"/>
          </p:nvPr>
        </p:nvSpPr>
        <p:spPr>
          <a:xfrm>
            <a:off x="360000" y="2351314"/>
            <a:ext cx="8460000" cy="3768686"/>
          </a:xfrm>
        </p:spPr>
        <p:txBody>
          <a:bodyPr/>
          <a:lstStyle>
            <a:lvl1pPr>
              <a:defRPr baseline="0"/>
            </a:lvl1pPr>
            <a:lvl3pPr>
              <a:defRPr/>
            </a:lvl3pPr>
            <a:lvl4pPr>
              <a:defRPr/>
            </a:lvl4pPr>
            <a:lvl5pPr>
              <a:defRPr/>
            </a:lvl5pPr>
          </a:lstStyle>
          <a:p>
            <a:pPr lvl="0"/>
            <a:r>
              <a:rPr lang="en-US" dirty="0" smtClean="0"/>
              <a:t>Click to add bullets: press tab to promote / shift-tab to demote bullet levels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631688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ub title, content and key point box steel">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360000" y="1079500"/>
            <a:ext cx="8460000" cy="720000"/>
          </a:xfrm>
        </p:spPr>
        <p:txBody>
          <a:bodyPr/>
          <a:lstStyle>
            <a:lvl1pPr algn="l">
              <a:defRPr/>
            </a:lvl1pPr>
          </a:lstStyle>
          <a:p>
            <a:r>
              <a:rPr lang="en-US" dirty="0" smtClean="0"/>
              <a:t>Click to add title</a:t>
            </a:r>
            <a:endParaRPr lang="en-GB" dirty="0"/>
          </a:p>
        </p:txBody>
      </p:sp>
      <p:sp>
        <p:nvSpPr>
          <p:cNvPr id="12" name="Text Placeholder 2"/>
          <p:cNvSpPr>
            <a:spLocks noGrp="1"/>
          </p:cNvSpPr>
          <p:nvPr>
            <p:ph type="body" idx="10" hasCustomPrompt="1"/>
          </p:nvPr>
        </p:nvSpPr>
        <p:spPr>
          <a:xfrm>
            <a:off x="360000" y="1800000"/>
            <a:ext cx="5400000" cy="540000"/>
          </a:xfrm>
          <a:prstGeom prst="rect">
            <a:avLst/>
          </a:prstGeom>
        </p:spPr>
        <p:txBody>
          <a:bodyPr anchor="t"/>
          <a:lstStyle>
            <a:lvl1pPr marL="0" indent="0">
              <a:buNone/>
              <a:defRPr sz="2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sub title</a:t>
            </a:r>
          </a:p>
        </p:txBody>
      </p:sp>
      <p:sp>
        <p:nvSpPr>
          <p:cNvPr id="13" name="Content Placeholder 2"/>
          <p:cNvSpPr>
            <a:spLocks noGrp="1"/>
          </p:cNvSpPr>
          <p:nvPr>
            <p:ph sz="quarter" idx="11" hasCustomPrompt="1"/>
          </p:nvPr>
        </p:nvSpPr>
        <p:spPr>
          <a:xfrm>
            <a:off x="360000" y="2340000"/>
            <a:ext cx="5400000" cy="3795688"/>
          </a:xfrm>
        </p:spPr>
        <p:txBody>
          <a:bodyPr/>
          <a:lstStyle>
            <a:lvl1pPr>
              <a:defRPr/>
            </a:lvl1pPr>
            <a:lvl2pPr>
              <a:defRPr/>
            </a:lvl2pPr>
            <a:lvl3pPr>
              <a:defRPr/>
            </a:lvl3pPr>
            <a:lvl4pPr>
              <a:defRPr/>
            </a:lvl4pPr>
            <a:lvl5pPr>
              <a:defRPr/>
            </a:lvl5pPr>
          </a:lstStyle>
          <a:p>
            <a:pPr lvl="0"/>
            <a:r>
              <a:rPr lang="en-US" dirty="0" smtClean="0"/>
              <a:t>Click to add bullets: press tab to promote / shift-tab to demote bullet levels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6" name="Text Placeholder 2"/>
          <p:cNvSpPr>
            <a:spLocks noGrp="1"/>
          </p:cNvSpPr>
          <p:nvPr>
            <p:ph type="body" idx="12" hasCustomPrompt="1"/>
          </p:nvPr>
        </p:nvSpPr>
        <p:spPr>
          <a:xfrm>
            <a:off x="6092007" y="1800000"/>
            <a:ext cx="2736000" cy="2736000"/>
          </a:xfrm>
          <a:prstGeom prst="rect">
            <a:avLst/>
          </a:prstGeom>
          <a:solidFill>
            <a:srgbClr val="39464D"/>
          </a:solidFill>
        </p:spPr>
        <p:txBody>
          <a:bodyPr lIns="108000" tIns="108000" rIns="108000" bIns="108000" anchor="t"/>
          <a:lstStyle>
            <a:lvl1pPr marL="0" indent="0">
              <a:spcBef>
                <a:spcPts val="0"/>
              </a:spcBef>
              <a:buNone/>
              <a:defRPr sz="20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key text</a:t>
            </a:r>
          </a:p>
        </p:txBody>
      </p:sp>
    </p:spTree>
    <p:extLst>
      <p:ext uri="{BB962C8B-B14F-4D97-AF65-F5344CB8AC3E}">
        <p14:creationId xmlns:p14="http://schemas.microsoft.com/office/powerpoint/2010/main" val="3244800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ub title, content and key point box teal">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360000" y="1079500"/>
            <a:ext cx="8460000" cy="720000"/>
          </a:xfrm>
        </p:spPr>
        <p:txBody>
          <a:bodyPr/>
          <a:lstStyle>
            <a:lvl1pPr algn="l">
              <a:defRPr/>
            </a:lvl1pPr>
          </a:lstStyle>
          <a:p>
            <a:r>
              <a:rPr lang="en-US" dirty="0" smtClean="0"/>
              <a:t>Click to add title</a:t>
            </a:r>
            <a:endParaRPr lang="en-GB" dirty="0"/>
          </a:p>
        </p:txBody>
      </p:sp>
      <p:sp>
        <p:nvSpPr>
          <p:cNvPr id="12" name="Text Placeholder 2"/>
          <p:cNvSpPr>
            <a:spLocks noGrp="1"/>
          </p:cNvSpPr>
          <p:nvPr>
            <p:ph type="body" idx="10" hasCustomPrompt="1"/>
          </p:nvPr>
        </p:nvSpPr>
        <p:spPr>
          <a:xfrm>
            <a:off x="360000" y="1800000"/>
            <a:ext cx="5400000" cy="540000"/>
          </a:xfrm>
          <a:prstGeom prst="rect">
            <a:avLst/>
          </a:prstGeom>
        </p:spPr>
        <p:txBody>
          <a:bodyPr anchor="t"/>
          <a:lstStyle>
            <a:lvl1pPr marL="0" indent="0">
              <a:buNone/>
              <a:defRPr sz="2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sub title</a:t>
            </a:r>
          </a:p>
        </p:txBody>
      </p:sp>
      <p:sp>
        <p:nvSpPr>
          <p:cNvPr id="13" name="Content Placeholder 2"/>
          <p:cNvSpPr>
            <a:spLocks noGrp="1"/>
          </p:cNvSpPr>
          <p:nvPr>
            <p:ph sz="quarter" idx="11" hasCustomPrompt="1"/>
          </p:nvPr>
        </p:nvSpPr>
        <p:spPr>
          <a:xfrm>
            <a:off x="360000" y="2340000"/>
            <a:ext cx="5400000" cy="3795688"/>
          </a:xfrm>
        </p:spPr>
        <p:txBody>
          <a:bodyPr/>
          <a:lstStyle>
            <a:lvl1pPr>
              <a:defRPr/>
            </a:lvl1pPr>
            <a:lvl2pPr>
              <a:defRPr/>
            </a:lvl2pPr>
            <a:lvl3pPr>
              <a:defRPr/>
            </a:lvl3pPr>
            <a:lvl4pPr>
              <a:defRPr/>
            </a:lvl4pPr>
            <a:lvl5pPr>
              <a:defRPr/>
            </a:lvl5pPr>
          </a:lstStyle>
          <a:p>
            <a:pPr lvl="0"/>
            <a:r>
              <a:rPr lang="en-US" dirty="0" smtClean="0"/>
              <a:t>Click to add bullets: press tab to promote / shift-tab to demote bullet levels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6" name="Text Placeholder 2"/>
          <p:cNvSpPr>
            <a:spLocks noGrp="1"/>
          </p:cNvSpPr>
          <p:nvPr>
            <p:ph type="body" idx="12" hasCustomPrompt="1"/>
          </p:nvPr>
        </p:nvSpPr>
        <p:spPr>
          <a:xfrm>
            <a:off x="6092007" y="1800000"/>
            <a:ext cx="2736000" cy="2736000"/>
          </a:xfrm>
          <a:prstGeom prst="rect">
            <a:avLst/>
          </a:prstGeom>
          <a:solidFill>
            <a:schemeClr val="accent1"/>
          </a:solidFill>
        </p:spPr>
        <p:txBody>
          <a:bodyPr lIns="108000" tIns="108000" rIns="108000" bIns="108000" anchor="t"/>
          <a:lstStyle>
            <a:lvl1pPr marL="0" marR="0" indent="0" algn="l" defTabSz="914400" rtl="0" eaLnBrk="1" fontAlgn="auto" latinLnBrk="0" hangingPunct="1">
              <a:lnSpc>
                <a:spcPct val="100000"/>
              </a:lnSpc>
              <a:spcBef>
                <a:spcPts val="0"/>
              </a:spcBef>
              <a:spcAft>
                <a:spcPts val="0"/>
              </a:spcAft>
              <a:buClr>
                <a:srgbClr val="54B7C6"/>
              </a:buClr>
              <a:buSzTx/>
              <a:buFont typeface="Wingdings" pitchFamily="2" charset="2"/>
              <a:buNone/>
              <a:tabLst/>
              <a:defRPr sz="20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914400" rtl="0" eaLnBrk="1" fontAlgn="auto" latinLnBrk="0" hangingPunct="1">
              <a:lnSpc>
                <a:spcPct val="100000"/>
              </a:lnSpc>
              <a:spcBef>
                <a:spcPts val="0"/>
              </a:spcBef>
              <a:spcAft>
                <a:spcPts val="0"/>
              </a:spcAft>
              <a:buClr>
                <a:srgbClr val="54B7C6"/>
              </a:buClr>
              <a:buSzTx/>
              <a:buFont typeface="Wingdings" pitchFamily="2" charset="2"/>
              <a:buNone/>
              <a:tabLst/>
              <a:defRPr/>
            </a:pPr>
            <a:r>
              <a:rPr lang="en-US" dirty="0" smtClean="0"/>
              <a:t>Click to add key text</a:t>
            </a:r>
          </a:p>
        </p:txBody>
      </p:sp>
    </p:spTree>
    <p:extLst>
      <p:ext uri="{BB962C8B-B14F-4D97-AF65-F5344CB8AC3E}">
        <p14:creationId xmlns:p14="http://schemas.microsoft.com/office/powerpoint/2010/main" val="3362789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 title, content and picture box">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360000" y="1079500"/>
            <a:ext cx="8460000" cy="720000"/>
          </a:xfrm>
        </p:spPr>
        <p:txBody>
          <a:bodyPr/>
          <a:lstStyle>
            <a:lvl1pPr algn="l">
              <a:defRPr/>
            </a:lvl1pPr>
          </a:lstStyle>
          <a:p>
            <a:r>
              <a:rPr lang="en-US" dirty="0" smtClean="0"/>
              <a:t>Click to add title</a:t>
            </a:r>
            <a:endParaRPr lang="en-GB" dirty="0"/>
          </a:p>
        </p:txBody>
      </p:sp>
      <p:sp>
        <p:nvSpPr>
          <p:cNvPr id="12" name="Text Placeholder 2"/>
          <p:cNvSpPr>
            <a:spLocks noGrp="1"/>
          </p:cNvSpPr>
          <p:nvPr>
            <p:ph type="body" idx="10" hasCustomPrompt="1"/>
          </p:nvPr>
        </p:nvSpPr>
        <p:spPr>
          <a:xfrm>
            <a:off x="360000" y="1800000"/>
            <a:ext cx="5400000" cy="540000"/>
          </a:xfrm>
          <a:prstGeom prst="rect">
            <a:avLst/>
          </a:prstGeom>
        </p:spPr>
        <p:txBody>
          <a:bodyPr anchor="t"/>
          <a:lstStyle>
            <a:lvl1pPr marL="0" indent="0">
              <a:buNone/>
              <a:defRPr sz="21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add sub title</a:t>
            </a:r>
          </a:p>
        </p:txBody>
      </p:sp>
      <p:sp>
        <p:nvSpPr>
          <p:cNvPr id="13" name="Content Placeholder 2"/>
          <p:cNvSpPr>
            <a:spLocks noGrp="1"/>
          </p:cNvSpPr>
          <p:nvPr>
            <p:ph sz="quarter" idx="11" hasCustomPrompt="1"/>
          </p:nvPr>
        </p:nvSpPr>
        <p:spPr>
          <a:xfrm>
            <a:off x="360000" y="2340000"/>
            <a:ext cx="5400000" cy="3795688"/>
          </a:xfrm>
        </p:spPr>
        <p:txBody>
          <a:bodyPr/>
          <a:lstStyle>
            <a:lvl1pPr>
              <a:defRPr/>
            </a:lvl1pPr>
            <a:lvl3pPr>
              <a:defRPr/>
            </a:lvl3pPr>
            <a:lvl4pPr>
              <a:defRPr/>
            </a:lvl4pPr>
            <a:lvl5pPr>
              <a:defRPr/>
            </a:lvl5pPr>
          </a:lstStyle>
          <a:p>
            <a:pPr lvl="0"/>
            <a:r>
              <a:rPr lang="en-US" dirty="0" smtClean="0"/>
              <a:t>Click to add bullets: press tab to promote / shift-tab to demote bullet levels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4" name="Picture Placeholder 2"/>
          <p:cNvSpPr>
            <a:spLocks noGrp="1"/>
          </p:cNvSpPr>
          <p:nvPr>
            <p:ph type="pic" sz="quarter" idx="13" hasCustomPrompt="1"/>
          </p:nvPr>
        </p:nvSpPr>
        <p:spPr>
          <a:xfrm>
            <a:off x="6092007" y="1800225"/>
            <a:ext cx="2736000" cy="2736000"/>
          </a:xfrm>
          <a:ln w="12700">
            <a:solidFill>
              <a:srgbClr val="39464D"/>
            </a:solidFill>
          </a:ln>
        </p:spPr>
        <p:txBody>
          <a:bodyPr tIns="468000" anchor="t" anchorCtr="0"/>
          <a:lstStyle>
            <a:lvl1pPr marL="0" indent="0" algn="ctr">
              <a:spcBef>
                <a:spcPts val="0"/>
              </a:spcBef>
              <a:buNone/>
              <a:defRPr sz="1000" baseline="0"/>
            </a:lvl1pPr>
          </a:lstStyle>
          <a:p>
            <a:r>
              <a:rPr lang="en-GB" dirty="0" smtClean="0"/>
              <a:t>Click to insert picture. </a:t>
            </a:r>
            <a:br>
              <a:rPr lang="en-GB" dirty="0" smtClean="0"/>
            </a:br>
            <a:r>
              <a:rPr lang="en-GB" dirty="0" smtClean="0"/>
              <a:t>Use Picture Tools &gt; Crop tool </a:t>
            </a:r>
            <a:br>
              <a:rPr lang="en-GB" dirty="0" smtClean="0"/>
            </a:br>
            <a:r>
              <a:rPr lang="en-GB" dirty="0" smtClean="0"/>
              <a:t>from the ribbon to pan image </a:t>
            </a:r>
            <a:br>
              <a:rPr lang="en-GB" dirty="0" smtClean="0"/>
            </a:br>
            <a:r>
              <a:rPr lang="en-GB" dirty="0" smtClean="0"/>
              <a:t>to preferred position.</a:t>
            </a:r>
            <a:endParaRPr lang="en-GB" dirty="0"/>
          </a:p>
        </p:txBody>
      </p:sp>
    </p:spTree>
    <p:extLst>
      <p:ext uri="{BB962C8B-B14F-4D97-AF65-F5344CB8AC3E}">
        <p14:creationId xmlns:p14="http://schemas.microsoft.com/office/powerpoint/2010/main" val="4178356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22" name="Rectangle 21"/>
          <p:cNvSpPr/>
          <p:nvPr/>
        </p:nvSpPr>
        <p:spPr bwMode="auto">
          <a:xfrm>
            <a:off x="360000" y="1080000"/>
            <a:ext cx="4680000" cy="4680000"/>
          </a:xfrm>
          <a:prstGeom prst="rect">
            <a:avLst/>
          </a:prstGeom>
          <a:solidFill>
            <a:srgbClr val="39464D"/>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Arial" charset="0"/>
            </a:endParaRPr>
          </a:p>
        </p:txBody>
      </p:sp>
      <p:sp>
        <p:nvSpPr>
          <p:cNvPr id="23" name="Rectangle 22"/>
          <p:cNvSpPr/>
          <p:nvPr/>
        </p:nvSpPr>
        <p:spPr bwMode="auto">
          <a:xfrm>
            <a:off x="3240000" y="4140000"/>
            <a:ext cx="1440000" cy="1440000"/>
          </a:xfrm>
          <a:prstGeom prst="rect">
            <a:avLst/>
          </a:prstGeom>
          <a:solidFill>
            <a:schemeClr val="accent1">
              <a:alpha val="85000"/>
            </a:scheme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Arial" charset="0"/>
            </a:endParaRPr>
          </a:p>
        </p:txBody>
      </p:sp>
      <p:sp>
        <p:nvSpPr>
          <p:cNvPr id="24" name="Rectangle 23"/>
          <p:cNvSpPr/>
          <p:nvPr/>
        </p:nvSpPr>
        <p:spPr bwMode="auto">
          <a:xfrm>
            <a:off x="4140000" y="2150347"/>
            <a:ext cx="2520000" cy="2520000"/>
          </a:xfrm>
          <a:prstGeom prst="rect">
            <a:avLst/>
          </a:prstGeom>
          <a:solidFill>
            <a:schemeClr val="accent1">
              <a:alpha val="80000"/>
            </a:scheme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Arial" charset="0"/>
            </a:endParaRPr>
          </a:p>
        </p:txBody>
      </p:sp>
      <p:pic>
        <p:nvPicPr>
          <p:cNvPr id="15" name="Picture 50" descr="Master Wordmark Colour 5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89675" y="520700"/>
            <a:ext cx="2508250"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a:spLocks noGrp="1"/>
          </p:cNvSpPr>
          <p:nvPr>
            <p:ph type="title" hasCustomPrompt="1"/>
          </p:nvPr>
        </p:nvSpPr>
        <p:spPr>
          <a:xfrm>
            <a:off x="358775" y="1079500"/>
            <a:ext cx="4681225" cy="2723757"/>
          </a:xfrm>
        </p:spPr>
        <p:txBody>
          <a:bodyPr lIns="180000" tIns="180000" rIns="180000" bIns="180000"/>
          <a:lstStyle>
            <a:lvl1pPr algn="l">
              <a:defRPr>
                <a:solidFill>
                  <a:schemeClr val="bg1"/>
                </a:solidFill>
              </a:defRPr>
            </a:lvl1pPr>
          </a:lstStyle>
          <a:p>
            <a:pPr lvl="0"/>
            <a:r>
              <a:rPr lang="en-US" dirty="0" smtClean="0"/>
              <a:t>Click to insert divider slide title</a:t>
            </a:r>
          </a:p>
        </p:txBody>
      </p:sp>
    </p:spTree>
    <p:extLst>
      <p:ext uri="{BB962C8B-B14F-4D97-AF65-F5344CB8AC3E}">
        <p14:creationId xmlns:p14="http://schemas.microsoft.com/office/powerpoint/2010/main" val="1188609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divider with image">
    <p:spTree>
      <p:nvGrpSpPr>
        <p:cNvPr id="1" name=""/>
        <p:cNvGrpSpPr/>
        <p:nvPr/>
      </p:nvGrpSpPr>
      <p:grpSpPr>
        <a:xfrm>
          <a:off x="0" y="0"/>
          <a:ext cx="0" cy="0"/>
          <a:chOff x="0" y="0"/>
          <a:chExt cx="0" cy="0"/>
        </a:xfrm>
      </p:grpSpPr>
      <p:sp>
        <p:nvSpPr>
          <p:cNvPr id="22" name="Rectangle 21"/>
          <p:cNvSpPr/>
          <p:nvPr/>
        </p:nvSpPr>
        <p:spPr bwMode="auto">
          <a:xfrm>
            <a:off x="360000" y="1080000"/>
            <a:ext cx="4680000" cy="4680000"/>
          </a:xfrm>
          <a:prstGeom prst="rect">
            <a:avLst/>
          </a:prstGeom>
          <a:solidFill>
            <a:srgbClr val="39464D"/>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Arial" charset="0"/>
            </a:endParaRPr>
          </a:p>
        </p:txBody>
      </p:sp>
      <p:sp>
        <p:nvSpPr>
          <p:cNvPr id="23" name="Rectangle 22"/>
          <p:cNvSpPr/>
          <p:nvPr/>
        </p:nvSpPr>
        <p:spPr bwMode="auto">
          <a:xfrm>
            <a:off x="3240000" y="4140000"/>
            <a:ext cx="1440000" cy="1440000"/>
          </a:xfrm>
          <a:prstGeom prst="rect">
            <a:avLst/>
          </a:prstGeom>
          <a:solidFill>
            <a:schemeClr val="accent1">
              <a:alpha val="85000"/>
            </a:schemeClr>
          </a:solidFill>
          <a:ln w="25400"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Arial" charset="0"/>
            </a:endParaRPr>
          </a:p>
        </p:txBody>
      </p:sp>
      <p:pic>
        <p:nvPicPr>
          <p:cNvPr id="15" name="Picture 50" descr="Master Wordmark Colour 50"/>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289675" y="520700"/>
            <a:ext cx="2508250"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Picture Placeholder 2"/>
          <p:cNvSpPr>
            <a:spLocks noGrp="1"/>
          </p:cNvSpPr>
          <p:nvPr>
            <p:ph type="pic" sz="quarter" idx="13" hasCustomPrompt="1"/>
          </p:nvPr>
        </p:nvSpPr>
        <p:spPr>
          <a:xfrm>
            <a:off x="4140000" y="2150347"/>
            <a:ext cx="2520000" cy="2520000"/>
          </a:xfrm>
          <a:solidFill>
            <a:schemeClr val="accent1">
              <a:alpha val="80000"/>
            </a:schemeClr>
          </a:solidFill>
          <a:ln w="12700">
            <a:noFill/>
          </a:ln>
        </p:spPr>
        <p:txBody>
          <a:bodyPr tIns="468000" anchor="t" anchorCtr="0"/>
          <a:lstStyle>
            <a:lvl1pPr marL="0" indent="0" algn="ctr">
              <a:spcBef>
                <a:spcPts val="0"/>
              </a:spcBef>
              <a:buNone/>
              <a:defRPr sz="1000" baseline="0"/>
            </a:lvl1pPr>
          </a:lstStyle>
          <a:p>
            <a:r>
              <a:rPr lang="en-GB" dirty="0" smtClean="0"/>
              <a:t>Click to insert picture. </a:t>
            </a:r>
            <a:br>
              <a:rPr lang="en-GB" dirty="0" smtClean="0"/>
            </a:br>
            <a:r>
              <a:rPr lang="en-GB" dirty="0" smtClean="0"/>
              <a:t>Use Picture Tools &gt; Crop tool </a:t>
            </a:r>
            <a:br>
              <a:rPr lang="en-GB" dirty="0" smtClean="0"/>
            </a:br>
            <a:r>
              <a:rPr lang="en-GB" dirty="0" smtClean="0"/>
              <a:t>from the ribbon to pan image </a:t>
            </a:r>
            <a:br>
              <a:rPr lang="en-GB" dirty="0" smtClean="0"/>
            </a:br>
            <a:r>
              <a:rPr lang="en-GB" dirty="0" smtClean="0"/>
              <a:t>to preferred position.</a:t>
            </a:r>
            <a:endParaRPr lang="en-GB" dirty="0"/>
          </a:p>
        </p:txBody>
      </p:sp>
      <p:sp>
        <p:nvSpPr>
          <p:cNvPr id="7" name="Title 1"/>
          <p:cNvSpPr>
            <a:spLocks noGrp="1"/>
          </p:cNvSpPr>
          <p:nvPr>
            <p:ph type="title" hasCustomPrompt="1"/>
          </p:nvPr>
        </p:nvSpPr>
        <p:spPr>
          <a:xfrm>
            <a:off x="358775" y="1079500"/>
            <a:ext cx="4681225" cy="2723757"/>
          </a:xfrm>
        </p:spPr>
        <p:txBody>
          <a:bodyPr lIns="180000" tIns="180000" rIns="180000" bIns="180000"/>
          <a:lstStyle>
            <a:lvl1pPr algn="l">
              <a:defRPr>
                <a:solidFill>
                  <a:schemeClr val="bg1"/>
                </a:solidFill>
              </a:defRPr>
            </a:lvl1pPr>
          </a:lstStyle>
          <a:p>
            <a:pPr lvl="0"/>
            <a:r>
              <a:rPr lang="en-US" dirty="0" smtClean="0"/>
              <a:t>Click to insert divider slide title</a:t>
            </a:r>
          </a:p>
        </p:txBody>
      </p:sp>
    </p:spTree>
    <p:extLst>
      <p:ext uri="{BB962C8B-B14F-4D97-AF65-F5344CB8AC3E}">
        <p14:creationId xmlns:p14="http://schemas.microsoft.com/office/powerpoint/2010/main" val="2520139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358775" y="1079500"/>
            <a:ext cx="8460000" cy="7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lgn="l" defTabSz="914400" rtl="0" eaLnBrk="1" fontAlgn="base" latinLnBrk="0" hangingPunct="1">
              <a:spcBef>
                <a:spcPct val="0"/>
              </a:spcBef>
              <a:spcAft>
                <a:spcPct val="0"/>
              </a:spcAft>
              <a:buFont typeface="Wingdings" pitchFamily="2" charset="2"/>
              <a:buNone/>
            </a:pPr>
            <a:r>
              <a:rPr lang="en-GB" altLang="en-GB" dirty="0" smtClean="0"/>
              <a:t>Master title</a:t>
            </a:r>
          </a:p>
        </p:txBody>
      </p:sp>
      <p:sp>
        <p:nvSpPr>
          <p:cNvPr id="8" name="Rectangle 3"/>
          <p:cNvSpPr>
            <a:spLocks noGrp="1" noChangeArrowheads="1"/>
          </p:cNvSpPr>
          <p:nvPr>
            <p:ph type="body" idx="1"/>
          </p:nvPr>
        </p:nvSpPr>
        <p:spPr bwMode="auto">
          <a:xfrm>
            <a:off x="358775" y="1798637"/>
            <a:ext cx="8460000" cy="43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GB" dirty="0" smtClean="0"/>
              <a:t>first level</a:t>
            </a:r>
          </a:p>
          <a:p>
            <a:pPr lvl="1"/>
            <a:r>
              <a:rPr lang="en-US" altLang="en-GB" dirty="0" smtClean="0"/>
              <a:t>second level</a:t>
            </a:r>
          </a:p>
          <a:p>
            <a:pPr lvl="2"/>
            <a:r>
              <a:rPr lang="en-US" altLang="en-GB" dirty="0" smtClean="0"/>
              <a:t>third level</a:t>
            </a:r>
          </a:p>
          <a:p>
            <a:pPr lvl="3"/>
            <a:r>
              <a:rPr lang="en-US" altLang="en-GB" dirty="0" smtClean="0"/>
              <a:t>fourth level</a:t>
            </a:r>
          </a:p>
          <a:p>
            <a:pPr lvl="4"/>
            <a:r>
              <a:rPr lang="en-US" altLang="en-GB" dirty="0" smtClean="0"/>
              <a:t>fifth level</a:t>
            </a:r>
            <a:endParaRPr lang="en-GB" altLang="en-GB" dirty="0" smtClean="0"/>
          </a:p>
        </p:txBody>
      </p:sp>
      <p:pic>
        <p:nvPicPr>
          <p:cNvPr id="10" name="Picture 30" descr="Master Wordmark Colour 5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142163" y="520700"/>
            <a:ext cx="1655762" cy="16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32"/>
          <p:cNvSpPr txBox="1">
            <a:spLocks noChangeArrowheads="1"/>
          </p:cNvSpPr>
          <p:nvPr userDrawn="1"/>
        </p:nvSpPr>
        <p:spPr bwMode="auto">
          <a:xfrm>
            <a:off x="360000" y="6494463"/>
            <a:ext cx="4965700" cy="7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90A4B7"/>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pPr>
              <a:defRPr/>
            </a:pPr>
            <a:r>
              <a:rPr lang="en-GB" sz="500" b="0" dirty="0" smtClean="0">
                <a:solidFill>
                  <a:srgbClr val="808080"/>
                </a:solidFill>
              </a:rPr>
              <a:t>© Simmons &amp; Simmons LLP 2015. Simmons &amp; Simmons is an international legal practice carried on by Simmons &amp; Simmons LLP and its affiliated partnerships and other entities.</a:t>
            </a:r>
          </a:p>
        </p:txBody>
      </p:sp>
      <p:sp>
        <p:nvSpPr>
          <p:cNvPr id="6" name="Rectangle 21"/>
          <p:cNvSpPr>
            <a:spLocks noChangeArrowheads="1"/>
          </p:cNvSpPr>
          <p:nvPr userDrawn="1"/>
        </p:nvSpPr>
        <p:spPr bwMode="auto">
          <a:xfrm>
            <a:off x="254036" y="6551613"/>
            <a:ext cx="1740862" cy="212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a:fld id="{1193E962-2872-4F93-B1EA-08FB6AF868F4}" type="slidenum">
              <a:rPr lang="en-GB" sz="800" b="0" smtClean="0"/>
              <a:t>‹#›</a:t>
            </a:fld>
            <a:r>
              <a:rPr lang="en-GB" sz="800" b="0" smtClean="0"/>
              <a:t> / L_LIVE_EMEA1:36535388v1</a:t>
            </a:r>
            <a:endParaRPr lang="en-GB" sz="800" b="0" dirty="0"/>
          </a:p>
        </p:txBody>
      </p:sp>
    </p:spTree>
    <p:extLst>
      <p:ext uri="{BB962C8B-B14F-4D97-AF65-F5344CB8AC3E}">
        <p14:creationId xmlns:p14="http://schemas.microsoft.com/office/powerpoint/2010/main" val="2355796016"/>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41" r:id="rId3"/>
    <p:sldLayoutId id="2147483737" r:id="rId4"/>
    <p:sldLayoutId id="2147483735" r:id="rId5"/>
    <p:sldLayoutId id="2147483742" r:id="rId6"/>
    <p:sldLayoutId id="2147483748" r:id="rId7"/>
    <p:sldLayoutId id="2147483740" r:id="rId8"/>
    <p:sldLayoutId id="2147483746" r:id="rId9"/>
    <p:sldLayoutId id="2147483744" r:id="rId10"/>
    <p:sldLayoutId id="2147483734" r:id="rId11"/>
    <p:sldLayoutId id="2147483750" r:id="rId12"/>
    <p:sldLayoutId id="2147483758" r:id="rId13"/>
    <p:sldLayoutId id="2147483759" r:id="rId14"/>
  </p:sldLayoutIdLst>
  <p:hf sldNum="0" hdr="0" ftr="0" dt="0"/>
  <p:txStyles>
    <p:titleStyle>
      <a:lvl1pPr algn="ctr" defTabSz="914400" rtl="0" eaLnBrk="1" latinLnBrk="0" hangingPunct="1">
        <a:spcBef>
          <a:spcPct val="0"/>
        </a:spcBef>
        <a:buNone/>
        <a:defRPr lang="en-GB" altLang="en-GB" sz="2600" kern="1200" baseline="0" dirty="0" smtClean="0">
          <a:solidFill>
            <a:srgbClr val="39464D"/>
          </a:solidFill>
          <a:latin typeface="+mj-lt"/>
          <a:ea typeface="+mj-ea"/>
          <a:cs typeface="Arial" pitchFamily="34" charset="0"/>
        </a:defRPr>
      </a:lvl1pPr>
    </p:titleStyle>
    <p:bodyStyle>
      <a:lvl1pPr marL="360000" indent="-360000" algn="l" defTabSz="914400" rtl="0" eaLnBrk="1" latinLnBrk="0" hangingPunct="1">
        <a:spcBef>
          <a:spcPts val="1728"/>
        </a:spcBef>
        <a:buClr>
          <a:schemeClr val="accent1"/>
        </a:buClr>
        <a:buFont typeface="Wingdings" pitchFamily="2" charset="2"/>
        <a:buChar char=""/>
        <a:defRPr sz="1800" kern="1200">
          <a:solidFill>
            <a:srgbClr val="39464D"/>
          </a:solidFill>
          <a:latin typeface="+mn-lt"/>
          <a:ea typeface="+mn-ea"/>
          <a:cs typeface="+mn-cs"/>
        </a:defRPr>
      </a:lvl1pPr>
      <a:lvl2pPr marL="720000" indent="-360000" algn="l" defTabSz="914400" rtl="0" eaLnBrk="1" latinLnBrk="0" hangingPunct="1">
        <a:spcBef>
          <a:spcPts val="648"/>
        </a:spcBef>
        <a:buClr>
          <a:schemeClr val="accent1"/>
        </a:buClr>
        <a:buFont typeface="Arial" pitchFamily="34" charset="0"/>
        <a:buChar char="–"/>
        <a:defRPr sz="1800" kern="1200">
          <a:solidFill>
            <a:srgbClr val="39464D"/>
          </a:solidFill>
          <a:latin typeface="+mn-lt"/>
          <a:ea typeface="+mn-ea"/>
          <a:cs typeface="+mn-cs"/>
        </a:defRPr>
      </a:lvl2pPr>
      <a:lvl3pPr marL="1080000" indent="-360000" algn="l" defTabSz="914400" rtl="0" eaLnBrk="1" latinLnBrk="0" hangingPunct="1">
        <a:spcBef>
          <a:spcPts val="648"/>
        </a:spcBef>
        <a:buClr>
          <a:schemeClr val="accent1"/>
        </a:buClr>
        <a:buFont typeface="Arial" pitchFamily="34" charset="0"/>
        <a:buChar char="–"/>
        <a:defRPr sz="1800" kern="1200">
          <a:solidFill>
            <a:srgbClr val="39464D"/>
          </a:solidFill>
          <a:latin typeface="+mn-lt"/>
          <a:ea typeface="+mn-ea"/>
          <a:cs typeface="+mn-cs"/>
        </a:defRPr>
      </a:lvl3pPr>
      <a:lvl4pPr marL="1440000" indent="-360000" algn="l" defTabSz="914400" rtl="0" eaLnBrk="1" latinLnBrk="0" hangingPunct="1">
        <a:spcBef>
          <a:spcPts val="648"/>
        </a:spcBef>
        <a:buClr>
          <a:schemeClr val="accent1"/>
        </a:buClr>
        <a:buFont typeface="Arial" pitchFamily="34" charset="0"/>
        <a:buChar char="–"/>
        <a:defRPr sz="1800" kern="1200">
          <a:solidFill>
            <a:srgbClr val="39464D"/>
          </a:solidFill>
          <a:latin typeface="+mn-lt"/>
          <a:ea typeface="+mn-ea"/>
          <a:cs typeface="+mn-cs"/>
        </a:defRPr>
      </a:lvl4pPr>
      <a:lvl5pPr marL="1800000" indent="-360000" algn="l" defTabSz="914400" rtl="0" eaLnBrk="1" latinLnBrk="0" hangingPunct="1">
        <a:spcBef>
          <a:spcPts val="648"/>
        </a:spcBef>
        <a:buClr>
          <a:schemeClr val="accent1"/>
        </a:buClr>
        <a:buFont typeface="Arial" pitchFamily="34" charset="0"/>
        <a:buChar char="–"/>
        <a:defRPr sz="1800" kern="1200">
          <a:solidFill>
            <a:srgbClr val="39464D"/>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immons-simmons.com/en/Passmore-on-Privilege-blo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58775" y="1079500"/>
            <a:ext cx="5239225" cy="3141436"/>
          </a:xfrm>
        </p:spPr>
        <p:txBody>
          <a:bodyPr/>
          <a:lstStyle/>
          <a:p>
            <a:r>
              <a:rPr lang="en-GB" sz="2400" dirty="0" smtClean="0"/>
              <a:t/>
            </a:r>
            <a:br>
              <a:rPr lang="en-GB" sz="2400" dirty="0" smtClean="0"/>
            </a:br>
            <a:r>
              <a:rPr lang="en-GB" sz="2400" dirty="0" smtClean="0"/>
              <a:t>Under Siege – An </a:t>
            </a:r>
            <a:r>
              <a:rPr lang="en-GB" sz="2400" dirty="0"/>
              <a:t>U</a:t>
            </a:r>
            <a:r>
              <a:rPr lang="en-GB" sz="2400" dirty="0" smtClean="0"/>
              <a:t>pdate on Legal Professional Privilege</a:t>
            </a:r>
            <a:r>
              <a:rPr lang="en-GB" sz="2400" i="1" dirty="0" smtClean="0"/>
              <a:t/>
            </a:r>
            <a:br>
              <a:rPr lang="en-GB" sz="2400" i="1" dirty="0" smtClean="0"/>
            </a:br>
            <a:r>
              <a:rPr lang="en-GB" sz="1800" dirty="0"/>
              <a:t/>
            </a:r>
            <a:br>
              <a:rPr lang="en-GB" sz="1800" dirty="0"/>
            </a:br>
            <a:r>
              <a:rPr lang="en-GB" sz="1800" dirty="0" smtClean="0"/>
              <a:t/>
            </a:r>
            <a:br>
              <a:rPr lang="en-GB" sz="1800" dirty="0" smtClean="0"/>
            </a:br>
            <a:r>
              <a:rPr lang="en-GB" sz="1800" dirty="0" smtClean="0"/>
              <a:t>Colin Passmore</a:t>
            </a:r>
            <a:br>
              <a:rPr lang="en-GB" sz="1800" dirty="0" smtClean="0"/>
            </a:br>
            <a:r>
              <a:rPr lang="en-GB" sz="1800" dirty="0" smtClean="0"/>
              <a:t>Senior Partner</a:t>
            </a:r>
            <a:br>
              <a:rPr lang="en-GB" sz="1800" dirty="0" smtClean="0"/>
            </a:br>
            <a:r>
              <a:rPr lang="en-GB" sz="1800" dirty="0" smtClean="0"/>
              <a:t>Simmons &amp; Simmons LLP</a:t>
            </a:r>
            <a:br>
              <a:rPr lang="en-GB" sz="1800" dirty="0" smtClean="0"/>
            </a:br>
            <a:r>
              <a:rPr lang="en-GB" sz="800" dirty="0">
                <a:hlinkClick r:id="rId3"/>
              </a:rPr>
              <a:t>http://</a:t>
            </a:r>
            <a:r>
              <a:rPr lang="en-GB" sz="800" dirty="0" smtClean="0">
                <a:hlinkClick r:id="rId3"/>
              </a:rPr>
              <a:t>www.simmons-simmons.com/en/Passmore-on-Privilege-blog</a:t>
            </a:r>
            <a:r>
              <a:rPr lang="en-GB" sz="800" dirty="0" smtClean="0"/>
              <a:t/>
            </a:r>
            <a:br>
              <a:rPr lang="en-GB" sz="800" dirty="0" smtClean="0"/>
            </a:br>
            <a:r>
              <a:rPr lang="en-GB" sz="800" dirty="0"/>
              <a:t/>
            </a:r>
            <a:br>
              <a:rPr lang="en-GB" sz="800" dirty="0"/>
            </a:br>
            <a:r>
              <a:rPr lang="en-GB" sz="800" dirty="0" smtClean="0"/>
              <a:t>and</a:t>
            </a:r>
            <a:br>
              <a:rPr lang="en-GB" sz="800" dirty="0" smtClean="0"/>
            </a:br>
            <a:r>
              <a:rPr lang="en-GB" sz="800" dirty="0"/>
              <a:t/>
            </a:r>
            <a:br>
              <a:rPr lang="en-GB" sz="800" dirty="0"/>
            </a:br>
            <a:r>
              <a:rPr lang="en-GB" altLang="en-GB" sz="1800" dirty="0" err="1"/>
              <a:t>Bankim</a:t>
            </a:r>
            <a:r>
              <a:rPr lang="en-GB" altLang="en-GB" sz="1800" dirty="0"/>
              <a:t> </a:t>
            </a:r>
            <a:r>
              <a:rPr lang="en-GB" altLang="en-GB" sz="1800" dirty="0" err="1"/>
              <a:t>Thanki</a:t>
            </a:r>
            <a:r>
              <a:rPr lang="en-GB" altLang="en-GB" sz="1800" dirty="0"/>
              <a:t> QC</a:t>
            </a:r>
            <a:r>
              <a:rPr lang="en-GB" sz="1800" dirty="0"/>
              <a:t/>
            </a:r>
            <a:br>
              <a:rPr lang="en-GB" sz="1800" dirty="0"/>
            </a:br>
            <a:r>
              <a:rPr lang="en-GB" altLang="en-GB" sz="1800" dirty="0"/>
              <a:t>Fountain Court Chambers</a:t>
            </a:r>
            <a:endParaRPr lang="en-GB" sz="1800" i="1" dirty="0"/>
          </a:p>
        </p:txBody>
      </p:sp>
      <p:sp>
        <p:nvSpPr>
          <p:cNvPr id="6" name="Text Placeholder 5"/>
          <p:cNvSpPr>
            <a:spLocks noGrp="1"/>
          </p:cNvSpPr>
          <p:nvPr>
            <p:ph type="body" sz="quarter" idx="11"/>
          </p:nvPr>
        </p:nvSpPr>
        <p:spPr>
          <a:xfrm>
            <a:off x="4057120" y="2877989"/>
            <a:ext cx="3462598" cy="1736598"/>
          </a:xfrm>
        </p:spPr>
        <p:txBody>
          <a:bodyPr/>
          <a:lstStyle/>
          <a:p>
            <a:pPr>
              <a:spcBef>
                <a:spcPts val="0"/>
              </a:spcBef>
            </a:pPr>
            <a:endParaRPr lang="en-GB" sz="2800" dirty="0" smtClean="0"/>
          </a:p>
          <a:p>
            <a:pPr>
              <a:spcBef>
                <a:spcPts val="0"/>
              </a:spcBef>
            </a:pPr>
            <a:r>
              <a:rPr lang="en-GB" sz="2800" dirty="0" smtClean="0"/>
              <a:t/>
            </a:r>
            <a:br>
              <a:rPr lang="en-GB" sz="2800" dirty="0" smtClean="0"/>
            </a:br>
            <a:endParaRPr lang="en-GB" sz="2800" dirty="0" smtClean="0"/>
          </a:p>
        </p:txBody>
      </p:sp>
      <p:sp>
        <p:nvSpPr>
          <p:cNvPr id="7" name="Text Placeholder 6"/>
          <p:cNvSpPr>
            <a:spLocks noGrp="1"/>
          </p:cNvSpPr>
          <p:nvPr>
            <p:ph type="body" sz="quarter" idx="12"/>
          </p:nvPr>
        </p:nvSpPr>
        <p:spPr/>
        <p:txBody>
          <a:bodyPr/>
          <a:lstStyle/>
          <a:p>
            <a:r>
              <a:rPr lang="en-GB" dirty="0" smtClean="0"/>
              <a:t>15 June 2017</a:t>
            </a:r>
            <a:endParaRPr lang="en-GB" dirty="0"/>
          </a:p>
        </p:txBody>
      </p:sp>
      <p:sp>
        <p:nvSpPr>
          <p:cNvPr id="2" name="AutoShape 2" descr="Displaying FC Logo (large).jpe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 name="AutoShape 4" descr="Displaying FC Logo (large).jpe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55119" y="1148861"/>
            <a:ext cx="2548912" cy="524337"/>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16254" y="1962441"/>
            <a:ext cx="1734783" cy="531056"/>
          </a:xfrm>
          <a:prstGeom prst="rect">
            <a:avLst/>
          </a:prstGeom>
        </p:spPr>
      </p:pic>
      <p:sp>
        <p:nvSpPr>
          <p:cNvPr id="11" name="TextBox 10"/>
          <p:cNvSpPr txBox="1"/>
          <p:nvPr/>
        </p:nvSpPr>
        <p:spPr>
          <a:xfrm>
            <a:off x="460375" y="388938"/>
            <a:ext cx="3689594" cy="504092"/>
          </a:xfrm>
          <a:prstGeom prst="rect">
            <a:avLst/>
          </a:prstGeom>
          <a:noFill/>
        </p:spPr>
        <p:txBody>
          <a:bodyPr wrap="square" lIns="0" tIns="0" rIns="0" bIns="0" rtlCol="0">
            <a:noAutofit/>
          </a:bodyPr>
          <a:lstStyle/>
          <a:p>
            <a:r>
              <a:rPr lang="en-GB" sz="4000" b="0" dirty="0" smtClean="0"/>
              <a:t>LSLA Lecture</a:t>
            </a:r>
          </a:p>
        </p:txBody>
      </p:sp>
      <p:sp>
        <p:nvSpPr>
          <p:cNvPr id="8" name="TextBox 7"/>
          <p:cNvSpPr txBox="1"/>
          <p:nvPr/>
        </p:nvSpPr>
        <p:spPr>
          <a:xfrm>
            <a:off x="3352798" y="4736123"/>
            <a:ext cx="2074987" cy="1899138"/>
          </a:xfrm>
          <a:prstGeom prst="rect">
            <a:avLst/>
          </a:prstGeom>
          <a:solidFill>
            <a:srgbClr val="6B1335"/>
          </a:solidFill>
        </p:spPr>
        <p:txBody>
          <a:bodyPr wrap="square" lIns="0" tIns="0" rIns="0" bIns="0" rtlCol="0">
            <a:noAutofit/>
          </a:bodyPr>
          <a:lstStyle/>
          <a:p>
            <a:endParaRPr lang="en-GB" sz="1800" b="0" dirty="0" smtClean="0"/>
          </a:p>
        </p:txBody>
      </p:sp>
    </p:spTree>
    <p:extLst>
      <p:ext uri="{BB962C8B-B14F-4D97-AF65-F5344CB8AC3E}">
        <p14:creationId xmlns:p14="http://schemas.microsoft.com/office/powerpoint/2010/main" val="2923110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SFO v ENRC : impact on Interview notes and </a:t>
            </a:r>
            <a:r>
              <a:rPr lang="en-GB" b="1" dirty="0"/>
              <a:t>l</a:t>
            </a:r>
            <a:r>
              <a:rPr lang="en-GB" b="1" dirty="0" smtClean="0"/>
              <a:t>egal advice privilege </a:t>
            </a:r>
            <a:endParaRPr lang="en-GB" b="1" dirty="0"/>
          </a:p>
        </p:txBody>
      </p:sp>
      <p:sp>
        <p:nvSpPr>
          <p:cNvPr id="3" name="Content Placeholder 2"/>
          <p:cNvSpPr>
            <a:spLocks noGrp="1"/>
          </p:cNvSpPr>
          <p:nvPr>
            <p:ph sz="quarter" idx="11"/>
          </p:nvPr>
        </p:nvSpPr>
        <p:spPr>
          <a:xfrm>
            <a:off x="350763" y="2049382"/>
            <a:ext cx="8460000" cy="4320000"/>
          </a:xfrm>
        </p:spPr>
        <p:txBody>
          <a:bodyPr/>
          <a:lstStyle/>
          <a:p>
            <a:r>
              <a:rPr lang="en-GB" dirty="0" smtClean="0"/>
              <a:t>What </a:t>
            </a:r>
            <a:r>
              <a:rPr lang="en-GB" dirty="0"/>
              <a:t>about the </a:t>
            </a:r>
            <a:r>
              <a:rPr lang="en-GB" dirty="0" smtClean="0"/>
              <a:t>working </a:t>
            </a:r>
            <a:r>
              <a:rPr lang="en-GB" dirty="0"/>
              <a:t>papers argument</a:t>
            </a:r>
            <a:r>
              <a:rPr lang="en-GB" dirty="0" smtClean="0"/>
              <a:t>?</a:t>
            </a:r>
          </a:p>
          <a:p>
            <a:r>
              <a:rPr lang="en-GB" dirty="0" smtClean="0"/>
              <a:t>Verbatim notes of non-privileged communications between lawyer and third parties do not attract privilege – </a:t>
            </a:r>
            <a:r>
              <a:rPr lang="en-GB" i="1" dirty="0" smtClean="0"/>
              <a:t>Parry v News Group</a:t>
            </a:r>
          </a:p>
          <a:p>
            <a:r>
              <a:rPr lang="en-GB" dirty="0" smtClean="0"/>
              <a:t>Failed on the facts: </a:t>
            </a:r>
            <a:r>
              <a:rPr lang="en-GB" i="1" dirty="0" smtClean="0"/>
              <a:t>ENRC </a:t>
            </a:r>
            <a:r>
              <a:rPr lang="en-GB" dirty="0" smtClean="0"/>
              <a:t>follows closely the approach in </a:t>
            </a:r>
            <a:r>
              <a:rPr lang="en-GB" i="1" dirty="0"/>
              <a:t>RBS Rights </a:t>
            </a:r>
            <a:r>
              <a:rPr lang="en-GB" dirty="0"/>
              <a:t>[2016] EWHC 3161 (Ch)</a:t>
            </a:r>
          </a:p>
          <a:p>
            <a:pPr marL="0" indent="0">
              <a:buNone/>
            </a:pPr>
            <a:endParaRPr lang="en-GB" dirty="0" smtClean="0"/>
          </a:p>
          <a:p>
            <a:endParaRPr lang="en-GB" dirty="0" smtClean="0"/>
          </a:p>
        </p:txBody>
      </p:sp>
    </p:spTree>
    <p:extLst>
      <p:ext uri="{BB962C8B-B14F-4D97-AF65-F5344CB8AC3E}">
        <p14:creationId xmlns:p14="http://schemas.microsoft.com/office/powerpoint/2010/main" val="637956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SFO v ENRC : Interview </a:t>
            </a:r>
            <a:r>
              <a:rPr lang="en-GB" b="1" dirty="0" smtClean="0"/>
              <a:t>notes (cont)</a:t>
            </a:r>
            <a:endParaRPr lang="en-GB" b="1" dirty="0"/>
          </a:p>
        </p:txBody>
      </p:sp>
      <p:sp>
        <p:nvSpPr>
          <p:cNvPr id="3" name="Content Placeholder 2"/>
          <p:cNvSpPr>
            <a:spLocks noGrp="1"/>
          </p:cNvSpPr>
          <p:nvPr>
            <p:ph sz="quarter" idx="11"/>
          </p:nvPr>
        </p:nvSpPr>
        <p:spPr/>
        <p:txBody>
          <a:bodyPr/>
          <a:lstStyle/>
          <a:p>
            <a:r>
              <a:rPr lang="en-GB" dirty="0"/>
              <a:t>Notes were made by Dechert - not verbatim transcripts</a:t>
            </a:r>
          </a:p>
          <a:p>
            <a:r>
              <a:rPr lang="en-GB" dirty="0"/>
              <a:t>A claim for privilege over lawyers’ </a:t>
            </a:r>
            <a:r>
              <a:rPr lang="en-GB" dirty="0" smtClean="0"/>
              <a:t>notes successful </a:t>
            </a:r>
            <a:r>
              <a:rPr lang="en-GB" dirty="0"/>
              <a:t>only if the notes “</a:t>
            </a:r>
            <a:r>
              <a:rPr lang="en-GB" dirty="0">
                <a:solidFill>
                  <a:srgbClr val="54B7C6"/>
                </a:solidFill>
              </a:rPr>
              <a:t>betray the trend of legal advice</a:t>
            </a:r>
            <a:r>
              <a:rPr lang="en-GB" dirty="0"/>
              <a:t>” (para 178)</a:t>
            </a:r>
          </a:p>
          <a:p>
            <a:r>
              <a:rPr lang="en-GB" dirty="0"/>
              <a:t>Fact that lawyers produced the interview notes and selected what to write down not sufficient (para 179</a:t>
            </a:r>
            <a:r>
              <a:rPr lang="en-GB" dirty="0" smtClean="0"/>
              <a:t>)</a:t>
            </a:r>
            <a:endParaRPr lang="en-GB" dirty="0"/>
          </a:p>
          <a:p>
            <a:r>
              <a:rPr lang="en-GB" dirty="0"/>
              <a:t>Ultimately, an evidential matter – no evidence of qualitative </a:t>
            </a:r>
            <a:r>
              <a:rPr lang="en-GB" dirty="0" smtClean="0"/>
              <a:t>assessment by lawyers </a:t>
            </a:r>
            <a:r>
              <a:rPr lang="en-GB" dirty="0"/>
              <a:t>(para 180)</a:t>
            </a:r>
          </a:p>
          <a:p>
            <a:r>
              <a:rPr lang="en-GB" dirty="0"/>
              <a:t>Failure to show anything substantial of the legal team’s analysis of the </a:t>
            </a:r>
            <a:r>
              <a:rPr lang="en-GB" dirty="0" smtClean="0"/>
              <a:t>documents and examples of legal input that would justify a claim for privilege</a:t>
            </a:r>
            <a:endParaRPr lang="en-GB" dirty="0"/>
          </a:p>
          <a:p>
            <a:endParaRPr lang="en-GB" dirty="0" smtClean="0"/>
          </a:p>
        </p:txBody>
      </p:sp>
    </p:spTree>
    <p:extLst>
      <p:ext uri="{BB962C8B-B14F-4D97-AF65-F5344CB8AC3E}">
        <p14:creationId xmlns:p14="http://schemas.microsoft.com/office/powerpoint/2010/main" val="549029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SFO v ENRC : Conclusion </a:t>
            </a:r>
            <a:r>
              <a:rPr lang="en-GB" b="1" dirty="0" smtClean="0"/>
              <a:t>on notes in ENRC</a:t>
            </a:r>
            <a:endParaRPr lang="en-GB" b="1" dirty="0"/>
          </a:p>
        </p:txBody>
      </p:sp>
      <p:sp>
        <p:nvSpPr>
          <p:cNvPr id="3" name="Content Placeholder 2"/>
          <p:cNvSpPr>
            <a:spLocks noGrp="1"/>
          </p:cNvSpPr>
          <p:nvPr>
            <p:ph sz="quarter" idx="11"/>
          </p:nvPr>
        </p:nvSpPr>
        <p:spPr/>
        <p:txBody>
          <a:bodyPr/>
          <a:lstStyle/>
          <a:p>
            <a:r>
              <a:rPr lang="en-GB" dirty="0" smtClean="0"/>
              <a:t>Lawyers’ interview notes can be protected by LAP:</a:t>
            </a:r>
          </a:p>
          <a:p>
            <a:pPr lvl="1">
              <a:buFont typeface="Arial" panose="020B0604020202020204" pitchFamily="34" charset="0"/>
              <a:buChar char="•"/>
            </a:pPr>
            <a:r>
              <a:rPr lang="en-GB" dirty="0" smtClean="0"/>
              <a:t>A note which records the note-taker’s own thoughts and comments on what he is recording with a view to advising his client “</a:t>
            </a:r>
            <a:r>
              <a:rPr lang="en-GB" i="1" dirty="0" smtClean="0"/>
              <a:t>almost certainly would be privileged</a:t>
            </a:r>
            <a:r>
              <a:rPr lang="en-GB" dirty="0" smtClean="0"/>
              <a:t>” (96)</a:t>
            </a:r>
          </a:p>
          <a:p>
            <a:r>
              <a:rPr lang="en-GB" dirty="0" smtClean="0"/>
              <a:t>But - burden on party claiming privilege</a:t>
            </a:r>
          </a:p>
          <a:p>
            <a:r>
              <a:rPr lang="en-GB" dirty="0" smtClean="0"/>
              <a:t>Conclusory statements not sufficient; nor is US practice of statement that notes reflect “</a:t>
            </a:r>
            <a:r>
              <a:rPr lang="en-GB" i="1" dirty="0" smtClean="0"/>
              <a:t>mental impressions</a:t>
            </a:r>
            <a:r>
              <a:rPr lang="en-GB" dirty="0" smtClean="0"/>
              <a:t>” – see </a:t>
            </a:r>
            <a:r>
              <a:rPr lang="en-GB" i="1" dirty="0" smtClean="0"/>
              <a:t>RBS Rights </a:t>
            </a:r>
            <a:r>
              <a:rPr lang="en-GB" dirty="0" smtClean="0"/>
              <a:t>(paras 123-125)</a:t>
            </a:r>
          </a:p>
          <a:p>
            <a:r>
              <a:rPr lang="en-GB" dirty="0" smtClean="0"/>
              <a:t>Therefore, a claim for notes possible, but difficult; “topping and tailing” with appropriate rubric will not work if it is a record of what was said</a:t>
            </a:r>
          </a:p>
          <a:p>
            <a:r>
              <a:rPr lang="en-GB" dirty="0" smtClean="0"/>
              <a:t>And see also </a:t>
            </a:r>
            <a:r>
              <a:rPr lang="en-GB" dirty="0" err="1" smtClean="0"/>
              <a:t>Hildyard</a:t>
            </a:r>
            <a:r>
              <a:rPr lang="en-GB" dirty="0" smtClean="0"/>
              <a:t> J in </a:t>
            </a:r>
            <a:r>
              <a:rPr lang="en-GB" i="1" dirty="0" smtClean="0"/>
              <a:t>RBS Rights</a:t>
            </a:r>
            <a:r>
              <a:rPr lang="en-GB" dirty="0" smtClean="0"/>
              <a:t> at para 125(2)</a:t>
            </a:r>
          </a:p>
        </p:txBody>
      </p:sp>
    </p:spTree>
    <p:extLst>
      <p:ext uri="{BB962C8B-B14F-4D97-AF65-F5344CB8AC3E}">
        <p14:creationId xmlns:p14="http://schemas.microsoft.com/office/powerpoint/2010/main" val="1617231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SFO v ENRC : Lawyers</a:t>
            </a:r>
            <a:r>
              <a:rPr lang="en-GB" b="1" dirty="0" smtClean="0"/>
              <a:t>’ factual reports – a new trap?</a:t>
            </a:r>
            <a:endParaRPr lang="en-GB" b="1" dirty="0"/>
          </a:p>
        </p:txBody>
      </p:sp>
      <p:sp>
        <p:nvSpPr>
          <p:cNvPr id="3" name="Content Placeholder 2"/>
          <p:cNvSpPr>
            <a:spLocks noGrp="1"/>
          </p:cNvSpPr>
          <p:nvPr>
            <p:ph sz="quarter" idx="11"/>
          </p:nvPr>
        </p:nvSpPr>
        <p:spPr/>
        <p:txBody>
          <a:bodyPr/>
          <a:lstStyle/>
          <a:p>
            <a:r>
              <a:rPr lang="en-GB" dirty="0" smtClean="0"/>
              <a:t>ENRC also addresses the status of lawyers’ reports to client</a:t>
            </a:r>
          </a:p>
          <a:p>
            <a:r>
              <a:rPr lang="en-GB" dirty="0" smtClean="0"/>
              <a:t>New line of attack on scope of LPP, going beyond interview notes and engagement with third parties (as defined in </a:t>
            </a:r>
            <a:r>
              <a:rPr lang="en-GB" i="1" dirty="0" smtClean="0"/>
              <a:t>Three Rivers No5</a:t>
            </a:r>
            <a:r>
              <a:rPr lang="en-GB" dirty="0" smtClean="0"/>
              <a:t>)?</a:t>
            </a:r>
          </a:p>
          <a:p>
            <a:r>
              <a:rPr lang="en-GB" dirty="0" smtClean="0"/>
              <a:t>Contradictory statements in the ruling</a:t>
            </a:r>
          </a:p>
          <a:p>
            <a:r>
              <a:rPr lang="en-GB" dirty="0" smtClean="0"/>
              <a:t>Mere report of fact findings to the Board, including minutes recording “</a:t>
            </a:r>
            <a:r>
              <a:rPr lang="en-GB" dirty="0" smtClean="0">
                <a:solidFill>
                  <a:srgbClr val="54B7C6"/>
                </a:solidFill>
              </a:rPr>
              <a:t>what transpired at the meeting at which the fact findings were reported</a:t>
            </a:r>
            <a:r>
              <a:rPr lang="en-GB" dirty="0" smtClean="0"/>
              <a:t>” not subject to LAP (para 183)</a:t>
            </a:r>
          </a:p>
          <a:p>
            <a:r>
              <a:rPr lang="en-GB" dirty="0" smtClean="0"/>
              <a:t>Similarly, </a:t>
            </a:r>
            <a:r>
              <a:rPr lang="en-GB" dirty="0"/>
              <a:t>“</a:t>
            </a:r>
            <a:r>
              <a:rPr lang="en-GB" dirty="0">
                <a:solidFill>
                  <a:srgbClr val="54B7C6"/>
                </a:solidFill>
              </a:rPr>
              <a:t>results of Dechert’s investigations, any reports, any fact-findings made by them, and the underlying data upon which they are based</a:t>
            </a:r>
            <a:r>
              <a:rPr lang="en-GB" dirty="0"/>
              <a:t>” would not be subject to </a:t>
            </a:r>
            <a:r>
              <a:rPr lang="en-GB" dirty="0" smtClean="0"/>
              <a:t>LPP (186)</a:t>
            </a:r>
          </a:p>
        </p:txBody>
      </p:sp>
    </p:spTree>
    <p:extLst>
      <p:ext uri="{BB962C8B-B14F-4D97-AF65-F5344CB8AC3E}">
        <p14:creationId xmlns:p14="http://schemas.microsoft.com/office/powerpoint/2010/main" val="793207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SFO v ENRC : Lawyers</a:t>
            </a:r>
            <a:r>
              <a:rPr lang="en-GB" b="1" dirty="0" smtClean="0"/>
              <a:t>’ factual reports (cont)</a:t>
            </a:r>
            <a:endParaRPr lang="en-GB" b="1" dirty="0"/>
          </a:p>
        </p:txBody>
      </p:sp>
      <p:sp>
        <p:nvSpPr>
          <p:cNvPr id="3" name="Content Placeholder 2"/>
          <p:cNvSpPr>
            <a:spLocks noGrp="1"/>
          </p:cNvSpPr>
          <p:nvPr>
            <p:ph sz="quarter" idx="11"/>
          </p:nvPr>
        </p:nvSpPr>
        <p:spPr/>
        <p:txBody>
          <a:bodyPr/>
          <a:lstStyle/>
          <a:p>
            <a:r>
              <a:rPr lang="en-GB" dirty="0"/>
              <a:t>However, </a:t>
            </a:r>
            <a:r>
              <a:rPr lang="en-GB" dirty="0" smtClean="0"/>
              <a:t>evidence about a meeting at which a slide presentation was made indicated that the lawyer making the presentation had been instructed </a:t>
            </a:r>
            <a:r>
              <a:rPr lang="en-GB" dirty="0"/>
              <a:t>to provide legal advice to the Board</a:t>
            </a:r>
          </a:p>
          <a:p>
            <a:r>
              <a:rPr lang="en-GB" dirty="0"/>
              <a:t>Therefore, slides “</a:t>
            </a:r>
            <a:r>
              <a:rPr lang="en-GB" dirty="0">
                <a:solidFill>
                  <a:srgbClr val="54B7C6"/>
                </a:solidFill>
              </a:rPr>
              <a:t>plainly privileged</a:t>
            </a:r>
            <a:r>
              <a:rPr lang="en-GB" dirty="0"/>
              <a:t>”, even if reference made in them to factual information or findings – part and parcel of the confidential solicitor/client communication (para 184)</a:t>
            </a:r>
          </a:p>
          <a:p>
            <a:r>
              <a:rPr lang="en-GB" dirty="0" smtClean="0"/>
              <a:t>Tension between status of a bare report and presentation of facts along with legal advice</a:t>
            </a:r>
          </a:p>
        </p:txBody>
      </p:sp>
    </p:spTree>
    <p:extLst>
      <p:ext uri="{BB962C8B-B14F-4D97-AF65-F5344CB8AC3E}">
        <p14:creationId xmlns:p14="http://schemas.microsoft.com/office/powerpoint/2010/main" val="2265511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SFO v ENRC : Lawyers’ </a:t>
            </a:r>
            <a:r>
              <a:rPr lang="en-GB" b="1" dirty="0" smtClean="0"/>
              <a:t>factual reports - conclusion</a:t>
            </a:r>
            <a:endParaRPr lang="en-GB" b="1" dirty="0"/>
          </a:p>
        </p:txBody>
      </p:sp>
      <p:sp>
        <p:nvSpPr>
          <p:cNvPr id="3" name="Content Placeholder 2"/>
          <p:cNvSpPr>
            <a:spLocks noGrp="1"/>
          </p:cNvSpPr>
          <p:nvPr>
            <p:ph sz="quarter" idx="11"/>
          </p:nvPr>
        </p:nvSpPr>
        <p:spPr/>
        <p:txBody>
          <a:bodyPr/>
          <a:lstStyle/>
          <a:p>
            <a:r>
              <a:rPr lang="en-GB" dirty="0" smtClean="0"/>
              <a:t>Hopefully, Court of Appeal will examine  as conclusion </a:t>
            </a:r>
            <a:r>
              <a:rPr lang="en-GB" dirty="0"/>
              <a:t>and reasoning at odds </a:t>
            </a:r>
            <a:r>
              <a:rPr lang="en-GB" dirty="0" smtClean="0"/>
              <a:t>with:</a:t>
            </a:r>
          </a:p>
          <a:p>
            <a:r>
              <a:rPr lang="en-GB" dirty="0" smtClean="0"/>
              <a:t>Court </a:t>
            </a:r>
            <a:r>
              <a:rPr lang="en-GB" dirty="0"/>
              <a:t>of Appeal in Balabel (“</a:t>
            </a:r>
            <a:r>
              <a:rPr lang="en-GB" i="1" dirty="0"/>
              <a:t>continuum of communication</a:t>
            </a:r>
            <a:r>
              <a:rPr lang="en-GB" dirty="0"/>
              <a:t>” “</a:t>
            </a:r>
            <a:r>
              <a:rPr lang="en-GB" i="1" dirty="0"/>
              <a:t>necessary exchange of information of which the object is the giving of legal advice as and when appropriate</a:t>
            </a:r>
            <a:r>
              <a:rPr lang="en-GB" dirty="0" smtClean="0"/>
              <a:t>”); </a:t>
            </a:r>
            <a:r>
              <a:rPr lang="en-GB" dirty="0"/>
              <a:t>and </a:t>
            </a:r>
            <a:endParaRPr lang="en-GB" dirty="0" smtClean="0"/>
          </a:p>
          <a:p>
            <a:r>
              <a:rPr lang="en-GB" dirty="0" smtClean="0"/>
              <a:t>High Court in </a:t>
            </a:r>
            <a:r>
              <a:rPr lang="en-GB" i="1" dirty="0" smtClean="0"/>
              <a:t>Re Sarah Getty Trust</a:t>
            </a:r>
            <a:r>
              <a:rPr lang="en-GB" dirty="0" smtClean="0"/>
              <a:t>: “</a:t>
            </a:r>
            <a:r>
              <a:rPr lang="en-GB" i="1" dirty="0" smtClean="0"/>
              <a:t>I </a:t>
            </a:r>
            <a:r>
              <a:rPr lang="en-GB" i="1" dirty="0"/>
              <a:t>see no grounds for </a:t>
            </a:r>
            <a:r>
              <a:rPr lang="en-GB" i="1" dirty="0" smtClean="0"/>
              <a:t>[…] allowing </a:t>
            </a:r>
            <a:r>
              <a:rPr lang="en-GB" i="1" dirty="0"/>
              <a:t>a solicitor to be questioned about what it is that he has conveyed to his client about information he may have received in a professional capacity from a third party</a:t>
            </a:r>
            <a:r>
              <a:rPr lang="en-GB" i="1" dirty="0" smtClean="0"/>
              <a:t>.”</a:t>
            </a:r>
          </a:p>
          <a:p>
            <a:r>
              <a:rPr lang="en-GB" dirty="0" smtClean="0"/>
              <a:t>In the meantime, if LAP to be asserted over a report, crucial to have evidence demonstrating that advice is also being provided in it or with it </a:t>
            </a:r>
            <a:endParaRPr lang="en-GB" dirty="0"/>
          </a:p>
        </p:txBody>
      </p:sp>
    </p:spTree>
    <p:extLst>
      <p:ext uri="{BB962C8B-B14F-4D97-AF65-F5344CB8AC3E}">
        <p14:creationId xmlns:p14="http://schemas.microsoft.com/office/powerpoint/2010/main" val="1835852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948875"/>
            <a:ext cx="8460000" cy="720000"/>
          </a:xfrm>
        </p:spPr>
        <p:txBody>
          <a:bodyPr/>
          <a:lstStyle/>
          <a:p>
            <a:r>
              <a:rPr lang="en-GB" b="1" dirty="0"/>
              <a:t>SFO v ENRC </a:t>
            </a:r>
            <a:r>
              <a:rPr lang="en-GB" b="1" dirty="0" smtClean="0"/>
              <a:t>–litigation privilege and criminal investigations (1)</a:t>
            </a:r>
            <a:endParaRPr lang="en-GB" b="1" dirty="0"/>
          </a:p>
        </p:txBody>
      </p:sp>
      <p:sp>
        <p:nvSpPr>
          <p:cNvPr id="3" name="Content Placeholder 2"/>
          <p:cNvSpPr>
            <a:spLocks noGrp="1"/>
          </p:cNvSpPr>
          <p:nvPr>
            <p:ph sz="quarter" idx="11"/>
          </p:nvPr>
        </p:nvSpPr>
        <p:spPr/>
        <p:txBody>
          <a:bodyPr/>
          <a:lstStyle/>
          <a:p>
            <a:r>
              <a:rPr lang="en-GB" dirty="0"/>
              <a:t>ENRC </a:t>
            </a:r>
            <a:r>
              <a:rPr lang="en-US" dirty="0"/>
              <a:t>position was that </a:t>
            </a:r>
            <a:endParaRPr lang="en-US" dirty="0" smtClean="0"/>
          </a:p>
          <a:p>
            <a:pPr lvl="1"/>
            <a:r>
              <a:rPr lang="en-US" dirty="0"/>
              <a:t>F</a:t>
            </a:r>
            <a:r>
              <a:rPr lang="en-US" dirty="0" smtClean="0"/>
              <a:t>or </a:t>
            </a:r>
            <a:r>
              <a:rPr lang="en-US" dirty="0"/>
              <a:t>almost two years before SFO commenced </a:t>
            </a:r>
            <a:r>
              <a:rPr lang="en-US" dirty="0" smtClean="0"/>
              <a:t>its </a:t>
            </a:r>
            <a:r>
              <a:rPr lang="en-US" dirty="0"/>
              <a:t>investigation, it anticipated adversarial proceedings, and </a:t>
            </a:r>
            <a:endParaRPr lang="en-US" dirty="0" smtClean="0"/>
          </a:p>
          <a:p>
            <a:pPr lvl="1"/>
            <a:r>
              <a:rPr lang="en-US" dirty="0"/>
              <a:t>D</a:t>
            </a:r>
            <a:r>
              <a:rPr lang="en-US" dirty="0" smtClean="0"/>
              <a:t>ocuments </a:t>
            </a:r>
            <a:r>
              <a:rPr lang="en-US" dirty="0"/>
              <a:t>were created for the dominant purpose of those </a:t>
            </a:r>
            <a:r>
              <a:rPr lang="en-US" dirty="0" smtClean="0"/>
              <a:t>proceedings</a:t>
            </a:r>
          </a:p>
          <a:p>
            <a:r>
              <a:rPr lang="en-US" dirty="0" smtClean="0"/>
              <a:t>Background</a:t>
            </a:r>
          </a:p>
          <a:p>
            <a:pPr lvl="1"/>
            <a:r>
              <a:rPr lang="en-GB" dirty="0"/>
              <a:t>S</a:t>
            </a:r>
            <a:r>
              <a:rPr lang="en-GB" dirty="0" smtClean="0"/>
              <a:t>uspected </a:t>
            </a:r>
            <a:r>
              <a:rPr lang="en-GB" dirty="0"/>
              <a:t>overseas corruption</a:t>
            </a:r>
            <a:r>
              <a:rPr lang="en-US" dirty="0"/>
              <a:t> relating to a </a:t>
            </a:r>
            <a:r>
              <a:rPr lang="en-GB" dirty="0"/>
              <a:t>December 2010 whistleblower </a:t>
            </a:r>
          </a:p>
          <a:p>
            <a:pPr lvl="1"/>
            <a:r>
              <a:rPr lang="en-GB" dirty="0"/>
              <a:t>A</a:t>
            </a:r>
            <a:r>
              <a:rPr lang="en-GB" dirty="0" smtClean="0"/>
              <a:t>ppointment </a:t>
            </a:r>
            <a:r>
              <a:rPr lang="en-GB" dirty="0"/>
              <a:t>of </a:t>
            </a:r>
            <a:r>
              <a:rPr lang="en-GB" dirty="0" smtClean="0"/>
              <a:t>Dechert to investigate.  Self-report </a:t>
            </a:r>
            <a:r>
              <a:rPr lang="en-GB" dirty="0"/>
              <a:t>to </a:t>
            </a:r>
            <a:r>
              <a:rPr lang="en-GB" dirty="0" smtClean="0"/>
              <a:t>SFO</a:t>
            </a:r>
            <a:endParaRPr lang="en-GB" dirty="0"/>
          </a:p>
          <a:p>
            <a:pPr lvl="1"/>
            <a:r>
              <a:rPr lang="en-GB" dirty="0"/>
              <a:t>P</a:t>
            </a:r>
            <a:r>
              <a:rPr lang="en-GB" dirty="0" smtClean="0"/>
              <a:t>romises </a:t>
            </a:r>
            <a:r>
              <a:rPr lang="en-GB" dirty="0"/>
              <a:t>made to SFO that when the results of the internal investigation were obtained, ENRC would share them with the </a:t>
            </a:r>
            <a:r>
              <a:rPr lang="en-GB" dirty="0" smtClean="0"/>
              <a:t>SFO</a:t>
            </a:r>
            <a:endParaRPr lang="en-GB" dirty="0"/>
          </a:p>
          <a:p>
            <a:pPr lvl="1"/>
            <a:r>
              <a:rPr lang="en-GB" dirty="0"/>
              <a:t>April 2011: MPs agitating for SFO investigation.   Investigation incomplete.  </a:t>
            </a:r>
            <a:r>
              <a:rPr lang="en-GB" dirty="0" smtClean="0"/>
              <a:t>Dechert advised </a:t>
            </a:r>
            <a:r>
              <a:rPr lang="en-GB" dirty="0"/>
              <a:t>at the time that litigation </a:t>
            </a:r>
            <a:r>
              <a:rPr lang="en-GB" i="1" dirty="0"/>
              <a:t>was</a:t>
            </a:r>
            <a:r>
              <a:rPr lang="en-GB" dirty="0"/>
              <a:t> in reasonable contemplation.   ENRC claimed LitPriv from that </a:t>
            </a:r>
            <a:r>
              <a:rPr lang="en-GB" dirty="0" smtClean="0"/>
              <a:t>point</a:t>
            </a:r>
          </a:p>
          <a:p>
            <a:pPr lvl="1"/>
            <a:r>
              <a:rPr lang="en-GB" dirty="0" smtClean="0"/>
              <a:t>March </a:t>
            </a:r>
            <a:r>
              <a:rPr lang="en-GB" dirty="0"/>
              <a:t>2013:  SFO commenced investigation</a:t>
            </a:r>
          </a:p>
        </p:txBody>
      </p:sp>
    </p:spTree>
    <p:extLst>
      <p:ext uri="{BB962C8B-B14F-4D97-AF65-F5344CB8AC3E}">
        <p14:creationId xmlns:p14="http://schemas.microsoft.com/office/powerpoint/2010/main" val="42507094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901375"/>
            <a:ext cx="8460000" cy="720000"/>
          </a:xfrm>
        </p:spPr>
        <p:txBody>
          <a:bodyPr/>
          <a:lstStyle/>
          <a:p>
            <a:r>
              <a:rPr lang="en-GB" b="1" dirty="0" smtClean="0"/>
              <a:t>SFO v ENRC –litigation privilege and criminal investigations (2) </a:t>
            </a:r>
            <a:endParaRPr lang="en-GB" b="1" dirty="0"/>
          </a:p>
        </p:txBody>
      </p:sp>
      <p:sp>
        <p:nvSpPr>
          <p:cNvPr id="3" name="Content Placeholder 2"/>
          <p:cNvSpPr>
            <a:spLocks noGrp="1"/>
          </p:cNvSpPr>
          <p:nvPr>
            <p:ph sz="quarter" idx="11"/>
          </p:nvPr>
        </p:nvSpPr>
        <p:spPr/>
        <p:txBody>
          <a:bodyPr/>
          <a:lstStyle/>
          <a:p>
            <a:pPr lvl="0"/>
            <a:r>
              <a:rPr lang="en-GB" sz="1600" dirty="0"/>
              <a:t>First question: Was litigation “reasonably in contemplation”:</a:t>
            </a:r>
          </a:p>
          <a:p>
            <a:pPr lvl="1"/>
            <a:r>
              <a:rPr lang="en-GB" sz="1600" dirty="0"/>
              <a:t>Test</a:t>
            </a:r>
            <a:r>
              <a:rPr lang="en-US" sz="1600" dirty="0"/>
              <a:t>: </a:t>
            </a:r>
            <a:r>
              <a:rPr lang="en-GB" sz="1600" dirty="0"/>
              <a:t>“real likelihood”</a:t>
            </a:r>
          </a:p>
          <a:p>
            <a:pPr lvl="1"/>
            <a:r>
              <a:rPr lang="en-GB" sz="1600" dirty="0"/>
              <a:t>Required to show more than a “general apprehension”, but there is no need to demonstrate that litigation is “more likely than not</a:t>
            </a:r>
            <a:r>
              <a:rPr lang="en-GB" sz="1600" dirty="0" smtClean="0"/>
              <a:t>”</a:t>
            </a:r>
          </a:p>
          <a:p>
            <a:pPr lvl="0"/>
            <a:r>
              <a:rPr lang="en-GB" sz="1600" dirty="0"/>
              <a:t>Applying that test: </a:t>
            </a:r>
          </a:p>
          <a:p>
            <a:pPr lvl="1"/>
            <a:r>
              <a:rPr lang="en-US" sz="1600" dirty="0"/>
              <a:t>I</a:t>
            </a:r>
            <a:r>
              <a:rPr lang="en-US" sz="1600" dirty="0" smtClean="0"/>
              <a:t>n </a:t>
            </a:r>
            <a:r>
              <a:rPr lang="en-US" sz="1600" dirty="0"/>
              <a:t>April 2011, it was reasonable to contemplate </a:t>
            </a:r>
            <a:r>
              <a:rPr lang="en-GB" sz="1600" dirty="0"/>
              <a:t>an SFO investigation, but </a:t>
            </a:r>
            <a:r>
              <a:rPr lang="en-GB" sz="1600" i="1" dirty="0"/>
              <a:t>not</a:t>
            </a:r>
            <a:r>
              <a:rPr lang="en-GB" sz="1600" dirty="0"/>
              <a:t> a prosecution</a:t>
            </a:r>
          </a:p>
          <a:p>
            <a:pPr lvl="1"/>
            <a:r>
              <a:rPr lang="en-GB" sz="1600" dirty="0"/>
              <a:t>ENRC’s </a:t>
            </a:r>
            <a:r>
              <a:rPr lang="en-GB" sz="1600" dirty="0" smtClean="0"/>
              <a:t>argued </a:t>
            </a:r>
            <a:r>
              <a:rPr lang="en-GB" sz="1600" dirty="0"/>
              <a:t>that an SFO investigation is </a:t>
            </a:r>
            <a:r>
              <a:rPr lang="en-GB" sz="1600" u="sng" dirty="0"/>
              <a:t>itself</a:t>
            </a:r>
            <a:r>
              <a:rPr lang="en-GB" sz="1600" dirty="0"/>
              <a:t> adversarial, but the </a:t>
            </a:r>
            <a:r>
              <a:rPr lang="en-GB" sz="1600" dirty="0" smtClean="0"/>
              <a:t>Judge disagreed </a:t>
            </a:r>
            <a:endParaRPr lang="en-GB" sz="1600" dirty="0"/>
          </a:p>
          <a:p>
            <a:pPr lvl="1"/>
            <a:r>
              <a:rPr lang="en-GB" sz="1600" dirty="0" smtClean="0"/>
              <a:t> “</a:t>
            </a:r>
            <a:r>
              <a:rPr lang="en-GB" sz="1600" i="1" dirty="0"/>
              <a:t>S</a:t>
            </a:r>
            <a:r>
              <a:rPr lang="en-GB" sz="1600" i="1" dirty="0" smtClean="0"/>
              <a:t>peculative</a:t>
            </a:r>
            <a:r>
              <a:rPr lang="en-GB" sz="1600" dirty="0"/>
              <a:t>” to say that investigation </a:t>
            </a:r>
            <a:r>
              <a:rPr lang="en-GB" sz="1600" i="1" dirty="0"/>
              <a:t>could</a:t>
            </a:r>
            <a:r>
              <a:rPr lang="en-GB" sz="1600" dirty="0"/>
              <a:t> turn into a prosecution</a:t>
            </a:r>
          </a:p>
          <a:p>
            <a:pPr lvl="0"/>
            <a:r>
              <a:rPr lang="en-US" sz="1600" dirty="0" smtClean="0"/>
              <a:t>Consequence: sets </a:t>
            </a:r>
            <a:r>
              <a:rPr lang="en-US" sz="1600" dirty="0"/>
              <a:t>the bar </a:t>
            </a:r>
            <a:r>
              <a:rPr lang="en-US" sz="1600" dirty="0" smtClean="0"/>
              <a:t>high </a:t>
            </a:r>
            <a:r>
              <a:rPr lang="en-US" sz="1600" dirty="0"/>
              <a:t>in criminal </a:t>
            </a:r>
            <a:r>
              <a:rPr lang="en-US" sz="1600" dirty="0" smtClean="0"/>
              <a:t>cases </a:t>
            </a:r>
            <a:endParaRPr lang="en-GB" sz="1600" dirty="0"/>
          </a:p>
          <a:p>
            <a:pPr lvl="1"/>
            <a:r>
              <a:rPr lang="en-US" sz="1600" dirty="0" smtClean="0"/>
              <a:t>The </a:t>
            </a:r>
            <a:r>
              <a:rPr lang="en-US" sz="1600" dirty="0"/>
              <a:t>bar is </a:t>
            </a:r>
            <a:r>
              <a:rPr lang="en-US" sz="1600" i="1" dirty="0"/>
              <a:t>higher </a:t>
            </a:r>
            <a:r>
              <a:rPr lang="en-US" sz="1600" dirty="0"/>
              <a:t>for a corporate to claim LitP, than it is for the SFO t</a:t>
            </a:r>
            <a:r>
              <a:rPr lang="en-GB" sz="1600" dirty="0"/>
              <a:t>o obtain a warrant, </a:t>
            </a:r>
            <a:r>
              <a:rPr lang="en-US" sz="1600" dirty="0"/>
              <a:t>(where </a:t>
            </a:r>
            <a:r>
              <a:rPr lang="en-GB" sz="1600" dirty="0"/>
              <a:t>the SFO must show that there are </a:t>
            </a:r>
            <a:r>
              <a:rPr lang="en-GB" sz="1600" u="sng" dirty="0"/>
              <a:t>reasonable grounds</a:t>
            </a:r>
            <a:r>
              <a:rPr lang="en-GB" sz="1600" dirty="0"/>
              <a:t> to believe that an offence </a:t>
            </a:r>
            <a:r>
              <a:rPr lang="en-GB" sz="1600" u="sng" dirty="0"/>
              <a:t>has</a:t>
            </a:r>
            <a:r>
              <a:rPr lang="en-GB" sz="1600" dirty="0"/>
              <a:t> been committed</a:t>
            </a:r>
            <a:r>
              <a:rPr lang="en-US" sz="1600" dirty="0"/>
              <a:t>, but needn't show a "real likelihood</a:t>
            </a:r>
            <a:r>
              <a:rPr lang="en-US" sz="1600" dirty="0" smtClean="0"/>
              <a:t>". </a:t>
            </a:r>
            <a:endParaRPr lang="en-GB" sz="1600" dirty="0"/>
          </a:p>
          <a:p>
            <a:pPr lvl="1"/>
            <a:r>
              <a:rPr lang="en-US" sz="1600" dirty="0"/>
              <a:t>One has to ask whether that is</a:t>
            </a:r>
            <a:r>
              <a:rPr lang="en-GB" sz="1600" dirty="0"/>
              <a:t> a fair result</a:t>
            </a:r>
            <a:r>
              <a:rPr lang="en-US" sz="1600" dirty="0"/>
              <a:t> in the criminal context</a:t>
            </a:r>
            <a:endParaRPr lang="en-GB" sz="1600" dirty="0"/>
          </a:p>
          <a:p>
            <a:pPr lvl="1"/>
            <a:endParaRPr lang="en-GB" dirty="0" smtClean="0"/>
          </a:p>
          <a:p>
            <a:endParaRPr lang="en-GB" dirty="0"/>
          </a:p>
        </p:txBody>
      </p:sp>
    </p:spTree>
    <p:extLst>
      <p:ext uri="{BB962C8B-B14F-4D97-AF65-F5344CB8AC3E}">
        <p14:creationId xmlns:p14="http://schemas.microsoft.com/office/powerpoint/2010/main" val="3840855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SFO v ENRC –litigation privilege and criminal </a:t>
            </a:r>
            <a:r>
              <a:rPr lang="en-GB" b="1" dirty="0" smtClean="0"/>
              <a:t>investigations (3)</a:t>
            </a:r>
            <a:endParaRPr lang="en-GB" b="1" dirty="0"/>
          </a:p>
        </p:txBody>
      </p:sp>
      <p:sp>
        <p:nvSpPr>
          <p:cNvPr id="3" name="Content Placeholder 2"/>
          <p:cNvSpPr>
            <a:spLocks noGrp="1"/>
          </p:cNvSpPr>
          <p:nvPr>
            <p:ph sz="quarter" idx="11"/>
          </p:nvPr>
        </p:nvSpPr>
        <p:spPr>
          <a:xfrm>
            <a:off x="360000" y="2108750"/>
            <a:ext cx="8460000" cy="4320000"/>
          </a:xfrm>
        </p:spPr>
        <p:txBody>
          <a:bodyPr/>
          <a:lstStyle/>
          <a:p>
            <a:pPr lvl="0"/>
            <a:r>
              <a:rPr lang="en-GB" dirty="0" smtClean="0"/>
              <a:t>the </a:t>
            </a:r>
            <a:r>
              <a:rPr lang="en-GB" dirty="0"/>
              <a:t>Judge’s requirement for </a:t>
            </a:r>
            <a:r>
              <a:rPr lang="en-GB" i="1" dirty="0"/>
              <a:t>evidence</a:t>
            </a:r>
            <a:r>
              <a:rPr lang="en-GB" dirty="0"/>
              <a:t> of what was contemplated:</a:t>
            </a:r>
          </a:p>
          <a:p>
            <a:pPr lvl="1"/>
            <a:r>
              <a:rPr lang="en-GB" dirty="0"/>
              <a:t>[163] “</a:t>
            </a:r>
            <a:r>
              <a:rPr lang="en-GB" i="1" dirty="0"/>
              <a:t>generalised assertion</a:t>
            </a:r>
            <a:r>
              <a:rPr lang="en-GB" dirty="0"/>
              <a:t>” not enough</a:t>
            </a:r>
            <a:r>
              <a:rPr lang="en-US" dirty="0"/>
              <a:t> - she required something specific</a:t>
            </a:r>
            <a:endParaRPr lang="en-GB" dirty="0"/>
          </a:p>
          <a:p>
            <a:pPr lvl="1"/>
            <a:r>
              <a:rPr lang="en-GB" dirty="0" smtClean="0"/>
              <a:t>[</a:t>
            </a:r>
            <a:r>
              <a:rPr lang="en-US" dirty="0"/>
              <a:t>I</a:t>
            </a:r>
            <a:r>
              <a:rPr lang="en-US" dirty="0" smtClean="0"/>
              <a:t>n </a:t>
            </a:r>
            <a:r>
              <a:rPr lang="en-US" dirty="0"/>
              <a:t>that regard </a:t>
            </a:r>
            <a:r>
              <a:rPr lang="en-GB" dirty="0"/>
              <a:t>130] </a:t>
            </a:r>
            <a:r>
              <a:rPr lang="en-US" dirty="0"/>
              <a:t>ENRC was required to show</a:t>
            </a:r>
            <a:r>
              <a:rPr lang="en-US" i="1" dirty="0"/>
              <a:t> "</a:t>
            </a:r>
            <a:r>
              <a:rPr lang="en-GB" i="1" dirty="0"/>
              <a:t>that something emerged… which enhanced the prospects of a prosecution</a:t>
            </a:r>
            <a:r>
              <a:rPr lang="en-GB" dirty="0"/>
              <a:t>” (again at [163])</a:t>
            </a:r>
          </a:p>
          <a:p>
            <a:pPr lvl="1"/>
            <a:r>
              <a:rPr lang="en-GB" dirty="0"/>
              <a:t>[155]: </a:t>
            </a:r>
            <a:r>
              <a:rPr lang="en-US" dirty="0"/>
              <a:t>ENRC was asked to identify whether (and if so when)</a:t>
            </a:r>
            <a:r>
              <a:rPr lang="en-GB" i="1" dirty="0"/>
              <a:t> it discovered that there is </a:t>
            </a:r>
            <a:r>
              <a:rPr lang="en-GB" i="1" u="sng" dirty="0"/>
              <a:t>some truth in the </a:t>
            </a:r>
            <a:r>
              <a:rPr lang="en-GB" i="1" u="sng" dirty="0" smtClean="0"/>
              <a:t>accusations</a:t>
            </a:r>
            <a:r>
              <a:rPr lang="en-GB" dirty="0" smtClean="0"/>
              <a:t> </a:t>
            </a:r>
            <a:endParaRPr lang="en-GB" dirty="0"/>
          </a:p>
          <a:p>
            <a:pPr lvl="1"/>
            <a:r>
              <a:rPr lang="en-GB" dirty="0"/>
              <a:t>In other words: to claim LitPriv in a criminal context requires an explanation of the incriminating factors that make a prosecution </a:t>
            </a:r>
            <a:r>
              <a:rPr lang="en-GB" dirty="0" smtClean="0"/>
              <a:t>justified </a:t>
            </a:r>
            <a:endParaRPr lang="en-GB" dirty="0"/>
          </a:p>
          <a:p>
            <a:pPr lvl="1"/>
            <a:r>
              <a:rPr lang="en-GB" dirty="0"/>
              <a:t>At best, that provides a harsh choice to those in the SFO’s </a:t>
            </a:r>
            <a:r>
              <a:rPr lang="en-GB" dirty="0" smtClean="0"/>
              <a:t>spotlight </a:t>
            </a:r>
            <a:endParaRPr lang="en-GB" dirty="0"/>
          </a:p>
          <a:p>
            <a:pPr lvl="1"/>
            <a:r>
              <a:rPr lang="en-GB" dirty="0"/>
              <a:t>At worst, it encroaches Art.6 rights (i.e freedom from self incrimination</a:t>
            </a:r>
            <a:r>
              <a:rPr lang="en-GB" dirty="0" smtClean="0"/>
              <a:t>)</a:t>
            </a:r>
            <a:endParaRPr lang="en-GB" dirty="0"/>
          </a:p>
          <a:p>
            <a:endParaRPr lang="en-GB" dirty="0"/>
          </a:p>
        </p:txBody>
      </p:sp>
    </p:spTree>
    <p:extLst>
      <p:ext uri="{BB962C8B-B14F-4D97-AF65-F5344CB8AC3E}">
        <p14:creationId xmlns:p14="http://schemas.microsoft.com/office/powerpoint/2010/main" val="1351006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853875"/>
            <a:ext cx="8460000" cy="720000"/>
          </a:xfrm>
        </p:spPr>
        <p:txBody>
          <a:bodyPr/>
          <a:lstStyle/>
          <a:p>
            <a:r>
              <a:rPr lang="en-GB" b="1" dirty="0"/>
              <a:t>SFO v ENRC –litigation privilege and criminal </a:t>
            </a:r>
            <a:r>
              <a:rPr lang="en-GB" b="1" dirty="0" smtClean="0"/>
              <a:t>investigations (4)</a:t>
            </a:r>
            <a:endParaRPr lang="en-GB" b="1" dirty="0"/>
          </a:p>
        </p:txBody>
      </p:sp>
      <p:sp>
        <p:nvSpPr>
          <p:cNvPr id="3" name="Content Placeholder 2"/>
          <p:cNvSpPr>
            <a:spLocks noGrp="1"/>
          </p:cNvSpPr>
          <p:nvPr>
            <p:ph sz="quarter" idx="11"/>
          </p:nvPr>
        </p:nvSpPr>
        <p:spPr>
          <a:xfrm>
            <a:off x="360000" y="1752499"/>
            <a:ext cx="8460000" cy="4660175"/>
          </a:xfrm>
        </p:spPr>
        <p:txBody>
          <a:bodyPr/>
          <a:lstStyle/>
          <a:p>
            <a:pPr lvl="0"/>
            <a:r>
              <a:rPr lang="en-GB" dirty="0"/>
              <a:t>Reasonable contemplation – </a:t>
            </a:r>
            <a:r>
              <a:rPr lang="en-GB" dirty="0" smtClean="0"/>
              <a:t>impact on civil </a:t>
            </a:r>
            <a:r>
              <a:rPr lang="en-GB" dirty="0"/>
              <a:t>/ </a:t>
            </a:r>
            <a:r>
              <a:rPr lang="en-GB" dirty="0" smtClean="0"/>
              <a:t>regulatory matters?:</a:t>
            </a:r>
            <a:endParaRPr lang="en-GB" dirty="0"/>
          </a:p>
          <a:p>
            <a:pPr lvl="1"/>
            <a:r>
              <a:rPr lang="en-GB" dirty="0"/>
              <a:t>[159]-[160] Threshold for anticipating </a:t>
            </a:r>
            <a:r>
              <a:rPr lang="en-GB" u="sng" dirty="0"/>
              <a:t>civil</a:t>
            </a:r>
            <a:r>
              <a:rPr lang="en-GB" dirty="0"/>
              <a:t> litigation held to be lower,  on the basis that civil claimants can initiate proceedings without a proper </a:t>
            </a:r>
            <a:r>
              <a:rPr lang="en-GB" dirty="0" smtClean="0"/>
              <a:t>basis </a:t>
            </a:r>
            <a:endParaRPr lang="en-GB" dirty="0"/>
          </a:p>
          <a:p>
            <a:pPr lvl="1"/>
            <a:r>
              <a:rPr lang="en-GB" dirty="0"/>
              <a:t>Big question: where does that leave the subject of regulatory proceedings?</a:t>
            </a:r>
          </a:p>
          <a:p>
            <a:pPr lvl="2"/>
            <a:r>
              <a:rPr lang="en-GB" dirty="0"/>
              <a:t>Regulators commonly have to show reasonable grounds to commence an investigation (similar to the SFO before obtaining a warrant)</a:t>
            </a:r>
          </a:p>
          <a:p>
            <a:pPr lvl="2"/>
            <a:r>
              <a:rPr lang="en-GB" dirty="0"/>
              <a:t>The risk is that, when this gets tested in Court, a judge would find that the commencement of a regulatory investigation is not sufficient to trigger reasonable contemplation of adversarial </a:t>
            </a:r>
            <a:r>
              <a:rPr lang="en-GB" dirty="0" smtClean="0"/>
              <a:t>proceedings</a:t>
            </a:r>
            <a:endParaRPr lang="en-GB" dirty="0"/>
          </a:p>
          <a:p>
            <a:pPr lvl="2"/>
            <a:r>
              <a:rPr lang="en-GB" dirty="0"/>
              <a:t>That is a major concern, as it would make the corporate’s internal documents – produced during an FCA investigation – potentially  disclosable to a civil </a:t>
            </a:r>
            <a:r>
              <a:rPr lang="en-GB" dirty="0" smtClean="0"/>
              <a:t>claimant</a:t>
            </a:r>
            <a:endParaRPr lang="en-GB" dirty="0"/>
          </a:p>
          <a:p>
            <a:pPr lvl="1"/>
            <a:r>
              <a:rPr lang="en-GB" dirty="0" smtClean="0"/>
              <a:t>Note also that </a:t>
            </a:r>
            <a:r>
              <a:rPr lang="en-GB" dirty="0"/>
              <a:t>a fact-find triggered by a civil LBA would be privileged, whereas </a:t>
            </a:r>
            <a:r>
              <a:rPr lang="en-GB" i="1" dirty="0"/>
              <a:t>precisely the same</a:t>
            </a:r>
            <a:r>
              <a:rPr lang="en-GB" dirty="0"/>
              <a:t> fact-find triggered by another route (the SFO, the FCA, internal audit, or a whistleblower) might not be </a:t>
            </a:r>
            <a:r>
              <a:rPr lang="en-GB" dirty="0" smtClean="0"/>
              <a:t>privileged</a:t>
            </a:r>
            <a:endParaRPr lang="en-GB" dirty="0"/>
          </a:p>
        </p:txBody>
      </p:sp>
    </p:spTree>
    <p:extLst>
      <p:ext uri="{BB962C8B-B14F-4D97-AF65-F5344CB8AC3E}">
        <p14:creationId xmlns:p14="http://schemas.microsoft.com/office/powerpoint/2010/main" val="720684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26"/>
          <p:cNvSpPr>
            <a:spLocks noGrp="1"/>
          </p:cNvSpPr>
          <p:nvPr>
            <p:ph type="title"/>
          </p:nvPr>
        </p:nvSpPr>
        <p:spPr/>
        <p:txBody>
          <a:bodyPr/>
          <a:lstStyle/>
          <a:p>
            <a:r>
              <a:rPr lang="en-GB" b="1" dirty="0" smtClean="0"/>
              <a:t>Legal professional privilege – back to basics</a:t>
            </a:r>
            <a:endParaRPr lang="en-GB" b="1" dirty="0"/>
          </a:p>
        </p:txBody>
      </p:sp>
      <p:sp>
        <p:nvSpPr>
          <p:cNvPr id="2" name="Content Placeholder 1"/>
          <p:cNvSpPr>
            <a:spLocks noGrp="1"/>
          </p:cNvSpPr>
          <p:nvPr>
            <p:ph sz="quarter" idx="11"/>
          </p:nvPr>
        </p:nvSpPr>
        <p:spPr>
          <a:xfrm>
            <a:off x="360000" y="1799999"/>
            <a:ext cx="8460000" cy="4636895"/>
          </a:xfrm>
        </p:spPr>
        <p:txBody>
          <a:bodyPr/>
          <a:lstStyle/>
          <a:p>
            <a:pPr algn="just"/>
            <a:r>
              <a:rPr lang="en-US" sz="2000" dirty="0" smtClean="0"/>
              <a:t>What is privilege and why is it so important?</a:t>
            </a:r>
            <a:endParaRPr lang="en-US" sz="2000" dirty="0"/>
          </a:p>
          <a:p>
            <a:pPr algn="just"/>
            <a:r>
              <a:rPr lang="en-US" sz="2000" dirty="0" smtClean="0"/>
              <a:t>A unique right: belongs to the client and needs to be treated accordingly</a:t>
            </a:r>
          </a:p>
          <a:p>
            <a:pPr algn="just"/>
            <a:r>
              <a:rPr lang="en-US" sz="2000" dirty="0" smtClean="0"/>
              <a:t>Privilege and Parliament</a:t>
            </a:r>
          </a:p>
          <a:p>
            <a:pPr algn="just"/>
            <a:r>
              <a:rPr lang="en-US" sz="2000" dirty="0" smtClean="0"/>
              <a:t>Legal advice privilege vs litigation privilege</a:t>
            </a:r>
          </a:p>
          <a:p>
            <a:pPr algn="just"/>
            <a:r>
              <a:rPr lang="en-GB" altLang="en-GB" sz="2000" i="1" dirty="0"/>
              <a:t>Three Rivers (No 5) </a:t>
            </a:r>
            <a:r>
              <a:rPr lang="en-GB" altLang="en-GB" sz="2000" dirty="0"/>
              <a:t>[2003</a:t>
            </a:r>
            <a:r>
              <a:rPr lang="en-GB" altLang="en-GB" sz="2000" dirty="0" smtClean="0"/>
              <a:t>] EWCA Civ 474</a:t>
            </a:r>
          </a:p>
          <a:p>
            <a:pPr lvl="1"/>
            <a:r>
              <a:rPr lang="en-GB" sz="2000" dirty="0" smtClean="0"/>
              <a:t>Problematic and unhappy decision</a:t>
            </a:r>
          </a:p>
          <a:p>
            <a:pPr lvl="1"/>
            <a:r>
              <a:rPr lang="en-GB" sz="2000" dirty="0" smtClean="0"/>
              <a:t>Restrictive </a:t>
            </a:r>
            <a:r>
              <a:rPr lang="en-GB" sz="2000" dirty="0"/>
              <a:t>definition of “client</a:t>
            </a:r>
            <a:r>
              <a:rPr lang="en-GB" sz="2000" dirty="0" smtClean="0"/>
              <a:t>”</a:t>
            </a:r>
            <a:endParaRPr lang="en-GB" sz="2000" dirty="0"/>
          </a:p>
          <a:p>
            <a:pPr lvl="1"/>
            <a:r>
              <a:rPr lang="en-GB" sz="2000" dirty="0" smtClean="0"/>
              <a:t>No </a:t>
            </a:r>
            <a:r>
              <a:rPr lang="en-GB" sz="2000" dirty="0"/>
              <a:t>protection for </a:t>
            </a:r>
            <a:r>
              <a:rPr lang="en-GB" sz="2000" dirty="0" smtClean="0"/>
              <a:t>communications by </a:t>
            </a:r>
            <a:r>
              <a:rPr lang="en-GB" sz="2000" dirty="0"/>
              <a:t>employees and ex-employees </a:t>
            </a:r>
            <a:r>
              <a:rPr lang="en-GB" sz="2000" dirty="0" smtClean="0"/>
              <a:t>where not seeking legal advice</a:t>
            </a:r>
            <a:endParaRPr lang="en-GB" sz="2000" dirty="0"/>
          </a:p>
          <a:p>
            <a:pPr lvl="1" algn="just"/>
            <a:endParaRPr lang="en-US" dirty="0" smtClean="0"/>
          </a:p>
          <a:p>
            <a:pPr algn="just"/>
            <a:endParaRPr lang="en-US" dirty="0" smtClean="0"/>
          </a:p>
          <a:p>
            <a:pPr marL="360000" lvl="1" algn="just">
              <a:spcBef>
                <a:spcPts val="1728"/>
              </a:spcBef>
              <a:buFont typeface="Wingdings" panose="05000000000000000000" pitchFamily="2" charset="2"/>
              <a:buChar char="§"/>
            </a:pPr>
            <a:endParaRPr lang="en-US" dirty="0"/>
          </a:p>
          <a:p>
            <a:pPr marL="720000" lvl="2" algn="just">
              <a:spcBef>
                <a:spcPts val="1728"/>
              </a:spcBef>
              <a:buFont typeface="Wingdings" panose="05000000000000000000" pitchFamily="2" charset="2"/>
              <a:buChar char="§"/>
            </a:pPr>
            <a:endParaRPr lang="en-US" dirty="0"/>
          </a:p>
          <a:p>
            <a:pPr algn="just"/>
            <a:endParaRPr lang="en-US" dirty="0" smtClean="0"/>
          </a:p>
          <a:p>
            <a:pPr lvl="1" algn="just"/>
            <a:endParaRPr lang="en-US" dirty="0"/>
          </a:p>
        </p:txBody>
      </p:sp>
    </p:spTree>
    <p:extLst>
      <p:ext uri="{BB962C8B-B14F-4D97-AF65-F5344CB8AC3E}">
        <p14:creationId xmlns:p14="http://schemas.microsoft.com/office/powerpoint/2010/main" val="3142189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948875"/>
            <a:ext cx="8460000" cy="720000"/>
          </a:xfrm>
        </p:spPr>
        <p:txBody>
          <a:bodyPr/>
          <a:lstStyle/>
          <a:p>
            <a:r>
              <a:rPr lang="en-GB" b="1" dirty="0"/>
              <a:t>SFO v ENRC –litigation privilege and criminal </a:t>
            </a:r>
            <a:r>
              <a:rPr lang="en-GB" b="1" dirty="0" smtClean="0"/>
              <a:t>investigations (5)</a:t>
            </a:r>
            <a:endParaRPr lang="en-GB" b="1" dirty="0"/>
          </a:p>
        </p:txBody>
      </p:sp>
      <p:sp>
        <p:nvSpPr>
          <p:cNvPr id="3" name="Content Placeholder 2"/>
          <p:cNvSpPr>
            <a:spLocks noGrp="1"/>
          </p:cNvSpPr>
          <p:nvPr>
            <p:ph sz="quarter" idx="11"/>
          </p:nvPr>
        </p:nvSpPr>
        <p:spPr/>
        <p:txBody>
          <a:bodyPr/>
          <a:lstStyle/>
          <a:p>
            <a:pPr lvl="0"/>
            <a:r>
              <a:rPr lang="en-GB" dirty="0"/>
              <a:t>ENRC’s privilege </a:t>
            </a:r>
            <a:r>
              <a:rPr lang="en-GB" dirty="0" smtClean="0"/>
              <a:t>claim also failed the dominant purpose test</a:t>
            </a:r>
            <a:endParaRPr lang="en-GB" dirty="0"/>
          </a:p>
          <a:p>
            <a:pPr lvl="1"/>
            <a:r>
              <a:rPr lang="en-GB" dirty="0" smtClean="0"/>
              <a:t>ENRC </a:t>
            </a:r>
            <a:r>
              <a:rPr lang="en-GB" dirty="0"/>
              <a:t>promised to cooperate, and to provide the SFO with any report produced.</a:t>
            </a:r>
          </a:p>
          <a:p>
            <a:pPr lvl="1"/>
            <a:r>
              <a:rPr lang="en-GB" dirty="0"/>
              <a:t>Judge found that </a:t>
            </a:r>
            <a:r>
              <a:rPr lang="en-GB" dirty="0" err="1" smtClean="0"/>
              <a:t>Decherts</a:t>
            </a:r>
            <a:r>
              <a:rPr lang="en-GB" dirty="0" smtClean="0"/>
              <a:t> </a:t>
            </a:r>
            <a:r>
              <a:rPr lang="en-GB" dirty="0"/>
              <a:t>report was not produced for the dominant purpose of conducting adversarial proceedings.  She held that:</a:t>
            </a:r>
          </a:p>
          <a:p>
            <a:pPr lvl="2"/>
            <a:r>
              <a:rPr lang="en-GB" dirty="0"/>
              <a:t>the relationship was </a:t>
            </a:r>
            <a:r>
              <a:rPr lang="en-GB" i="1" u="sng" dirty="0"/>
              <a:t>collaborative rather than adversarial</a:t>
            </a:r>
            <a:endParaRPr lang="en-GB" dirty="0"/>
          </a:p>
          <a:p>
            <a:pPr lvl="2"/>
            <a:r>
              <a:rPr lang="en-GB" dirty="0"/>
              <a:t>AND dominant purpose was </a:t>
            </a:r>
            <a:r>
              <a:rPr lang="en-GB" i="1" dirty="0"/>
              <a:t>avoiding</a:t>
            </a:r>
            <a:r>
              <a:rPr lang="en-GB" dirty="0"/>
              <a:t> proceedings, not conducting them</a:t>
            </a:r>
          </a:p>
          <a:p>
            <a:pPr lvl="1"/>
            <a:r>
              <a:rPr lang="en-GB" dirty="0"/>
              <a:t>Noteworthy point for regulated firms (But: may often be no alternative)</a:t>
            </a:r>
          </a:p>
          <a:p>
            <a:endParaRPr lang="en-GB" dirty="0"/>
          </a:p>
        </p:txBody>
      </p:sp>
    </p:spTree>
    <p:extLst>
      <p:ext uri="{BB962C8B-B14F-4D97-AF65-F5344CB8AC3E}">
        <p14:creationId xmlns:p14="http://schemas.microsoft.com/office/powerpoint/2010/main" val="16103275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SFO v ENRC : position of IHLs</a:t>
            </a:r>
            <a:endParaRPr lang="en-GB" b="1" dirty="0"/>
          </a:p>
        </p:txBody>
      </p:sp>
      <p:sp>
        <p:nvSpPr>
          <p:cNvPr id="3" name="Content Placeholder 2"/>
          <p:cNvSpPr>
            <a:spLocks noGrp="1"/>
          </p:cNvSpPr>
          <p:nvPr>
            <p:ph sz="quarter" idx="11"/>
          </p:nvPr>
        </p:nvSpPr>
        <p:spPr/>
        <p:txBody>
          <a:bodyPr/>
          <a:lstStyle/>
          <a:p>
            <a:r>
              <a:rPr lang="en-GB" dirty="0" smtClean="0"/>
              <a:t>Judge did not develop Hildyard J’s DMW comments, but:</a:t>
            </a:r>
          </a:p>
          <a:p>
            <a:pPr lvl="1"/>
            <a:r>
              <a:rPr lang="en-GB" dirty="0" smtClean="0"/>
              <a:t>Noted that IHL may well have authority to instruct external lawyers to advise the company</a:t>
            </a:r>
          </a:p>
          <a:p>
            <a:pPr lvl="1"/>
            <a:r>
              <a:rPr lang="en-GB" dirty="0" smtClean="0"/>
              <a:t>Here the Board could be the manifestation of the client; with</a:t>
            </a:r>
          </a:p>
          <a:p>
            <a:pPr lvl="1"/>
            <a:r>
              <a:rPr lang="en-GB" dirty="0" smtClean="0"/>
              <a:t>IHL acting as Board’s agent</a:t>
            </a:r>
          </a:p>
          <a:p>
            <a:r>
              <a:rPr lang="en-GB" dirty="0" smtClean="0"/>
              <a:t>Authority of those who instruct IHLs where external counsel not instructed?</a:t>
            </a:r>
          </a:p>
          <a:p>
            <a:r>
              <a:rPr lang="en-GB" dirty="0" smtClean="0"/>
              <a:t>And note that the IHL must be a lawyer, not a “man of business” [190]</a:t>
            </a:r>
            <a:endParaRPr lang="en-GB" dirty="0"/>
          </a:p>
        </p:txBody>
      </p:sp>
    </p:spTree>
    <p:extLst>
      <p:ext uri="{BB962C8B-B14F-4D97-AF65-F5344CB8AC3E}">
        <p14:creationId xmlns:p14="http://schemas.microsoft.com/office/powerpoint/2010/main" val="22372814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SFO v ENRC : Practical tips</a:t>
            </a:r>
            <a:endParaRPr lang="en-GB" b="1" dirty="0"/>
          </a:p>
        </p:txBody>
      </p:sp>
      <p:sp>
        <p:nvSpPr>
          <p:cNvPr id="3" name="Content Placeholder 2"/>
          <p:cNvSpPr>
            <a:spLocks noGrp="1"/>
          </p:cNvSpPr>
          <p:nvPr>
            <p:ph sz="quarter" idx="11"/>
          </p:nvPr>
        </p:nvSpPr>
        <p:spPr>
          <a:xfrm>
            <a:off x="395626" y="1669371"/>
            <a:ext cx="8460000" cy="4470171"/>
          </a:xfrm>
        </p:spPr>
        <p:txBody>
          <a:bodyPr/>
          <a:lstStyle/>
          <a:p>
            <a:r>
              <a:rPr lang="en-GB" dirty="0" smtClean="0"/>
              <a:t>Plan your investigation in detail at outset</a:t>
            </a:r>
          </a:p>
          <a:p>
            <a:pPr lvl="1"/>
            <a:r>
              <a:rPr lang="en-GB" dirty="0" smtClean="0"/>
              <a:t>Cross-border</a:t>
            </a:r>
          </a:p>
          <a:p>
            <a:pPr lvl="1"/>
            <a:r>
              <a:rPr lang="en-GB" dirty="0" smtClean="0"/>
              <a:t>Criminal, regulatory or civil?</a:t>
            </a:r>
          </a:p>
          <a:p>
            <a:pPr lvl="1"/>
            <a:r>
              <a:rPr lang="en-GB" dirty="0" smtClean="0"/>
              <a:t>Impact on availability of privilege</a:t>
            </a:r>
          </a:p>
          <a:p>
            <a:pPr lvl="1"/>
            <a:r>
              <a:rPr lang="en-GB" dirty="0" smtClean="0"/>
              <a:t>How to evidence?</a:t>
            </a:r>
          </a:p>
          <a:p>
            <a:pPr lvl="1"/>
            <a:r>
              <a:rPr lang="en-GB" dirty="0" smtClean="0"/>
              <a:t>What statements to take, and how?</a:t>
            </a:r>
          </a:p>
          <a:p>
            <a:r>
              <a:rPr lang="en-GB" dirty="0" smtClean="0"/>
              <a:t>Interview notes: how to structure these?</a:t>
            </a:r>
          </a:p>
          <a:p>
            <a:r>
              <a:rPr lang="en-GB" dirty="0" smtClean="0"/>
              <a:t>Risk of unprivileged pure fact finds</a:t>
            </a:r>
          </a:p>
          <a:p>
            <a:r>
              <a:rPr lang="en-GB" dirty="0" smtClean="0"/>
              <a:t>Lawyer means lawyer</a:t>
            </a:r>
          </a:p>
          <a:p>
            <a:r>
              <a:rPr lang="en-GB" dirty="0" smtClean="0"/>
              <a:t>Establish authority of IHLs to instruct external lawyers</a:t>
            </a:r>
          </a:p>
          <a:p>
            <a:r>
              <a:rPr lang="en-GB" dirty="0" smtClean="0"/>
              <a:t>Be careful about self-incriminating in order to prove litigation in contemplation</a:t>
            </a:r>
            <a:endParaRPr lang="en-GB" dirty="0"/>
          </a:p>
        </p:txBody>
      </p:sp>
    </p:spTree>
    <p:extLst>
      <p:ext uri="{BB962C8B-B14F-4D97-AF65-F5344CB8AC3E}">
        <p14:creationId xmlns:p14="http://schemas.microsoft.com/office/powerpoint/2010/main" val="3878962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GB" b="1" dirty="0"/>
              <a:t>Trustees in bankruptcy and the Bankrupt’s </a:t>
            </a:r>
            <a:r>
              <a:rPr lang="en-GB" altLang="en-GB" b="1" dirty="0" smtClean="0"/>
              <a:t>privilege (1)</a:t>
            </a:r>
            <a:r>
              <a:rPr lang="en-GB" altLang="en-GB" b="1" dirty="0"/>
              <a:t/>
            </a:r>
            <a:br>
              <a:rPr lang="en-GB" altLang="en-GB" b="1" dirty="0"/>
            </a:br>
            <a:endParaRPr lang="en-GB" b="1" dirty="0"/>
          </a:p>
        </p:txBody>
      </p:sp>
      <p:sp>
        <p:nvSpPr>
          <p:cNvPr id="3" name="Content Placeholder 2"/>
          <p:cNvSpPr>
            <a:spLocks noGrp="1"/>
          </p:cNvSpPr>
          <p:nvPr>
            <p:ph sz="quarter" idx="11"/>
          </p:nvPr>
        </p:nvSpPr>
        <p:spPr>
          <a:xfrm>
            <a:off x="360000" y="1799999"/>
            <a:ext cx="8460000" cy="4533067"/>
          </a:xfrm>
        </p:spPr>
        <p:txBody>
          <a:bodyPr/>
          <a:lstStyle/>
          <a:p>
            <a:r>
              <a:rPr lang="en-GB" sz="1600" i="1" dirty="0"/>
              <a:t>Avonwick Holdings Ltd &amp; Anor v </a:t>
            </a:r>
            <a:r>
              <a:rPr lang="en-GB" sz="1600" i="1" dirty="0" err="1" smtClean="0"/>
              <a:t>Shlosberg</a:t>
            </a:r>
            <a:r>
              <a:rPr lang="en-GB" sz="1600" i="1" dirty="0" smtClean="0"/>
              <a:t> </a:t>
            </a:r>
            <a:r>
              <a:rPr lang="en-GB" sz="1600" dirty="0" smtClean="0"/>
              <a:t>[2016] Court of Appeal</a:t>
            </a:r>
            <a:r>
              <a:rPr lang="en-GB" sz="1600" i="1" dirty="0" smtClean="0"/>
              <a:t>: </a:t>
            </a:r>
            <a:r>
              <a:rPr lang="en-GB" sz="1600" dirty="0"/>
              <a:t>the Court of Appeal held that the bankrupt’s privilege is not a right of property that vests in the bankrupt and therefore the trustee is not entitled to waive the privilege without the bankrupt’s </a:t>
            </a:r>
            <a:r>
              <a:rPr lang="en-GB" sz="1600" dirty="0" smtClean="0"/>
              <a:t>consent</a:t>
            </a:r>
            <a:endParaRPr lang="en-GB" sz="1600" dirty="0"/>
          </a:p>
          <a:p>
            <a:r>
              <a:rPr lang="en-GB" sz="1600" dirty="0"/>
              <a:t>S’s trustees in bankruptcy wished to waive S’s privilege to facilitate litigation in which they had an </a:t>
            </a:r>
            <a:r>
              <a:rPr lang="en-GB" sz="1600" dirty="0" smtClean="0"/>
              <a:t>interest</a:t>
            </a:r>
            <a:endParaRPr lang="en-GB" sz="1600" dirty="0"/>
          </a:p>
          <a:p>
            <a:r>
              <a:rPr lang="en-GB" sz="1600" dirty="0"/>
              <a:t>S applied to restrain this </a:t>
            </a:r>
            <a:r>
              <a:rPr lang="en-GB" sz="1600" dirty="0" smtClean="0"/>
              <a:t>use</a:t>
            </a:r>
            <a:endParaRPr lang="en-GB" sz="1600" dirty="0"/>
          </a:p>
          <a:p>
            <a:r>
              <a:rPr lang="en-GB" sz="1600" dirty="0"/>
              <a:t>The Court of Appeal focussed on the importance of the bankrupt’s privilege as a substantive right (in the wake of </a:t>
            </a:r>
            <a:r>
              <a:rPr lang="en-GB" sz="1600" i="1" dirty="0"/>
              <a:t>R v Derby Magistrates' Court ex p. </a:t>
            </a:r>
            <a:r>
              <a:rPr lang="en-GB" sz="1600" i="1" dirty="0" smtClean="0"/>
              <a:t>B)</a:t>
            </a:r>
            <a:endParaRPr lang="en-GB" sz="1600" dirty="0"/>
          </a:p>
          <a:p>
            <a:r>
              <a:rPr lang="en-GB" sz="1600" dirty="0"/>
              <a:t>Primary question was whether effect of the statutory bankruptcy code involuntarily deprived S of his fundamental right to assert his privilege in the information contained in the documents held by the </a:t>
            </a:r>
            <a:r>
              <a:rPr lang="en-GB" sz="1600" dirty="0" smtClean="0"/>
              <a:t>trustees</a:t>
            </a:r>
            <a:r>
              <a:rPr lang="en-GB" sz="1600" dirty="0"/>
              <a:t>  </a:t>
            </a:r>
          </a:p>
          <a:p>
            <a:r>
              <a:rPr lang="en-GB" sz="1600" dirty="0"/>
              <a:t>Had S’s privilege been abrogated by the provisions of the Insolvency Act 1986 in light of the principles set out in </a:t>
            </a:r>
            <a:r>
              <a:rPr lang="en-GB" sz="1600" i="1" dirty="0"/>
              <a:t>R (Morgan Grenfell &amp; Co Ltd) v Special Commissioner of Income </a:t>
            </a:r>
            <a:r>
              <a:rPr lang="en-GB" sz="1600" i="1" dirty="0" smtClean="0"/>
              <a:t>Tax</a:t>
            </a:r>
            <a:r>
              <a:rPr lang="en-GB" sz="1600" i="1" dirty="0"/>
              <a:t>?  </a:t>
            </a:r>
            <a:endParaRPr lang="en-GB" sz="1600" dirty="0"/>
          </a:p>
          <a:p>
            <a:endParaRPr lang="en-GB" sz="1600" dirty="0"/>
          </a:p>
        </p:txBody>
      </p:sp>
    </p:spTree>
    <p:extLst>
      <p:ext uri="{BB962C8B-B14F-4D97-AF65-F5344CB8AC3E}">
        <p14:creationId xmlns:p14="http://schemas.microsoft.com/office/powerpoint/2010/main" val="40564965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527" y="894773"/>
            <a:ext cx="8460000" cy="720000"/>
          </a:xfrm>
        </p:spPr>
        <p:txBody>
          <a:bodyPr/>
          <a:lstStyle/>
          <a:p>
            <a:r>
              <a:rPr lang="en-GB" altLang="en-GB" b="1" dirty="0"/>
              <a:t>Trustees in bankruptcy and the Bankrupt’s privilege </a:t>
            </a:r>
            <a:r>
              <a:rPr lang="en-GB" altLang="en-GB" b="1" dirty="0" smtClean="0"/>
              <a:t>(2)</a:t>
            </a:r>
            <a:r>
              <a:rPr lang="en-GB" altLang="en-GB" b="1" dirty="0"/>
              <a:t/>
            </a:r>
            <a:br>
              <a:rPr lang="en-GB" altLang="en-GB" b="1" dirty="0"/>
            </a:br>
            <a:endParaRPr lang="en-GB" b="1" dirty="0"/>
          </a:p>
        </p:txBody>
      </p:sp>
      <p:sp>
        <p:nvSpPr>
          <p:cNvPr id="3" name="Content Placeholder 2"/>
          <p:cNvSpPr>
            <a:spLocks noGrp="1"/>
          </p:cNvSpPr>
          <p:nvPr>
            <p:ph sz="quarter" idx="11"/>
          </p:nvPr>
        </p:nvSpPr>
        <p:spPr>
          <a:xfrm>
            <a:off x="326133" y="1915763"/>
            <a:ext cx="8460000" cy="4392800"/>
          </a:xfrm>
        </p:spPr>
        <p:txBody>
          <a:bodyPr/>
          <a:lstStyle/>
          <a:p>
            <a:r>
              <a:rPr lang="en-GB" sz="1400" dirty="0"/>
              <a:t>The definition of property which forms part of a bankrupt's estate is contained in ss. 283 and 436 Insolvency Act </a:t>
            </a:r>
            <a:r>
              <a:rPr lang="en-GB" sz="1400" dirty="0" smtClean="0"/>
              <a:t>1986 </a:t>
            </a:r>
            <a:endParaRPr lang="en-GB" sz="1400" dirty="0"/>
          </a:p>
          <a:p>
            <a:pPr marL="360363" indent="0">
              <a:buNone/>
            </a:pPr>
            <a:r>
              <a:rPr lang="en-GB" sz="1400" dirty="0"/>
              <a:t>S.436 (1) provides that: ““property" includes money, goods, things in action, land and every description of property wherever situated and also obligations and every description of interest, whether present or future or vested or contingent, arising out of, or incidental to, property</a:t>
            </a:r>
            <a:r>
              <a:rPr lang="en-GB" sz="1400" dirty="0" smtClean="0"/>
              <a:t>” </a:t>
            </a:r>
            <a:endParaRPr lang="en-GB" sz="1400" dirty="0"/>
          </a:p>
          <a:p>
            <a:r>
              <a:rPr lang="en-GB" sz="1400" dirty="0"/>
              <a:t>As to these, the Master of the Rolls considered it clear that, on their proper interpretation:</a:t>
            </a:r>
          </a:p>
          <a:p>
            <a:pPr marL="360363" indent="0">
              <a:buNone/>
            </a:pPr>
            <a:r>
              <a:rPr lang="en-GB" sz="1400" b="1" dirty="0"/>
              <a:t>“ </a:t>
            </a:r>
            <a:r>
              <a:rPr lang="en-GB" sz="1400" dirty="0"/>
              <a:t>.. privilege is not property of a bankrupt which automatically vests in the trustee in bankruptcy. … the bankrupt can only be deprived of privilege if [the Insolvency Act 1986] expressly so provides or it is a necessary implication of the express language of its provisions. The only provisions relied upon by the Trustees in the present case on this aspect are the definition of "property" in section 436(1) and the treatment of a "power over or in respect of property" in section 382(4), in conjunction with the general provisions in sections 283 and 306 for the automatic vesting in the trustee of the bankrupt's property comprised in his estate. All those provisions are in general terms. They do not expressly treat privilege as property of the bankrupt which automatically transfers from the bankrupt to the trustee.  Nor is that a necessary implication of the provisions”. </a:t>
            </a:r>
          </a:p>
        </p:txBody>
      </p:sp>
    </p:spTree>
    <p:extLst>
      <p:ext uri="{BB962C8B-B14F-4D97-AF65-F5344CB8AC3E}">
        <p14:creationId xmlns:p14="http://schemas.microsoft.com/office/powerpoint/2010/main" val="3293384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GB" b="1" dirty="0"/>
              <a:t>Trustees in bankruptcy and the Bankrupt’s privilege </a:t>
            </a:r>
            <a:r>
              <a:rPr lang="en-GB" altLang="en-GB" b="1" dirty="0" smtClean="0"/>
              <a:t>(3)</a:t>
            </a:r>
            <a:r>
              <a:rPr lang="en-GB" altLang="en-GB" b="1" dirty="0"/>
              <a:t/>
            </a:r>
            <a:br>
              <a:rPr lang="en-GB" altLang="en-GB" b="1" dirty="0"/>
            </a:br>
            <a:endParaRPr lang="en-GB" b="1" dirty="0"/>
          </a:p>
        </p:txBody>
      </p:sp>
      <p:sp>
        <p:nvSpPr>
          <p:cNvPr id="3" name="Content Placeholder 2"/>
          <p:cNvSpPr>
            <a:spLocks noGrp="1"/>
          </p:cNvSpPr>
          <p:nvPr>
            <p:ph sz="quarter" idx="11"/>
          </p:nvPr>
        </p:nvSpPr>
        <p:spPr>
          <a:xfrm>
            <a:off x="360000" y="1971952"/>
            <a:ext cx="8460000" cy="4443600"/>
          </a:xfrm>
        </p:spPr>
        <p:txBody>
          <a:bodyPr/>
          <a:lstStyle/>
          <a:p>
            <a:r>
              <a:rPr lang="en-GB" sz="1400" dirty="0"/>
              <a:t>Was the trustees’ position saved by s.311(1) Insolvency Act 1986:</a:t>
            </a:r>
          </a:p>
          <a:p>
            <a:pPr marL="360363" indent="0">
              <a:buNone/>
            </a:pPr>
            <a:r>
              <a:rPr lang="en-GB" sz="1400" dirty="0"/>
              <a:t>"The trustee shall take possession of all books, papers and other records which relate to the bankrupt's estate or affairs and which belong to him or are in his possession or under his control (including any which would be privileged from disclosure in any proceedings)."  </a:t>
            </a:r>
          </a:p>
          <a:p>
            <a:r>
              <a:rPr lang="en-GB" sz="1400" dirty="0"/>
              <a:t>Court of Appeal: </a:t>
            </a:r>
          </a:p>
          <a:p>
            <a:pPr marL="360363" indent="0">
              <a:buNone/>
            </a:pPr>
            <a:r>
              <a:rPr lang="en-GB" sz="1400" dirty="0"/>
              <a:t>“The express terms of section 311(1) describe the duty of the trustee to take possession of the documents mentioned there. It says nothing about their use by the trustee. It is necessarily implicit in section 311(1), however, that the trustee is to take possession of the documents for the overriding function of getting in, realising and distributing the bankrupt's estate. It follows that the trustee must, at the least, be entitled to look at the documents to obtain information relevant to those matters. That is, of itself, a valuable advantage in the fulfilment of the trustee's statutory function. It is not, however, necessarily implicit that the trustee can waive the bankrupt's legal professional privilege in taking steps against third parties for the benefit of the bankrupt's estate, desirable as that might be from the point of view of the creditors. Echoing the words of Lord Hobhouse in the </a:t>
            </a:r>
            <a:r>
              <a:rPr lang="en-GB" sz="1400" i="1" dirty="0"/>
              <a:t>Morgan Grenfell</a:t>
            </a:r>
            <a:r>
              <a:rPr lang="en-GB" sz="1400" dirty="0"/>
              <a:t> case …, the fact that it would have been sensible or reasonable for Parliament to have included such a power does not mean that it is necessarily implicit having regard to the express language of the statute.”</a:t>
            </a:r>
          </a:p>
        </p:txBody>
      </p:sp>
    </p:spTree>
    <p:extLst>
      <p:ext uri="{BB962C8B-B14F-4D97-AF65-F5344CB8AC3E}">
        <p14:creationId xmlns:p14="http://schemas.microsoft.com/office/powerpoint/2010/main" val="21893273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Impact on the analogous position of liquidators </a:t>
            </a:r>
            <a:endParaRPr lang="en-GB" b="1" dirty="0"/>
          </a:p>
        </p:txBody>
      </p:sp>
      <p:sp>
        <p:nvSpPr>
          <p:cNvPr id="3" name="Content Placeholder 2"/>
          <p:cNvSpPr>
            <a:spLocks noGrp="1"/>
          </p:cNvSpPr>
          <p:nvPr>
            <p:ph sz="quarter" idx="11"/>
          </p:nvPr>
        </p:nvSpPr>
        <p:spPr/>
        <p:txBody>
          <a:bodyPr/>
          <a:lstStyle/>
          <a:p>
            <a:r>
              <a:rPr lang="en-GB" sz="1400" dirty="0"/>
              <a:t>No discussion in </a:t>
            </a:r>
            <a:r>
              <a:rPr lang="en-GB" sz="1400" i="1" dirty="0"/>
              <a:t>Avonwick </a:t>
            </a:r>
            <a:r>
              <a:rPr lang="en-GB" sz="1400" dirty="0"/>
              <a:t>of the position of liquidators and privilege under the Insolvency </a:t>
            </a:r>
            <a:r>
              <a:rPr lang="en-GB" sz="1400" dirty="0" smtClean="0"/>
              <a:t>Act</a:t>
            </a:r>
            <a:r>
              <a:rPr lang="en-GB" sz="1400" dirty="0"/>
              <a:t>  </a:t>
            </a:r>
          </a:p>
          <a:p>
            <a:r>
              <a:rPr lang="en-GB" sz="1400" dirty="0"/>
              <a:t>But Court did note the characterisation of a liquidator as an agent of the company.  Further, in </a:t>
            </a:r>
            <a:r>
              <a:rPr lang="en-GB" sz="1400" i="1" dirty="0"/>
              <a:t>In re Anglo-Moravian Hungarian Junction Railway Co; Ex p Watkin</a:t>
            </a:r>
            <a:r>
              <a:rPr lang="en-GB" sz="1400" dirty="0"/>
              <a:t>, Mellish LJ said:</a:t>
            </a:r>
          </a:p>
          <a:p>
            <a:pPr marL="360363" indent="0">
              <a:buNone/>
            </a:pPr>
            <a:r>
              <a:rPr lang="en-GB" sz="1400" dirty="0"/>
              <a:t>“The liquidator is in a different position from a trustee in bankruptcy. He has not the assets of the company vested in him. In the case of a voluntary winding up he is the officer of the company who acts instead of the directors. He is no more personally liable for contracts which he makes on behalf of the company than the directors would be for the contracts they make on behalf of a company. In the case of a compulsory winding up in the same way the official liquidator has not the assets vested in him </a:t>
            </a:r>
            <a:r>
              <a:rPr lang="en-GB" sz="1400" dirty="0" smtClean="0"/>
              <a:t>…”</a:t>
            </a:r>
            <a:endParaRPr lang="en-GB" sz="1400" dirty="0"/>
          </a:p>
          <a:p>
            <a:r>
              <a:rPr lang="en-GB" sz="1400" dirty="0" smtClean="0"/>
              <a:t>It seems to follow from </a:t>
            </a:r>
            <a:r>
              <a:rPr lang="en-GB" sz="1400" i="1" dirty="0" err="1" smtClean="0"/>
              <a:t>Avonwick</a:t>
            </a:r>
            <a:r>
              <a:rPr lang="en-GB" sz="1400" dirty="0" smtClean="0"/>
              <a:t> that</a:t>
            </a:r>
            <a:r>
              <a:rPr lang="en-GB" sz="1400" smtClean="0"/>
              <a:t>, while </a:t>
            </a:r>
            <a:r>
              <a:rPr lang="en-GB" sz="1400" dirty="0"/>
              <a:t>privilege is an example of property that does not vest in the trustee, in relation to the liquidator no vesting of </a:t>
            </a:r>
            <a:r>
              <a:rPr lang="en-GB" sz="1400" b="1" dirty="0"/>
              <a:t>any</a:t>
            </a:r>
            <a:r>
              <a:rPr lang="en-GB" sz="1400" dirty="0"/>
              <a:t> property occurs since he acts as agent of the company and so presumably enjoys all the rights associated arising from his authority as agent of the insolvent company, an authority that entitles him to waive the company’s</a:t>
            </a:r>
            <a:r>
              <a:rPr lang="en-GB" sz="1400"/>
              <a:t> </a:t>
            </a:r>
            <a:r>
              <a:rPr lang="en-GB" sz="1400" smtClean="0"/>
              <a:t>privilege.</a:t>
            </a:r>
            <a:r>
              <a:rPr lang="en-GB" sz="1400" dirty="0"/>
              <a:t>  </a:t>
            </a:r>
          </a:p>
          <a:p>
            <a:endParaRPr lang="en-GB" sz="1600" dirty="0"/>
          </a:p>
        </p:txBody>
      </p:sp>
    </p:spTree>
    <p:extLst>
      <p:ext uri="{BB962C8B-B14F-4D97-AF65-F5344CB8AC3E}">
        <p14:creationId xmlns:p14="http://schemas.microsoft.com/office/powerpoint/2010/main" val="25525562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2" descr="blocks of colour for divid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775" y="1087438"/>
            <a:ext cx="62865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9" name="Rectangle 16"/>
          <p:cNvSpPr>
            <a:spLocks noChangeArrowheads="1"/>
          </p:cNvSpPr>
          <p:nvPr/>
        </p:nvSpPr>
        <p:spPr bwMode="auto">
          <a:xfrm>
            <a:off x="358775" y="1079500"/>
            <a:ext cx="4678363" cy="467836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25400">
                <a:solidFill>
                  <a:srgbClr val="90A4B7"/>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4000" tIns="144000" rIns="144000" bIns="144000"/>
          <a:lstStyle/>
          <a:p>
            <a:endParaRPr lang="en-US" sz="3000" b="0" dirty="0">
              <a:solidFill>
                <a:schemeClr val="bg1"/>
              </a:solidFill>
            </a:endParaRPr>
          </a:p>
        </p:txBody>
      </p:sp>
      <p:sp>
        <p:nvSpPr>
          <p:cNvPr id="14340" name="Text Box 21"/>
          <p:cNvSpPr txBox="1">
            <a:spLocks noChangeArrowheads="1"/>
          </p:cNvSpPr>
          <p:nvPr/>
        </p:nvSpPr>
        <p:spPr bwMode="auto">
          <a:xfrm>
            <a:off x="358775" y="5067300"/>
            <a:ext cx="2919413" cy="693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rgbClr val="90A4B7"/>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4000" tIns="0" rIns="0" bIns="144000" anchor="b">
            <a:spAutoFit/>
          </a:bodyPr>
          <a:lstStyle>
            <a:lvl1pPr>
              <a:defRPr sz="2400" b="1">
                <a:solidFill>
                  <a:schemeClr val="tx1"/>
                </a:solidFill>
                <a:latin typeface="Arial" charset="0"/>
              </a:defRPr>
            </a:lvl1pPr>
            <a:lvl2pPr marL="742950" indent="-285750">
              <a:defRPr sz="2400" b="1">
                <a:solidFill>
                  <a:schemeClr val="tx1"/>
                </a:solidFill>
                <a:latin typeface="Arial" charset="0"/>
              </a:defRPr>
            </a:lvl2pPr>
            <a:lvl3pPr marL="1143000" indent="-228600">
              <a:defRPr sz="2400" b="1">
                <a:solidFill>
                  <a:schemeClr val="tx1"/>
                </a:solidFill>
                <a:latin typeface="Arial" charset="0"/>
              </a:defRPr>
            </a:lvl3pPr>
            <a:lvl4pPr marL="1600200" indent="-228600">
              <a:defRPr sz="2400" b="1">
                <a:solidFill>
                  <a:schemeClr val="tx1"/>
                </a:solidFill>
                <a:latin typeface="Arial" charset="0"/>
              </a:defRPr>
            </a:lvl4pPr>
            <a:lvl5pPr marL="2057400" indent="-228600">
              <a:defRPr sz="2400" b="1">
                <a:solidFill>
                  <a:schemeClr val="tx1"/>
                </a:solidFill>
                <a:latin typeface="Arial" charset="0"/>
              </a:defRPr>
            </a:lvl5pPr>
            <a:lvl6pPr marL="2514600" indent="-228600" eaLnBrk="0" fontAlgn="base" hangingPunct="0">
              <a:spcBef>
                <a:spcPct val="0"/>
              </a:spcBef>
              <a:spcAft>
                <a:spcPct val="0"/>
              </a:spcAft>
              <a:defRPr sz="2400" b="1">
                <a:solidFill>
                  <a:schemeClr val="tx1"/>
                </a:solidFill>
                <a:latin typeface="Arial" charset="0"/>
              </a:defRPr>
            </a:lvl6pPr>
            <a:lvl7pPr marL="2971800" indent="-228600" eaLnBrk="0" fontAlgn="base" hangingPunct="0">
              <a:spcBef>
                <a:spcPct val="0"/>
              </a:spcBef>
              <a:spcAft>
                <a:spcPct val="0"/>
              </a:spcAft>
              <a:defRPr sz="2400" b="1">
                <a:solidFill>
                  <a:schemeClr val="tx1"/>
                </a:solidFill>
                <a:latin typeface="Arial" charset="0"/>
              </a:defRPr>
            </a:lvl7pPr>
            <a:lvl8pPr marL="3429000" indent="-228600" eaLnBrk="0" fontAlgn="base" hangingPunct="0">
              <a:spcBef>
                <a:spcPct val="0"/>
              </a:spcBef>
              <a:spcAft>
                <a:spcPct val="0"/>
              </a:spcAft>
              <a:defRPr sz="2400" b="1">
                <a:solidFill>
                  <a:schemeClr val="tx1"/>
                </a:solidFill>
                <a:latin typeface="Arial" charset="0"/>
              </a:defRPr>
            </a:lvl8pPr>
            <a:lvl9pPr marL="3886200" indent="-228600" eaLnBrk="0" fontAlgn="base" hangingPunct="0">
              <a:spcBef>
                <a:spcPct val="0"/>
              </a:spcBef>
              <a:spcAft>
                <a:spcPct val="0"/>
              </a:spcAft>
              <a:defRPr sz="2400" b="1">
                <a:solidFill>
                  <a:schemeClr val="tx1"/>
                </a:solidFill>
                <a:latin typeface="Arial" charset="0"/>
              </a:defRPr>
            </a:lvl9pPr>
          </a:lstStyle>
          <a:p>
            <a:r>
              <a:rPr lang="en-GB" sz="1800" b="0" dirty="0">
                <a:solidFill>
                  <a:schemeClr val="bg1"/>
                </a:solidFill>
              </a:rPr>
              <a:t>simmons-simmons.com</a:t>
            </a:r>
          </a:p>
          <a:p>
            <a:r>
              <a:rPr lang="en-GB" sz="1800" b="0" dirty="0">
                <a:solidFill>
                  <a:schemeClr val="bg1"/>
                </a:solidFill>
              </a:rPr>
              <a:t>elexica.com</a:t>
            </a:r>
          </a:p>
        </p:txBody>
      </p:sp>
    </p:spTree>
    <p:extLst>
      <p:ext uri="{BB962C8B-B14F-4D97-AF65-F5344CB8AC3E}">
        <p14:creationId xmlns:p14="http://schemas.microsoft.com/office/powerpoint/2010/main" val="376088664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1007534"/>
            <a:ext cx="8460000" cy="736600"/>
          </a:xfrm>
        </p:spPr>
        <p:txBody>
          <a:bodyPr/>
          <a:lstStyle/>
          <a:p>
            <a:r>
              <a:rPr lang="en-GB" altLang="en-GB" b="1" i="1" dirty="0" smtClean="0"/>
              <a:t>The</a:t>
            </a:r>
            <a:r>
              <a:rPr lang="en-GB" altLang="en-GB" b="1" dirty="0" smtClean="0"/>
              <a:t> </a:t>
            </a:r>
            <a:r>
              <a:rPr lang="en-GB" altLang="en-GB" b="1" i="1" dirty="0"/>
              <a:t>RBS Rights Issue </a:t>
            </a:r>
            <a:r>
              <a:rPr lang="en-GB" altLang="en-GB" b="1" i="1" dirty="0" smtClean="0"/>
              <a:t>Litigation </a:t>
            </a:r>
            <a:br>
              <a:rPr lang="en-GB" altLang="en-GB" b="1" i="1" dirty="0" smtClean="0"/>
            </a:br>
            <a:r>
              <a:rPr lang="en-GB" altLang="en-GB" sz="2000" dirty="0" smtClean="0"/>
              <a:t>[2016] EWHC 3161 (Ch)</a:t>
            </a:r>
            <a:endParaRPr lang="en-GB" sz="2000" dirty="0"/>
          </a:p>
        </p:txBody>
      </p:sp>
      <p:sp>
        <p:nvSpPr>
          <p:cNvPr id="4" name="Content Placeholder 3"/>
          <p:cNvSpPr>
            <a:spLocks noGrp="1"/>
          </p:cNvSpPr>
          <p:nvPr>
            <p:ph sz="quarter" idx="11"/>
          </p:nvPr>
        </p:nvSpPr>
        <p:spPr>
          <a:xfrm>
            <a:off x="360000" y="1871133"/>
            <a:ext cx="8460000" cy="4248867"/>
          </a:xfrm>
        </p:spPr>
        <p:txBody>
          <a:bodyPr/>
          <a:lstStyle/>
          <a:p>
            <a:r>
              <a:rPr lang="en-GB" sz="2000" b="1" dirty="0" smtClean="0"/>
              <a:t>Facts</a:t>
            </a:r>
          </a:p>
          <a:p>
            <a:pPr lvl="1"/>
            <a:r>
              <a:rPr lang="en-GB" dirty="0" smtClean="0"/>
              <a:t>RBS undertook interviews of </a:t>
            </a:r>
            <a:r>
              <a:rPr lang="en-GB" dirty="0"/>
              <a:t>124 past/current </a:t>
            </a:r>
            <a:r>
              <a:rPr lang="en-GB" dirty="0" smtClean="0"/>
              <a:t>employees in relation to:</a:t>
            </a:r>
          </a:p>
          <a:p>
            <a:pPr lvl="2"/>
            <a:r>
              <a:rPr lang="en-GB" dirty="0" smtClean="0"/>
              <a:t>An investigation provoked by SEC subpoenas</a:t>
            </a:r>
          </a:p>
          <a:p>
            <a:pPr lvl="2"/>
            <a:r>
              <a:rPr lang="en-GB" dirty="0" smtClean="0"/>
              <a:t>An investigation provoked by a former employee’s allegations</a:t>
            </a:r>
          </a:p>
          <a:p>
            <a:pPr lvl="1"/>
            <a:r>
              <a:rPr lang="en-GB" dirty="0"/>
              <a:t>I</a:t>
            </a:r>
            <a:r>
              <a:rPr lang="en-GB" dirty="0" smtClean="0"/>
              <a:t>nterview notes were produced which became relevant in the rights issue </a:t>
            </a:r>
            <a:r>
              <a:rPr lang="en-GB" dirty="0"/>
              <a:t>claim (the “</a:t>
            </a:r>
            <a:r>
              <a:rPr lang="en-GB" b="1" dirty="0"/>
              <a:t>Interview Notes</a:t>
            </a:r>
            <a:r>
              <a:rPr lang="en-GB" dirty="0"/>
              <a:t>”) </a:t>
            </a:r>
            <a:endParaRPr lang="en-GB" dirty="0" smtClean="0"/>
          </a:p>
          <a:p>
            <a:pPr lvl="1"/>
            <a:r>
              <a:rPr lang="en-GB" dirty="0" smtClean="0"/>
              <a:t>All interviewees were authorised by RBS to speak to lawyers</a:t>
            </a:r>
          </a:p>
          <a:p>
            <a:pPr lvl="1"/>
            <a:r>
              <a:rPr lang="en-GB" dirty="0"/>
              <a:t>Were the Interview Notes privileged? </a:t>
            </a:r>
          </a:p>
          <a:p>
            <a:pPr lvl="2"/>
            <a:r>
              <a:rPr lang="en-GB" dirty="0" smtClean="0"/>
              <a:t>Litigation privilege not available (as SEC undertaking a “fact find” only)</a:t>
            </a:r>
          </a:p>
          <a:p>
            <a:pPr lvl="2"/>
            <a:r>
              <a:rPr lang="en-GB" dirty="0" smtClean="0"/>
              <a:t>RBS claimed that they were protected by legal advice privilege:</a:t>
            </a:r>
          </a:p>
          <a:p>
            <a:pPr lvl="3"/>
            <a:r>
              <a:rPr lang="en-GB" dirty="0" smtClean="0"/>
              <a:t>The information had been gathered from past/current employees for </a:t>
            </a:r>
            <a:r>
              <a:rPr lang="en-GB" dirty="0"/>
              <a:t>the purpose of enabling RBS to seek legal advice from its external counsel</a:t>
            </a:r>
          </a:p>
          <a:p>
            <a:pPr lvl="1"/>
            <a:endParaRPr lang="en-GB" sz="2000" dirty="0" smtClean="0"/>
          </a:p>
          <a:p>
            <a:endParaRPr lang="en-GB" sz="2000" dirty="0" smtClean="0"/>
          </a:p>
          <a:p>
            <a:endParaRPr lang="en-GB" sz="2000" i="1" dirty="0"/>
          </a:p>
        </p:txBody>
      </p:sp>
    </p:spTree>
    <p:extLst>
      <p:ext uri="{BB962C8B-B14F-4D97-AF65-F5344CB8AC3E}">
        <p14:creationId xmlns:p14="http://schemas.microsoft.com/office/powerpoint/2010/main" val="131725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1"/>
          </p:nvPr>
        </p:nvSpPr>
        <p:spPr>
          <a:xfrm>
            <a:off x="360000" y="1659835"/>
            <a:ext cx="8460000" cy="4460165"/>
          </a:xfrm>
        </p:spPr>
        <p:txBody>
          <a:bodyPr/>
          <a:lstStyle/>
          <a:p>
            <a:r>
              <a:rPr lang="en-GB" sz="2000" b="1" dirty="0" smtClean="0"/>
              <a:t>Findings</a:t>
            </a:r>
          </a:p>
          <a:p>
            <a:pPr lvl="1"/>
            <a:r>
              <a:rPr lang="en-GB" dirty="0">
                <a:solidFill>
                  <a:schemeClr val="tx1"/>
                </a:solidFill>
              </a:rPr>
              <a:t>Applying </a:t>
            </a:r>
            <a:r>
              <a:rPr lang="en-GB" i="1" dirty="0">
                <a:solidFill>
                  <a:schemeClr val="tx1"/>
                </a:solidFill>
              </a:rPr>
              <a:t>Three Rivers (No 5)</a:t>
            </a:r>
            <a:r>
              <a:rPr lang="en-GB" dirty="0">
                <a:solidFill>
                  <a:schemeClr val="tx1"/>
                </a:solidFill>
              </a:rPr>
              <a:t>, RBS’s claim to legal advice privilege failed and Hildyard J held that the Interview Notes were not privileged</a:t>
            </a:r>
          </a:p>
          <a:p>
            <a:pPr lvl="1"/>
            <a:r>
              <a:rPr lang="en-GB" dirty="0" smtClean="0">
                <a:solidFill>
                  <a:schemeClr val="tx1"/>
                </a:solidFill>
              </a:rPr>
              <a:t>Hildyard J held that in corporate entities:</a:t>
            </a:r>
          </a:p>
          <a:p>
            <a:pPr lvl="2"/>
            <a:r>
              <a:rPr lang="en-GB" dirty="0" smtClean="0">
                <a:solidFill>
                  <a:schemeClr val="tx1"/>
                </a:solidFill>
              </a:rPr>
              <a:t>Only those seeking or receiving legal advice can engage in privileged communications</a:t>
            </a:r>
          </a:p>
          <a:p>
            <a:pPr lvl="2"/>
            <a:r>
              <a:rPr lang="en-GB" dirty="0" smtClean="0">
                <a:solidFill>
                  <a:schemeClr val="tx1"/>
                </a:solidFill>
              </a:rPr>
              <a:t>Employee communications are otherwise not protected</a:t>
            </a:r>
          </a:p>
          <a:p>
            <a:pPr lvl="1"/>
            <a:r>
              <a:rPr lang="en-GB" dirty="0" smtClean="0">
                <a:solidFill>
                  <a:schemeClr val="tx1"/>
                </a:solidFill>
              </a:rPr>
              <a:t>Should it make a difference that RBS employees were expressly authorised to speak to lawyers? Hildyard J said no:</a:t>
            </a:r>
          </a:p>
          <a:p>
            <a:pPr lvl="2"/>
            <a:r>
              <a:rPr lang="en-GB" dirty="0" smtClean="0">
                <a:solidFill>
                  <a:schemeClr val="tx1"/>
                </a:solidFill>
              </a:rPr>
              <a:t>Individuals interviewed were providers of information as employees and not as clients</a:t>
            </a:r>
          </a:p>
          <a:p>
            <a:pPr lvl="2"/>
            <a:r>
              <a:rPr lang="en-GB" dirty="0" smtClean="0">
                <a:solidFill>
                  <a:schemeClr val="tx1"/>
                </a:solidFill>
              </a:rPr>
              <a:t>Interview Notes were not communications between client and legal adviser</a:t>
            </a:r>
          </a:p>
          <a:p>
            <a:pPr lvl="1"/>
            <a:endParaRPr lang="en-GB" sz="2000" dirty="0">
              <a:solidFill>
                <a:srgbClr val="54B7C6"/>
              </a:solidFill>
            </a:endParaRPr>
          </a:p>
          <a:p>
            <a:endParaRPr lang="en-GB" sz="2000" dirty="0" smtClean="0"/>
          </a:p>
          <a:p>
            <a:endParaRPr lang="en-GB" sz="2000" i="1" dirty="0"/>
          </a:p>
        </p:txBody>
      </p:sp>
      <p:sp>
        <p:nvSpPr>
          <p:cNvPr id="5" name="Title 1"/>
          <p:cNvSpPr>
            <a:spLocks noGrp="1"/>
          </p:cNvSpPr>
          <p:nvPr>
            <p:ph type="title"/>
          </p:nvPr>
        </p:nvSpPr>
        <p:spPr>
          <a:xfrm>
            <a:off x="360000" y="1079500"/>
            <a:ext cx="8460000" cy="720000"/>
          </a:xfrm>
        </p:spPr>
        <p:txBody>
          <a:bodyPr/>
          <a:lstStyle/>
          <a:p>
            <a:r>
              <a:rPr lang="en-GB" altLang="en-GB" b="1" i="1" dirty="0" smtClean="0"/>
              <a:t>The</a:t>
            </a:r>
            <a:r>
              <a:rPr lang="en-GB" altLang="en-GB" b="1" dirty="0" smtClean="0"/>
              <a:t> </a:t>
            </a:r>
            <a:r>
              <a:rPr lang="en-GB" altLang="en-GB" b="1" i="1" dirty="0"/>
              <a:t>RBS Rights Issue </a:t>
            </a:r>
            <a:r>
              <a:rPr lang="en-GB" altLang="en-GB" b="1" i="1" dirty="0" smtClean="0"/>
              <a:t>Litigation</a:t>
            </a:r>
            <a:endParaRPr lang="en-GB" b="1" dirty="0"/>
          </a:p>
        </p:txBody>
      </p:sp>
    </p:spTree>
    <p:extLst>
      <p:ext uri="{BB962C8B-B14F-4D97-AF65-F5344CB8AC3E}">
        <p14:creationId xmlns:p14="http://schemas.microsoft.com/office/powerpoint/2010/main" val="132099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000" y="905934"/>
            <a:ext cx="8460000" cy="474134"/>
          </a:xfrm>
        </p:spPr>
        <p:txBody>
          <a:bodyPr/>
          <a:lstStyle/>
          <a:p>
            <a:r>
              <a:rPr lang="en-GB" altLang="en-GB" b="1" dirty="0" smtClean="0"/>
              <a:t>A second line of attack </a:t>
            </a:r>
            <a:endParaRPr lang="en-GB" b="1" dirty="0"/>
          </a:p>
        </p:txBody>
      </p:sp>
      <p:sp>
        <p:nvSpPr>
          <p:cNvPr id="4" name="Content Placeholder 3"/>
          <p:cNvSpPr>
            <a:spLocks noGrp="1"/>
          </p:cNvSpPr>
          <p:nvPr>
            <p:ph sz="quarter" idx="11"/>
          </p:nvPr>
        </p:nvSpPr>
        <p:spPr>
          <a:xfrm>
            <a:off x="360000" y="1379764"/>
            <a:ext cx="8460000" cy="4936369"/>
          </a:xfrm>
        </p:spPr>
        <p:txBody>
          <a:bodyPr/>
          <a:lstStyle/>
          <a:p>
            <a:r>
              <a:rPr lang="en-GB" sz="1600" b="1" dirty="0" smtClean="0"/>
              <a:t>Were the Interview Notes nonetheless privileged as being lawyers’ working papers?</a:t>
            </a:r>
          </a:p>
          <a:p>
            <a:pPr lvl="1"/>
            <a:r>
              <a:rPr lang="en-GB" sz="1600" dirty="0" smtClean="0"/>
              <a:t>No.  What are the issues?</a:t>
            </a:r>
          </a:p>
          <a:p>
            <a:pPr lvl="1"/>
            <a:r>
              <a:rPr lang="en-GB" sz="1600" dirty="0" smtClean="0"/>
              <a:t>Verbatim notes vs “mental impressions” of the lawyer</a:t>
            </a:r>
          </a:p>
          <a:p>
            <a:pPr lvl="2" algn="just"/>
            <a:r>
              <a:rPr lang="en-GB" sz="1600" dirty="0"/>
              <a:t>Mere fact that a note is not verbatim </a:t>
            </a:r>
            <a:r>
              <a:rPr lang="en-GB" sz="1600" dirty="0" smtClean="0"/>
              <a:t>does not suffice</a:t>
            </a:r>
            <a:endParaRPr lang="en-GB" sz="1600" dirty="0"/>
          </a:p>
          <a:p>
            <a:pPr lvl="2" algn="just"/>
            <a:r>
              <a:rPr lang="en-GB" sz="1600" dirty="0" smtClean="0"/>
              <a:t>No </a:t>
            </a:r>
            <a:r>
              <a:rPr lang="en-GB" sz="1600" dirty="0"/>
              <a:t>evidence of lawyers’ analysis </a:t>
            </a:r>
            <a:r>
              <a:rPr lang="en-GB" sz="1600" dirty="0" smtClean="0"/>
              <a:t>in the documents:</a:t>
            </a:r>
          </a:p>
          <a:p>
            <a:pPr marL="1080000" lvl="3" indent="0" algn="just">
              <a:buNone/>
            </a:pPr>
            <a:r>
              <a:rPr lang="en-GB" sz="1600" i="1" dirty="0">
                <a:solidFill>
                  <a:srgbClr val="54B7C6"/>
                </a:solidFill>
              </a:rPr>
              <a:t>In short, all that has really been offered by way of discharging the burden on RBS is that (a) the Interview Notes carry the annotation as to “mental impressions” described above because (b) they reflect preparation which reveals the </a:t>
            </a:r>
            <a:r>
              <a:rPr lang="en-GB" sz="1600" i="1" dirty="0" smtClean="0">
                <a:solidFill>
                  <a:srgbClr val="54B7C6"/>
                </a:solidFill>
              </a:rPr>
              <a:t>lawyers’ </a:t>
            </a:r>
            <a:r>
              <a:rPr lang="en-GB" sz="1600" i="1" dirty="0">
                <a:solidFill>
                  <a:srgbClr val="54B7C6"/>
                </a:solidFill>
              </a:rPr>
              <a:t>“train of inquiry” and because (c) being a note not a transcript, some greater or lesser degree of selection is reflected. This, in my judgment, is not sufficient: the evidence is not such as to substantiate the claim to privilege on the basis of “</a:t>
            </a:r>
            <a:r>
              <a:rPr lang="en-GB" sz="1600" i="1" dirty="0" smtClean="0">
                <a:solidFill>
                  <a:srgbClr val="54B7C6"/>
                </a:solidFill>
              </a:rPr>
              <a:t>lawyers’ </a:t>
            </a:r>
            <a:r>
              <a:rPr lang="en-GB" sz="1600" i="1" dirty="0">
                <a:solidFill>
                  <a:srgbClr val="54B7C6"/>
                </a:solidFill>
              </a:rPr>
              <a:t>working papers”</a:t>
            </a:r>
          </a:p>
          <a:p>
            <a:pPr lvl="2" algn="just"/>
            <a:r>
              <a:rPr lang="en-GB" sz="1600" dirty="0" smtClean="0"/>
              <a:t>No assertion </a:t>
            </a:r>
            <a:r>
              <a:rPr lang="en-GB" sz="1600" dirty="0"/>
              <a:t>that such notes contained material which revealed the trend of </a:t>
            </a:r>
            <a:r>
              <a:rPr lang="en-GB" sz="1600" dirty="0" smtClean="0"/>
              <a:t>advice</a:t>
            </a:r>
          </a:p>
          <a:p>
            <a:r>
              <a:rPr lang="en-GB" sz="1600" dirty="0" smtClean="0"/>
              <a:t>Implications: this may dictate major changes in the way we interview in non-adversarial stages of an investigation</a:t>
            </a:r>
          </a:p>
          <a:p>
            <a:r>
              <a:rPr lang="en-GB" sz="1600" dirty="0" smtClean="0"/>
              <a:t>What about transactions?</a:t>
            </a:r>
            <a:endParaRPr lang="en-GB" sz="2000" dirty="0"/>
          </a:p>
        </p:txBody>
      </p:sp>
    </p:spTree>
    <p:extLst>
      <p:ext uri="{BB962C8B-B14F-4D97-AF65-F5344CB8AC3E}">
        <p14:creationId xmlns:p14="http://schemas.microsoft.com/office/powerpoint/2010/main" val="1813801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GB" b="1" dirty="0" smtClean="0"/>
              <a:t>Other points to consider</a:t>
            </a:r>
            <a:endParaRPr lang="en-GB" b="1" dirty="0"/>
          </a:p>
        </p:txBody>
      </p:sp>
      <p:sp>
        <p:nvSpPr>
          <p:cNvPr id="4" name="Content Placeholder 3"/>
          <p:cNvSpPr>
            <a:spLocks noGrp="1"/>
          </p:cNvSpPr>
          <p:nvPr>
            <p:ph sz="quarter" idx="11"/>
          </p:nvPr>
        </p:nvSpPr>
        <p:spPr>
          <a:xfrm>
            <a:off x="360000" y="1659835"/>
            <a:ext cx="8460000" cy="4460165"/>
          </a:xfrm>
        </p:spPr>
        <p:txBody>
          <a:bodyPr/>
          <a:lstStyle/>
          <a:p>
            <a:r>
              <a:rPr lang="en-GB" sz="2000" b="1" dirty="0" smtClean="0"/>
              <a:t>International perspective</a:t>
            </a:r>
          </a:p>
          <a:p>
            <a:pPr lvl="1"/>
            <a:r>
              <a:rPr lang="en-GB" i="1" dirty="0"/>
              <a:t>Lex fori</a:t>
            </a:r>
            <a:r>
              <a:rPr lang="en-GB" dirty="0"/>
              <a:t> vs US law </a:t>
            </a:r>
            <a:endParaRPr lang="en-GB" dirty="0" smtClean="0"/>
          </a:p>
          <a:p>
            <a:pPr lvl="2" algn="just"/>
            <a:r>
              <a:rPr lang="en-GB" dirty="0"/>
              <a:t>As the claim arose from US proceedings, RBS sought to rely on </a:t>
            </a:r>
            <a:r>
              <a:rPr lang="en-GB" dirty="0" smtClean="0"/>
              <a:t>the US legal </a:t>
            </a:r>
            <a:r>
              <a:rPr lang="en-GB" dirty="0"/>
              <a:t>test under which the Interview Notes were said to be privileged</a:t>
            </a:r>
          </a:p>
          <a:p>
            <a:pPr lvl="2" algn="just"/>
            <a:r>
              <a:rPr lang="en-GB" dirty="0"/>
              <a:t>The judge rejected this argument, largely on </a:t>
            </a:r>
            <a:r>
              <a:rPr lang="en-GB" dirty="0" smtClean="0"/>
              <a:t>the basis of established authority and public </a:t>
            </a:r>
            <a:r>
              <a:rPr lang="en-GB" dirty="0"/>
              <a:t>policy </a:t>
            </a:r>
            <a:r>
              <a:rPr lang="en-GB" dirty="0" smtClean="0"/>
              <a:t>grounds</a:t>
            </a:r>
          </a:p>
          <a:p>
            <a:pPr lvl="1" algn="just"/>
            <a:r>
              <a:rPr lang="en-GB" dirty="0" smtClean="0"/>
              <a:t>Implications</a:t>
            </a:r>
            <a:endParaRPr lang="en-GB" dirty="0"/>
          </a:p>
          <a:p>
            <a:pPr lvl="2" algn="just"/>
            <a:r>
              <a:rPr lang="en-GB" dirty="0"/>
              <a:t>Cross-border element of investigations can therefore be problematic</a:t>
            </a:r>
          </a:p>
          <a:p>
            <a:pPr lvl="2" algn="just"/>
            <a:r>
              <a:rPr lang="en-GB" dirty="0"/>
              <a:t>Other jurisdictions raise further </a:t>
            </a:r>
            <a:r>
              <a:rPr lang="en-GB" dirty="0" smtClean="0"/>
              <a:t>issues</a:t>
            </a:r>
          </a:p>
          <a:p>
            <a:pPr lvl="2" algn="just"/>
            <a:r>
              <a:rPr lang="en-GB" dirty="0" smtClean="0"/>
              <a:t>Lawyers need to address these at the outset of a matter</a:t>
            </a:r>
            <a:endParaRPr lang="en-GB" dirty="0"/>
          </a:p>
        </p:txBody>
      </p:sp>
    </p:spTree>
    <p:extLst>
      <p:ext uri="{BB962C8B-B14F-4D97-AF65-F5344CB8AC3E}">
        <p14:creationId xmlns:p14="http://schemas.microsoft.com/office/powerpoint/2010/main" val="1225117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GB" b="1" dirty="0" smtClean="0"/>
              <a:t>Other points to consider</a:t>
            </a:r>
            <a:endParaRPr lang="en-GB" b="1" dirty="0"/>
          </a:p>
        </p:txBody>
      </p:sp>
      <p:sp>
        <p:nvSpPr>
          <p:cNvPr id="4" name="Content Placeholder 3"/>
          <p:cNvSpPr>
            <a:spLocks noGrp="1"/>
          </p:cNvSpPr>
          <p:nvPr>
            <p:ph sz="quarter" idx="11"/>
          </p:nvPr>
        </p:nvSpPr>
        <p:spPr>
          <a:xfrm>
            <a:off x="360000" y="1659835"/>
            <a:ext cx="8460000" cy="4460165"/>
          </a:xfrm>
        </p:spPr>
        <p:txBody>
          <a:bodyPr/>
          <a:lstStyle/>
          <a:p>
            <a:r>
              <a:rPr lang="en-GB" sz="2000" b="1" dirty="0" smtClean="0"/>
              <a:t>Who is the “client”?</a:t>
            </a:r>
          </a:p>
          <a:p>
            <a:pPr lvl="1"/>
            <a:r>
              <a:rPr lang="en-GB" i="1" dirty="0" smtClean="0"/>
              <a:t>Obiter</a:t>
            </a:r>
            <a:r>
              <a:rPr lang="en-GB" dirty="0" smtClean="0"/>
              <a:t> comments by Hildyard J:</a:t>
            </a:r>
            <a:endParaRPr lang="en-GB" i="1" dirty="0" smtClean="0"/>
          </a:p>
          <a:p>
            <a:pPr marL="360000" lvl="1" indent="0" algn="just">
              <a:buNone/>
            </a:pPr>
            <a:r>
              <a:rPr lang="en-GB" dirty="0" smtClean="0">
                <a:solidFill>
                  <a:srgbClr val="54B7C6"/>
                </a:solidFill>
              </a:rPr>
              <a:t>	[94] </a:t>
            </a:r>
            <a:r>
              <a:rPr lang="en-GB" i="1" dirty="0" smtClean="0">
                <a:solidFill>
                  <a:srgbClr val="54B7C6"/>
                </a:solidFill>
              </a:rPr>
              <a:t>It </a:t>
            </a:r>
            <a:r>
              <a:rPr lang="en-GB" i="1" dirty="0">
                <a:solidFill>
                  <a:srgbClr val="54B7C6"/>
                </a:solidFill>
              </a:rPr>
              <a:t>may also be that in a corporate context only individuals singly or </a:t>
            </a:r>
            <a:r>
              <a:rPr lang="en-GB" i="1" dirty="0" smtClean="0">
                <a:solidFill>
                  <a:srgbClr val="54B7C6"/>
                </a:solidFill>
              </a:rPr>
              <a:t>	together </a:t>
            </a:r>
            <a:r>
              <a:rPr lang="en-GB" i="1" dirty="0">
                <a:solidFill>
                  <a:srgbClr val="54B7C6"/>
                </a:solidFill>
              </a:rPr>
              <a:t>constituting part of the </a:t>
            </a:r>
            <a:r>
              <a:rPr lang="en-GB" b="1" i="1" dirty="0">
                <a:solidFill>
                  <a:srgbClr val="54B7C6"/>
                </a:solidFill>
              </a:rPr>
              <a:t>directing mind and will </a:t>
            </a:r>
            <a:r>
              <a:rPr lang="en-GB" i="1" dirty="0">
                <a:solidFill>
                  <a:srgbClr val="54B7C6"/>
                </a:solidFill>
              </a:rPr>
              <a:t>of the corporation </a:t>
            </a:r>
            <a:r>
              <a:rPr lang="en-GB" i="1" dirty="0" smtClean="0">
                <a:solidFill>
                  <a:srgbClr val="54B7C6"/>
                </a:solidFill>
              </a:rPr>
              <a:t>	can </a:t>
            </a:r>
            <a:r>
              <a:rPr lang="en-GB" i="1" dirty="0">
                <a:solidFill>
                  <a:srgbClr val="54B7C6"/>
                </a:solidFill>
              </a:rPr>
              <a:t>be treated for the purpose of legal advice privilege as being, or being </a:t>
            </a:r>
            <a:r>
              <a:rPr lang="en-GB" i="1" dirty="0" smtClean="0">
                <a:solidFill>
                  <a:srgbClr val="54B7C6"/>
                </a:solidFill>
              </a:rPr>
              <a:t>	a </a:t>
            </a:r>
            <a:r>
              <a:rPr lang="en-GB" i="1" dirty="0">
                <a:solidFill>
                  <a:srgbClr val="54B7C6"/>
                </a:solidFill>
              </a:rPr>
              <a:t>qualifying emanation of, the “client”…</a:t>
            </a:r>
          </a:p>
          <a:p>
            <a:pPr marL="360000" lvl="1" indent="0" algn="just">
              <a:buNone/>
            </a:pPr>
            <a:r>
              <a:rPr lang="en-GB" dirty="0" smtClean="0">
                <a:solidFill>
                  <a:srgbClr val="54B7C6"/>
                </a:solidFill>
              </a:rPr>
              <a:t>	[</a:t>
            </a:r>
            <a:r>
              <a:rPr lang="en-GB" dirty="0">
                <a:solidFill>
                  <a:srgbClr val="54B7C6"/>
                </a:solidFill>
              </a:rPr>
              <a:t>96]</a:t>
            </a:r>
            <a:r>
              <a:rPr lang="en-GB" i="1" dirty="0">
                <a:solidFill>
                  <a:srgbClr val="54B7C6"/>
                </a:solidFill>
              </a:rPr>
              <a:t> … I suspect that such a restriction will often reflect reality: a </a:t>
            </a:r>
            <a:r>
              <a:rPr lang="en-GB" i="1" dirty="0" smtClean="0">
                <a:solidFill>
                  <a:srgbClr val="54B7C6"/>
                </a:solidFill>
              </a:rPr>
              <a:t>	corporation </a:t>
            </a:r>
            <a:r>
              <a:rPr lang="en-GB" i="1" dirty="0">
                <a:solidFill>
                  <a:srgbClr val="54B7C6"/>
                </a:solidFill>
              </a:rPr>
              <a:t>is unlikely to authorise an individual to seek and receive legal </a:t>
            </a:r>
            <a:r>
              <a:rPr lang="en-GB" i="1" dirty="0" smtClean="0">
                <a:solidFill>
                  <a:srgbClr val="54B7C6"/>
                </a:solidFill>
              </a:rPr>
              <a:t>	advice </a:t>
            </a:r>
            <a:r>
              <a:rPr lang="en-GB" i="1" dirty="0">
                <a:solidFill>
                  <a:srgbClr val="54B7C6"/>
                </a:solidFill>
              </a:rPr>
              <a:t>on its behalf to an individual or body which is not its directing mind </a:t>
            </a:r>
            <a:r>
              <a:rPr lang="en-GB" i="1" dirty="0" smtClean="0">
                <a:solidFill>
                  <a:srgbClr val="54B7C6"/>
                </a:solidFill>
              </a:rPr>
              <a:t>	and </a:t>
            </a:r>
            <a:r>
              <a:rPr lang="en-GB" i="1" dirty="0">
                <a:solidFill>
                  <a:srgbClr val="54B7C6"/>
                </a:solidFill>
              </a:rPr>
              <a:t>will.  Further, in my view, there are good reasons for it not doing so, </a:t>
            </a:r>
            <a:r>
              <a:rPr lang="en-GB" i="1" dirty="0" smtClean="0">
                <a:solidFill>
                  <a:srgbClr val="54B7C6"/>
                </a:solidFill>
              </a:rPr>
              <a:t>	and </a:t>
            </a:r>
            <a:r>
              <a:rPr lang="en-GB" i="1" dirty="0">
                <a:solidFill>
                  <a:srgbClr val="54B7C6"/>
                </a:solidFill>
              </a:rPr>
              <a:t>for the law not extending privilege if it does …</a:t>
            </a:r>
            <a:endParaRPr lang="en-GB" dirty="0">
              <a:solidFill>
                <a:srgbClr val="54B7C6"/>
              </a:solidFill>
            </a:endParaRPr>
          </a:p>
          <a:p>
            <a:pPr lvl="1"/>
            <a:r>
              <a:rPr lang="en-GB" dirty="0" smtClean="0"/>
              <a:t>Does this alter the definition of “client” in </a:t>
            </a:r>
            <a:r>
              <a:rPr lang="en-GB" i="1" dirty="0" smtClean="0"/>
              <a:t>Three Rivers (No 5)?</a:t>
            </a:r>
          </a:p>
          <a:p>
            <a:endParaRPr lang="en-GB" sz="2000" i="1" dirty="0"/>
          </a:p>
        </p:txBody>
      </p:sp>
    </p:spTree>
    <p:extLst>
      <p:ext uri="{BB962C8B-B14F-4D97-AF65-F5344CB8AC3E}">
        <p14:creationId xmlns:p14="http://schemas.microsoft.com/office/powerpoint/2010/main" val="2589260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124" y="925121"/>
            <a:ext cx="8460000" cy="720000"/>
          </a:xfrm>
        </p:spPr>
        <p:txBody>
          <a:bodyPr/>
          <a:lstStyle/>
          <a:p>
            <a:r>
              <a:rPr lang="en-GB" b="1" dirty="0" smtClean="0"/>
              <a:t>SFO v ENRC [2017] EWHC 1017 (QB) (1)</a:t>
            </a:r>
            <a:endParaRPr lang="en-GB" b="1" dirty="0"/>
          </a:p>
        </p:txBody>
      </p:sp>
      <p:sp>
        <p:nvSpPr>
          <p:cNvPr id="3" name="Content Placeholder 2"/>
          <p:cNvSpPr>
            <a:spLocks noGrp="1"/>
          </p:cNvSpPr>
          <p:nvPr>
            <p:ph sz="quarter" idx="11"/>
          </p:nvPr>
        </p:nvSpPr>
        <p:spPr>
          <a:xfrm>
            <a:off x="360000" y="1705000"/>
            <a:ext cx="8460000" cy="4588922"/>
          </a:xfrm>
        </p:spPr>
        <p:txBody>
          <a:bodyPr/>
          <a:lstStyle/>
          <a:p>
            <a:r>
              <a:rPr lang="en-GB" dirty="0" smtClean="0"/>
              <a:t>ENRC undertook an internal investigation</a:t>
            </a:r>
          </a:p>
          <a:p>
            <a:pPr lvl="1"/>
            <a:r>
              <a:rPr lang="en-GB" dirty="0" smtClean="0"/>
              <a:t>Into suspected fraud, bribery and corruption</a:t>
            </a:r>
          </a:p>
          <a:p>
            <a:pPr lvl="1"/>
            <a:r>
              <a:rPr lang="en-GB" dirty="0" smtClean="0"/>
              <a:t>Over a 2 year period</a:t>
            </a:r>
          </a:p>
          <a:p>
            <a:pPr lvl="1"/>
            <a:r>
              <a:rPr lang="en-GB" dirty="0" smtClean="0"/>
              <a:t>Prior to SFO commencing a formal criminal investigation</a:t>
            </a:r>
          </a:p>
          <a:p>
            <a:r>
              <a:rPr lang="en-GB" dirty="0" smtClean="0"/>
              <a:t>Instructed solicitors and accountants</a:t>
            </a:r>
          </a:p>
          <a:p>
            <a:pPr lvl="1"/>
            <a:r>
              <a:rPr lang="en-GB" dirty="0" smtClean="0"/>
              <a:t>Generated interview notes</a:t>
            </a:r>
          </a:p>
          <a:p>
            <a:pPr lvl="1"/>
            <a:r>
              <a:rPr lang="en-GB" dirty="0" smtClean="0"/>
              <a:t>“Books and records” accountants’ report</a:t>
            </a:r>
          </a:p>
          <a:p>
            <a:pPr lvl="1"/>
            <a:r>
              <a:rPr lang="en-GB" smtClean="0"/>
              <a:t>Slides </a:t>
            </a:r>
            <a:r>
              <a:rPr lang="en-GB" dirty="0" smtClean="0"/>
              <a:t>used by solicitors at ENRC Board presentation</a:t>
            </a:r>
          </a:p>
          <a:p>
            <a:r>
              <a:rPr lang="en-GB" dirty="0" smtClean="0"/>
              <a:t>SFO used s.2 CJA ‘87 powers</a:t>
            </a:r>
          </a:p>
          <a:p>
            <a:pPr lvl="1"/>
            <a:r>
              <a:rPr lang="en-GB" dirty="0" smtClean="0"/>
              <a:t>ENRC claimed LAP and litigation privilege</a:t>
            </a:r>
          </a:p>
          <a:p>
            <a:pPr lvl="1"/>
            <a:r>
              <a:rPr lang="en-GB" dirty="0" smtClean="0"/>
              <a:t>SFO brought Part 8 proceedings</a:t>
            </a:r>
          </a:p>
          <a:p>
            <a:pPr lvl="1"/>
            <a:endParaRPr lang="en-GB" dirty="0"/>
          </a:p>
        </p:txBody>
      </p:sp>
    </p:spTree>
    <p:extLst>
      <p:ext uri="{BB962C8B-B14F-4D97-AF65-F5344CB8AC3E}">
        <p14:creationId xmlns:p14="http://schemas.microsoft.com/office/powerpoint/2010/main" val="898444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SFO v ENRC </a:t>
            </a:r>
            <a:r>
              <a:rPr lang="en-GB" b="1" dirty="0" smtClean="0"/>
              <a:t>: LAP and the witness interviews</a:t>
            </a:r>
            <a:endParaRPr lang="en-GB" b="1" dirty="0"/>
          </a:p>
        </p:txBody>
      </p:sp>
      <p:sp>
        <p:nvSpPr>
          <p:cNvPr id="3" name="Content Placeholder 2"/>
          <p:cNvSpPr>
            <a:spLocks noGrp="1"/>
          </p:cNvSpPr>
          <p:nvPr>
            <p:ph sz="quarter" idx="11"/>
          </p:nvPr>
        </p:nvSpPr>
        <p:spPr/>
        <p:txBody>
          <a:bodyPr/>
          <a:lstStyle/>
          <a:p>
            <a:r>
              <a:rPr lang="en-GB" dirty="0" smtClean="0"/>
              <a:t>Andrews J rejected claims to LAP and confirmed that:</a:t>
            </a:r>
          </a:p>
          <a:p>
            <a:pPr lvl="1"/>
            <a:r>
              <a:rPr lang="en-GB" dirty="0" smtClean="0"/>
              <a:t>Employee must be authorised to seek / obtain legal advice in order for his communication with the lawyers to come within LAP [73]</a:t>
            </a:r>
          </a:p>
          <a:p>
            <a:pPr lvl="1"/>
            <a:r>
              <a:rPr lang="en-GB" dirty="0" smtClean="0"/>
              <a:t>Follows </a:t>
            </a:r>
            <a:r>
              <a:rPr lang="en-GB" i="1" dirty="0" smtClean="0"/>
              <a:t>Three Rivers (No 5)</a:t>
            </a:r>
            <a:r>
              <a:rPr lang="en-GB" dirty="0" smtClean="0"/>
              <a:t> and </a:t>
            </a:r>
            <a:r>
              <a:rPr lang="en-GB" i="1" dirty="0" smtClean="0"/>
              <a:t>RBS</a:t>
            </a:r>
            <a:r>
              <a:rPr lang="en-GB" dirty="0" smtClean="0"/>
              <a:t> [see 82-89]</a:t>
            </a:r>
          </a:p>
          <a:p>
            <a:r>
              <a:rPr lang="en-GB" dirty="0" smtClean="0"/>
              <a:t>Thus, all “escape routes” from </a:t>
            </a:r>
            <a:r>
              <a:rPr lang="en-GB" i="1" dirty="0" smtClean="0"/>
              <a:t>TR5</a:t>
            </a:r>
            <a:r>
              <a:rPr lang="en-GB" dirty="0" smtClean="0"/>
              <a:t> are now cut-off</a:t>
            </a:r>
          </a:p>
          <a:p>
            <a:pPr lvl="1"/>
            <a:r>
              <a:rPr lang="en-GB" dirty="0" smtClean="0"/>
              <a:t>English law now out on a limb as against HK, US, Canada, Singapore and Australia</a:t>
            </a:r>
          </a:p>
          <a:p>
            <a:pPr lvl="1"/>
            <a:r>
              <a:rPr lang="en-GB" dirty="0" smtClean="0"/>
              <a:t>Will cause cross-border complications</a:t>
            </a:r>
            <a:endParaRPr lang="en-GB" dirty="0"/>
          </a:p>
        </p:txBody>
      </p:sp>
    </p:spTree>
    <p:extLst>
      <p:ext uri="{BB962C8B-B14F-4D97-AF65-F5344CB8AC3E}">
        <p14:creationId xmlns:p14="http://schemas.microsoft.com/office/powerpoint/2010/main" val="17260932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MS_OFFICEID" val="London"/>
  <p:tag name="TMS_CULTUREID" val="English-UK"/>
  <p:tag name="TMS_BUSINESSUNITID" val=""/>
  <p:tag name="TMS_TEMPLATE_ID" val="Teal"/>
</p:tagLst>
</file>

<file path=ppt/theme/theme1.xml><?xml version="1.0" encoding="utf-8"?>
<a:theme xmlns:a="http://schemas.openxmlformats.org/drawingml/2006/main" name="S&amp;S Style Master">
  <a:themeElements>
    <a:clrScheme name="TEAL_S&amp;S">
      <a:dk1>
        <a:srgbClr val="39464D"/>
      </a:dk1>
      <a:lt1>
        <a:sysClr val="window" lastClr="FFFFFF"/>
      </a:lt1>
      <a:dk2>
        <a:srgbClr val="39464D"/>
      </a:dk2>
      <a:lt2>
        <a:srgbClr val="EEECE1"/>
      </a:lt2>
      <a:accent1>
        <a:srgbClr val="54B7C6"/>
      </a:accent1>
      <a:accent2>
        <a:srgbClr val="69BE28"/>
      </a:accent2>
      <a:accent3>
        <a:srgbClr val="8193DB"/>
      </a:accent3>
      <a:accent4>
        <a:srgbClr val="5EB6E4"/>
      </a:accent4>
      <a:accent5>
        <a:srgbClr val="F2AF00"/>
      </a:accent5>
      <a:accent6>
        <a:srgbClr val="D47B22"/>
      </a:accent6>
      <a:hlink>
        <a:srgbClr val="69889A"/>
      </a:hlink>
      <a:folHlink>
        <a:srgbClr val="39464D"/>
      </a:folHlink>
    </a:clrScheme>
    <a:fontScheme name="S&amp;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1"/>
          </a:solidFill>
          <a:tailEnd type="none" w="lg" len="lg"/>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defRPr sz="1800" b="0" dirty="0" smtClean="0"/>
        </a:defPPr>
      </a:lstStyle>
    </a:tx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2757</Words>
  <Application>Microsoft Office PowerPoint</Application>
  <PresentationFormat>On-screen Show (4:3)</PresentationFormat>
  <Paragraphs>203</Paragraphs>
  <Slides>27</Slides>
  <Notes>8</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S&amp;S Style Master</vt:lpstr>
      <vt:lpstr> Under Siege – An Update on Legal Professional Privilege   Colin Passmore Senior Partner Simmons &amp; Simmons LLP http://www.simmons-simmons.com/en/Passmore-on-Privilege-blog  and  Bankim Thanki QC Fountain Court Chambers</vt:lpstr>
      <vt:lpstr>Legal professional privilege – back to basics</vt:lpstr>
      <vt:lpstr>The RBS Rights Issue Litigation  [2016] EWHC 3161 (Ch)</vt:lpstr>
      <vt:lpstr>The RBS Rights Issue Litigation</vt:lpstr>
      <vt:lpstr>A second line of attack </vt:lpstr>
      <vt:lpstr>Other points to consider</vt:lpstr>
      <vt:lpstr>Other points to consider</vt:lpstr>
      <vt:lpstr>SFO v ENRC [2017] EWHC 1017 (QB) (1)</vt:lpstr>
      <vt:lpstr>SFO v ENRC : LAP and the witness interviews</vt:lpstr>
      <vt:lpstr>SFO v ENRC : impact on Interview notes and legal advice privilege </vt:lpstr>
      <vt:lpstr>SFO v ENRC : Interview notes (cont)</vt:lpstr>
      <vt:lpstr>SFO v ENRC : Conclusion on notes in ENRC</vt:lpstr>
      <vt:lpstr>SFO v ENRC : Lawyers’ factual reports – a new trap?</vt:lpstr>
      <vt:lpstr>SFO v ENRC : Lawyers’ factual reports (cont)</vt:lpstr>
      <vt:lpstr>SFO v ENRC : Lawyers’ factual reports - conclusion</vt:lpstr>
      <vt:lpstr>SFO v ENRC –litigation privilege and criminal investigations (1)</vt:lpstr>
      <vt:lpstr>SFO v ENRC –litigation privilege and criminal investigations (2) </vt:lpstr>
      <vt:lpstr>SFO v ENRC –litigation privilege and criminal investigations (3)</vt:lpstr>
      <vt:lpstr>SFO v ENRC –litigation privilege and criminal investigations (4)</vt:lpstr>
      <vt:lpstr>SFO v ENRC –litigation privilege and criminal investigations (5)</vt:lpstr>
      <vt:lpstr>SFO v ENRC : position of IHLs</vt:lpstr>
      <vt:lpstr>SFO v ENRC : Practical tips</vt:lpstr>
      <vt:lpstr>Trustees in bankruptcy and the Bankrupt’s privilege (1) </vt:lpstr>
      <vt:lpstr>Trustees in bankruptcy and the Bankrupt’s privilege (2) </vt:lpstr>
      <vt:lpstr>Trustees in bankruptcy and the Bankrupt’s privilege (3) </vt:lpstr>
      <vt:lpstr>Impact on the analogous position of liquidators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 Seige – An Update on Legal Professional Privilege     Colin Passmore Senior Partner Simmons &amp; Simmons LLP http://www.simmons-simmons.com/en/Passmore-on-Privilege-blog</dc:title>
  <dc:creator>jocurl</dc:creator>
  <cp:lastModifiedBy>jocurl</cp:lastModifiedBy>
  <cp:revision>5</cp:revision>
  <dcterms:modified xsi:type="dcterms:W3CDTF">2017-07-13T09:05:03Z</dcterms:modified>
</cp:coreProperties>
</file>