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49"/>
    <p:restoredTop sz="94720"/>
  </p:normalViewPr>
  <p:slideViewPr>
    <p:cSldViewPr snapToGrid="0" snapToObjects="1">
      <p:cViewPr varScale="1">
        <p:scale>
          <a:sx n="204" d="100"/>
          <a:sy n="204" d="100"/>
        </p:scale>
        <p:origin x="23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E2AE3-B4B5-6019-1714-AAD1E6891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B73A93-6254-C42D-AF57-A181624FB1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FF091-FCC7-6E7F-AAA6-947097C75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181F-53E9-2643-A668-070CB70BC022}" type="datetimeFigureOut">
              <a:rPr lang="en-US" smtClean="0"/>
              <a:t>7/12/22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99D1E-7852-3305-E712-BE6EBD45D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07CC3-8586-FC45-4F5E-A0C32C0CF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894F-966E-2F4E-91CA-5099F952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560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3D987-B413-1CA8-0697-3CE69C4C6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CB5079-1A63-961B-3C2D-F1A41F6359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6C682-EFF5-3E02-96A5-C54FCB1AB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181F-53E9-2643-A668-070CB70BC022}" type="datetimeFigureOut">
              <a:rPr lang="en-US" smtClean="0"/>
              <a:t>7/12/22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9D5FBD-CA79-78D7-379B-37B1A4330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6CE70-82A1-B2EF-2912-7707B6AAB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894F-966E-2F4E-91CA-5099F952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59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C321D7-0C02-20D4-FFFF-1E1FF9B82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ADE12F-7B31-D411-FC43-C0146DA68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12D60-B6E5-448C-77AE-C3371FECB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181F-53E9-2643-A668-070CB70BC022}" type="datetimeFigureOut">
              <a:rPr lang="en-US" smtClean="0"/>
              <a:t>7/12/22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A9783-CDCA-DE00-2998-FE43FDB3E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95EBE-A351-BBD3-A434-A8738E07A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894F-966E-2F4E-91CA-5099F952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16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79A24-6625-6831-9E1E-5845F009A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0081C-EEC3-EC4E-B1AD-5BF1F408D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ECAB7-54A8-8A59-F103-4A6B78B8F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181F-53E9-2643-A668-070CB70BC022}" type="datetimeFigureOut">
              <a:rPr lang="en-US" smtClean="0"/>
              <a:t>7/12/22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0EF16-B9B7-4E61-E7A0-DCE3077F2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3DFC86-7A13-8C4E-A772-CCE9BFD52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894F-966E-2F4E-91CA-5099F952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070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1C994-E61C-8C5A-4562-C66252D18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C2A399-D2DD-E841-39AB-A09B269D5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304F14-EA93-58B1-F1F0-A8DD6C8FF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181F-53E9-2643-A668-070CB70BC022}" type="datetimeFigureOut">
              <a:rPr lang="en-US" smtClean="0"/>
              <a:t>7/12/22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4F6D3-1BF5-68F2-B25B-CB736883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116CFD-8D12-CF73-4DEB-636A5445E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894F-966E-2F4E-91CA-5099F952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1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23D72-36E4-1150-9963-59003FED0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48C76-49B5-6FA6-D0F6-2F8E5A2319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0A46FA-AA1D-0373-F8C8-EABD64C96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FE5C78-1424-0310-A002-ED3BF7981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181F-53E9-2643-A668-070CB70BC022}" type="datetimeFigureOut">
              <a:rPr lang="en-US" smtClean="0"/>
              <a:t>7/12/22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C7424-0545-4794-CA01-9D668DBEB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106A5D-17FD-1323-28EC-3442B418C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894F-966E-2F4E-91CA-5099F952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81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F6E96-F094-1AA8-53DD-C8C0D443E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841BC0-2CB7-C350-1727-566741419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0C4E12-89DC-AF85-2078-BAE4C30417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1487D8-F4D9-4A37-1D2C-50410C5879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2B0A83-7EF8-515E-D6C9-2E459ACEE0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850D83-C480-1DE2-72BB-46F442C59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181F-53E9-2643-A668-070CB70BC022}" type="datetimeFigureOut">
              <a:rPr lang="en-US" smtClean="0"/>
              <a:t>7/12/22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CEB0D1-0908-C75A-0D4F-C8B14E4D1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BA3763-61A5-7B33-FE4A-00B5D5842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894F-966E-2F4E-91CA-5099F952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8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400D7-78AA-A8A6-B70C-8ABECC6D5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F49129-1B7C-61B9-8708-2C3E5F180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181F-53E9-2643-A668-070CB70BC022}" type="datetimeFigureOut">
              <a:rPr lang="en-US" smtClean="0"/>
              <a:t>7/12/22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0FADEB-A5B3-7957-A44A-56DDD1280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140F05-B789-DF4F-BDE0-6F8748B28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894F-966E-2F4E-91CA-5099F952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986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02611E-B15C-100A-960F-CFC2DA701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181F-53E9-2643-A668-070CB70BC022}" type="datetimeFigureOut">
              <a:rPr lang="en-US" smtClean="0"/>
              <a:t>7/12/22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E95605-B8C2-A3F1-A063-0CE0D3C03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6310DD-6A76-0C14-59BF-463DE629A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894F-966E-2F4E-91CA-5099F952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43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CB25E-1D74-04A3-D78E-8BBBD8E8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381C2-7ADE-7B7E-EE9A-CF76C7730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5A985-010F-22A7-7933-89C4028355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D47596-C64F-461A-247D-81123952E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181F-53E9-2643-A668-070CB70BC022}" type="datetimeFigureOut">
              <a:rPr lang="en-US" smtClean="0"/>
              <a:t>7/12/22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854620-C4E7-6E8C-B14C-3B476207D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0EDF4-06A6-D87D-DC50-30B2AB3EF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894F-966E-2F4E-91CA-5099F952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6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59C99-D168-7F4A-71B5-7587ACBC0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155CCD-3531-56F1-97EC-8DC78A3D06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B0A3-E2BE-05BF-F84B-C02E68B40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9F848E-36F9-D542-E934-888156CA3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181F-53E9-2643-A668-070CB70BC022}" type="datetimeFigureOut">
              <a:rPr lang="en-US" smtClean="0"/>
              <a:t>7/12/22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7CD0FF-CB31-1F92-0E61-1FAD44076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C83403-10A2-C271-4E1A-388AC713A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894F-966E-2F4E-91CA-5099F952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346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1FE2FA-C425-F60E-78D8-9E07A389A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D4943-D2B7-5F51-35B5-8FD1BAD1E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AFA49-7E32-3E26-0F01-255DC047E7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fld id="{8374181F-53E9-2643-A668-070CB70BC022}" type="datetimeFigureOut">
              <a:rPr lang="en-US" smtClean="0"/>
              <a:pPr/>
              <a:t>7/12/22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ABA95-A86E-3B43-F5D5-DD83CBF5E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3680C-41F3-4725-8BBC-8AFE71555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fld id="{AE43894F-966E-2F4E-91CA-5099F95294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683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CDEAE-107B-ABE1-1F58-84F0046C7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9156" y="926927"/>
            <a:ext cx="9144000" cy="2812092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Helvetica" pitchFamily="2" charset="0"/>
              </a:rPr>
              <a:t>Criminal and civil fraud: the international dimension</a:t>
            </a:r>
            <a:br>
              <a:rPr lang="en-US" sz="4800" dirty="0">
                <a:solidFill>
                  <a:srgbClr val="FF0000"/>
                </a:solidFill>
                <a:latin typeface="Helvetica" pitchFamily="2" charset="0"/>
              </a:rPr>
            </a:br>
            <a:endParaRPr lang="en-US" sz="4800" dirty="0">
              <a:solidFill>
                <a:srgbClr val="FF0000"/>
              </a:solidFill>
              <a:latin typeface="Helvetica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9875E9-7BD2-D2A5-C33B-D2D11C74DA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44867"/>
            <a:ext cx="9144000" cy="1935270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Helvetica" pitchFamily="2" charset="0"/>
            </a:endParaRPr>
          </a:p>
          <a:p>
            <a:r>
              <a:rPr lang="en-US" dirty="0">
                <a:latin typeface="Helvetica" pitchFamily="2" charset="0"/>
              </a:rPr>
              <a:t>Alison Macdonald QC</a:t>
            </a:r>
          </a:p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Helvetica" pitchFamily="2" charset="0"/>
            </a:endParaRPr>
          </a:p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Helvetica" pitchFamily="2" charset="0"/>
            </a:endParaRPr>
          </a:p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Helvetica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E302FC-C48C-F85F-36C6-A5E079E08633}"/>
              </a:ext>
            </a:extLst>
          </p:cNvPr>
          <p:cNvSpPr txBox="1"/>
          <p:nvPr/>
        </p:nvSpPr>
        <p:spPr>
          <a:xfrm>
            <a:off x="9043060" y="30519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Helvetica" pitchFamily="2" charset="0"/>
            </a:endParaRPr>
          </a:p>
        </p:txBody>
      </p:sp>
      <p:pic>
        <p:nvPicPr>
          <p:cNvPr id="8" name="Picture 7" descr="A picture containing logo&#10;&#10;Description automatically generated">
            <a:extLst>
              <a:ext uri="{FF2B5EF4-FFF2-40B4-BE49-F238E27FC236}">
                <a16:creationId xmlns:a16="http://schemas.microsoft.com/office/drawing/2014/main" id="{C549ACE2-5890-76B2-D3BD-7D2116394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0050" y="5060515"/>
            <a:ext cx="5795375" cy="108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502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1DAC5-F4C1-25BC-6CF1-6A6B6A6685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6969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FF0000"/>
                </a:solidFill>
              </a:rPr>
              <a:t>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A986CF-76CD-9F68-EE37-6C88D5340A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8614" y="2280542"/>
            <a:ext cx="9144000" cy="3331118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What kind of civil / criminal overlaps are we talking about?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Why do these overlaps arise so often?</a:t>
            </a:r>
          </a:p>
          <a:p>
            <a:endParaRPr lang="en-US" dirty="0"/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England as a commercial hub /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centre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of dispute resolution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Popularity of English law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English law principles on forum</a:t>
            </a:r>
          </a:p>
        </p:txBody>
      </p:sp>
    </p:spTree>
    <p:extLst>
      <p:ext uri="{BB962C8B-B14F-4D97-AF65-F5344CB8AC3E}">
        <p14:creationId xmlns:p14="http://schemas.microsoft.com/office/powerpoint/2010/main" val="2242911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9BFE7-0F20-F74A-37A9-4C02438830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51319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FF0000"/>
                </a:solidFill>
              </a:rPr>
              <a:t>Issue 1: Extradition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E2FB0B-D504-9D4F-B2AC-79BF782BCF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93484"/>
            <a:ext cx="9144000" cy="2967864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Types of cases where extradition overlaps with other proceedings 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Practical considerations where an extradition request may come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Tactical considerations once a request has been served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059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9C79F-5D6A-045E-2D9B-DA5FEFF720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70108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FF0000"/>
                </a:solidFill>
              </a:rPr>
              <a:t>Issue 2: INTERPOL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C44A33-6D3B-197D-7158-F0503C6F51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74932"/>
            <a:ext cx="9144000" cy="2282868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Practical issues that arise where there may be a Red Notice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How to find out whether there is one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Options for getting the notice removed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44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50E4E-ACF0-F636-22BA-AD34F60378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964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Issue 3: Foreign law enforcement agencies in the background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6D3403-D0AD-0DB0-C74E-3C727BBD4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18773"/>
            <a:ext cx="9144000" cy="2239027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Sorts of cases in which this arises; risk of self—incrimination 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(e.g. due to wide extraterritorial effect of US legislation)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644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ECC93-95F6-B628-F669-1862B45C2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1496"/>
            <a:ext cx="10515600" cy="3757808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700" dirty="0"/>
            </a:br>
            <a:br>
              <a:rPr lang="en-US" sz="2700" dirty="0"/>
            </a:br>
            <a:br>
              <a:rPr lang="en-US" sz="2700" dirty="0"/>
            </a:br>
            <a:r>
              <a:rPr lang="en-US" sz="2700" dirty="0">
                <a:solidFill>
                  <a:srgbClr val="FF0000"/>
                </a:solidFill>
              </a:rPr>
              <a:t>Procedural options which may need to be considered include:</a:t>
            </a:r>
            <a:br>
              <a:rPr lang="en-US" sz="2700" dirty="0">
                <a:solidFill>
                  <a:srgbClr val="FF0000"/>
                </a:solidFill>
              </a:rPr>
            </a:br>
            <a:br>
              <a:rPr lang="en-US" sz="2700" dirty="0"/>
            </a:br>
            <a:br>
              <a:rPr lang="en-US" sz="2700" dirty="0"/>
            </a:br>
            <a:r>
              <a:rPr lang="en-US" sz="27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Anonymisation</a:t>
            </a:r>
            <a:r>
              <a:rPr lang="en-US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of witnesses</a:t>
            </a:r>
            <a:br>
              <a:rPr lang="en-US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en-US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Witness summaries rather than statements</a:t>
            </a:r>
            <a:br>
              <a:rPr lang="en-US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en-US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Giving evidence in private</a:t>
            </a:r>
            <a:br>
              <a:rPr lang="en-US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en-US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Confidentiality clubs in relation to documents</a:t>
            </a:r>
            <a:b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982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6C708-92C2-1013-3BCC-BAF328165E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1620837"/>
          </a:xfrm>
        </p:spPr>
        <p:txBody>
          <a:bodyPr>
            <a:normAutofit/>
          </a:bodyPr>
          <a:lstStyle/>
          <a:p>
            <a:br>
              <a:rPr lang="en-US" sz="2400" dirty="0">
                <a:solidFill>
                  <a:srgbClr val="FF0000"/>
                </a:solidFill>
              </a:rPr>
            </a:b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>How can the foreign authorities obtain information?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D341B4-C08F-0CF7-3AB4-4D26D8096B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87458"/>
            <a:ext cx="9144000" cy="227034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MLA requests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Overseas Production Orders</a:t>
            </a:r>
          </a:p>
        </p:txBody>
      </p:sp>
    </p:spTree>
    <p:extLst>
      <p:ext uri="{BB962C8B-B14F-4D97-AF65-F5344CB8AC3E}">
        <p14:creationId xmlns:p14="http://schemas.microsoft.com/office/powerpoint/2010/main" val="1000414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0D91A-E596-4C3C-38E6-B2A81E929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4230"/>
            <a:ext cx="10515600" cy="3150296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Questions and discussion</a:t>
            </a:r>
          </a:p>
        </p:txBody>
      </p:sp>
      <p:pic>
        <p:nvPicPr>
          <p:cNvPr id="5" name="Content Placeholder 4" descr="A picture containing logo&#10;&#10;Description automatically generated">
            <a:extLst>
              <a:ext uri="{FF2B5EF4-FFF2-40B4-BE49-F238E27FC236}">
                <a16:creationId xmlns:a16="http://schemas.microsoft.com/office/drawing/2014/main" id="{45DCEB36-953C-538D-289C-E6BD0768F3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1172" y="5116881"/>
            <a:ext cx="5849655" cy="1239790"/>
          </a:xfrm>
        </p:spPr>
      </p:pic>
    </p:spTree>
    <p:extLst>
      <p:ext uri="{BB962C8B-B14F-4D97-AF65-F5344CB8AC3E}">
        <p14:creationId xmlns:p14="http://schemas.microsoft.com/office/powerpoint/2010/main" val="3170676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206</Words>
  <Application>Microsoft Macintosh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Helvetica</vt:lpstr>
      <vt:lpstr>Office Theme</vt:lpstr>
      <vt:lpstr>Criminal and civil fraud: the international dimension </vt:lpstr>
      <vt:lpstr>Introduction</vt:lpstr>
      <vt:lpstr>Issue 1: Extradition</vt:lpstr>
      <vt:lpstr>Issue 2: INTERPOL</vt:lpstr>
      <vt:lpstr>Issue 3: Foreign law enforcement agencies in the background</vt:lpstr>
      <vt:lpstr>   Procedural options which may need to be considered include:   Anonymisation of witnesses  Witness summaries rather than statements  Giving evidence in private  Confidentiality clubs in relation to documents </vt:lpstr>
      <vt:lpstr>  How can the foreign authorities obtain information?  </vt:lpstr>
      <vt:lpstr>Questions and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Criminal and civil fraud: the international dimension</dc:title>
  <dc:creator>Alison Macdonald QC</dc:creator>
  <cp:lastModifiedBy>Alison Macdonald QC</cp:lastModifiedBy>
  <cp:revision>15</cp:revision>
  <dcterms:created xsi:type="dcterms:W3CDTF">2022-07-12T08:36:07Z</dcterms:created>
  <dcterms:modified xsi:type="dcterms:W3CDTF">2022-07-12T10:05:32Z</dcterms:modified>
</cp:coreProperties>
</file>