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4"/>
  </p:notesMasterIdLst>
  <p:sldIdLst>
    <p:sldId id="256" r:id="rId2"/>
    <p:sldId id="257" r:id="rId3"/>
    <p:sldId id="258" r:id="rId4"/>
    <p:sldId id="305" r:id="rId5"/>
    <p:sldId id="304" r:id="rId6"/>
    <p:sldId id="303"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23" r:id="rId20"/>
    <p:sldId id="324" r:id="rId21"/>
    <p:sldId id="325" r:id="rId22"/>
    <p:sldId id="326" r:id="rId23"/>
    <p:sldId id="327" r:id="rId24"/>
    <p:sldId id="328" r:id="rId25"/>
    <p:sldId id="329" r:id="rId26"/>
    <p:sldId id="330" r:id="rId27"/>
    <p:sldId id="318" r:id="rId28"/>
    <p:sldId id="319" r:id="rId29"/>
    <p:sldId id="320" r:id="rId30"/>
    <p:sldId id="321" r:id="rId31"/>
    <p:sldId id="322" r:id="rId32"/>
    <p:sldId id="331" r:id="rId33"/>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6">
          <p15:clr>
            <a:srgbClr val="A4A3A4"/>
          </p15:clr>
        </p15:guide>
        <p15:guide id="2" pos="5308">
          <p15:clr>
            <a:srgbClr val="A4A3A4"/>
          </p15:clr>
        </p15:guide>
        <p15:guide id="3" pos="455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578"/>
    <a:srgbClr val="F5F5F5"/>
    <a:srgbClr val="6C777F"/>
    <a:srgbClr val="3649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97"/>
    <p:restoredTop sz="67437" autoAdjust="0"/>
  </p:normalViewPr>
  <p:slideViewPr>
    <p:cSldViewPr snapToGrid="0" snapToObjects="1" showGuides="1">
      <p:cViewPr varScale="1">
        <p:scale>
          <a:sx n="58" d="100"/>
          <a:sy n="58" d="100"/>
        </p:scale>
        <p:origin x="2352" y="53"/>
      </p:cViewPr>
      <p:guideLst>
        <p:guide orient="horz" pos="706"/>
        <p:guide pos="5308"/>
        <p:guide pos="455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361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D9158467-B8CE-491B-86EE-E19AF54FD00C}" type="datetimeFigureOut">
              <a:rPr lang="en-GB" smtClean="0"/>
              <a:t>04/07/2022</a:t>
            </a:fld>
            <a:endParaRPr lang="en-GB"/>
          </a:p>
        </p:txBody>
      </p:sp>
      <p:sp>
        <p:nvSpPr>
          <p:cNvPr id="4" name="Slide Image Placeholder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BDEC76E9-6145-4192-B556-010D988A77CC}" type="slidenum">
              <a:rPr lang="en-GB" smtClean="0"/>
              <a:t>‹#›</a:t>
            </a:fld>
            <a:endParaRPr lang="en-GB"/>
          </a:p>
        </p:txBody>
      </p:sp>
    </p:spTree>
    <p:extLst>
      <p:ext uri="{BB962C8B-B14F-4D97-AF65-F5344CB8AC3E}">
        <p14:creationId xmlns:p14="http://schemas.microsoft.com/office/powerpoint/2010/main" val="174915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4751219"/>
            <a:ext cx="5335270" cy="4504402"/>
          </a:xfrm>
        </p:spPr>
        <p:txBody>
          <a:bodyPr/>
          <a:lstStyle/>
          <a:p>
            <a:endParaRPr lang="en-GB" dirty="0"/>
          </a:p>
        </p:txBody>
      </p:sp>
      <p:sp>
        <p:nvSpPr>
          <p:cNvPr id="4" name="Slide Number Placeholder 3"/>
          <p:cNvSpPr>
            <a:spLocks noGrp="1"/>
          </p:cNvSpPr>
          <p:nvPr>
            <p:ph type="sldNum" sz="quarter" idx="5"/>
          </p:nvPr>
        </p:nvSpPr>
        <p:spPr/>
        <p:txBody>
          <a:bodyPr/>
          <a:lstStyle/>
          <a:p>
            <a:fld id="{BDEC76E9-6145-4192-B556-010D988A77CC}" type="slidenum">
              <a:rPr lang="en-GB" smtClean="0"/>
              <a:t>1</a:t>
            </a:fld>
            <a:endParaRPr lang="en-GB"/>
          </a:p>
        </p:txBody>
      </p:sp>
    </p:spTree>
    <p:extLst>
      <p:ext uri="{BB962C8B-B14F-4D97-AF65-F5344CB8AC3E}">
        <p14:creationId xmlns:p14="http://schemas.microsoft.com/office/powerpoint/2010/main" val="1689483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C76E9-6145-4192-B556-010D988A77CC}" type="slidenum">
              <a:rPr lang="en-GB" smtClean="0"/>
              <a:t>13</a:t>
            </a:fld>
            <a:endParaRPr lang="en-GB"/>
          </a:p>
        </p:txBody>
      </p:sp>
    </p:spTree>
    <p:extLst>
      <p:ext uri="{BB962C8B-B14F-4D97-AF65-F5344CB8AC3E}">
        <p14:creationId xmlns:p14="http://schemas.microsoft.com/office/powerpoint/2010/main" val="2889356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C76E9-6145-4192-B556-010D988A77CC}" type="slidenum">
              <a:rPr lang="en-GB" smtClean="0"/>
              <a:t>14</a:t>
            </a:fld>
            <a:endParaRPr lang="en-GB"/>
          </a:p>
        </p:txBody>
      </p:sp>
    </p:spTree>
    <p:extLst>
      <p:ext uri="{BB962C8B-B14F-4D97-AF65-F5344CB8AC3E}">
        <p14:creationId xmlns:p14="http://schemas.microsoft.com/office/powerpoint/2010/main" val="327189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C76E9-6145-4192-B556-010D988A77CC}" type="slidenum">
              <a:rPr lang="en-GB" smtClean="0"/>
              <a:t>15</a:t>
            </a:fld>
            <a:endParaRPr lang="en-GB"/>
          </a:p>
        </p:txBody>
      </p:sp>
    </p:spTree>
    <p:extLst>
      <p:ext uri="{BB962C8B-B14F-4D97-AF65-F5344CB8AC3E}">
        <p14:creationId xmlns:p14="http://schemas.microsoft.com/office/powerpoint/2010/main" val="4060473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C76E9-6145-4192-B556-010D988A77CC}" type="slidenum">
              <a:rPr lang="en-GB" smtClean="0"/>
              <a:t>16</a:t>
            </a:fld>
            <a:endParaRPr lang="en-GB"/>
          </a:p>
        </p:txBody>
      </p:sp>
    </p:spTree>
    <p:extLst>
      <p:ext uri="{BB962C8B-B14F-4D97-AF65-F5344CB8AC3E}">
        <p14:creationId xmlns:p14="http://schemas.microsoft.com/office/powerpoint/2010/main" val="123363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C76E9-6145-4192-B556-010D988A77CC}" type="slidenum">
              <a:rPr lang="en-GB" smtClean="0"/>
              <a:t>17</a:t>
            </a:fld>
            <a:endParaRPr lang="en-GB"/>
          </a:p>
        </p:txBody>
      </p:sp>
    </p:spTree>
    <p:extLst>
      <p:ext uri="{BB962C8B-B14F-4D97-AF65-F5344CB8AC3E}">
        <p14:creationId xmlns:p14="http://schemas.microsoft.com/office/powerpoint/2010/main" val="744381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C76E9-6145-4192-B556-010D988A77CC}" type="slidenum">
              <a:rPr lang="en-GB" smtClean="0"/>
              <a:t>18</a:t>
            </a:fld>
            <a:endParaRPr lang="en-GB"/>
          </a:p>
        </p:txBody>
      </p:sp>
    </p:spTree>
    <p:extLst>
      <p:ext uri="{BB962C8B-B14F-4D97-AF65-F5344CB8AC3E}">
        <p14:creationId xmlns:p14="http://schemas.microsoft.com/office/powerpoint/2010/main" val="392760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EC76E9-6145-4192-B556-010D988A77CC}" type="slidenum">
              <a:rPr lang="en-GB" smtClean="0"/>
              <a:t>22</a:t>
            </a:fld>
            <a:endParaRPr lang="en-GB"/>
          </a:p>
        </p:txBody>
      </p:sp>
    </p:spTree>
    <p:extLst>
      <p:ext uri="{BB962C8B-B14F-4D97-AF65-F5344CB8AC3E}">
        <p14:creationId xmlns:p14="http://schemas.microsoft.com/office/powerpoint/2010/main" val="2935601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EC76E9-6145-4192-B556-010D988A77CC}" type="slidenum">
              <a:rPr lang="en-GB" smtClean="0"/>
              <a:t>23</a:t>
            </a:fld>
            <a:endParaRPr lang="en-GB"/>
          </a:p>
        </p:txBody>
      </p:sp>
    </p:spTree>
    <p:extLst>
      <p:ext uri="{BB962C8B-B14F-4D97-AF65-F5344CB8AC3E}">
        <p14:creationId xmlns:p14="http://schemas.microsoft.com/office/powerpoint/2010/main" val="1381909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C76E9-6145-4192-B556-010D988A77CC}" type="slidenum">
              <a:rPr lang="en-GB" smtClean="0"/>
              <a:t>27</a:t>
            </a:fld>
            <a:endParaRPr lang="en-GB"/>
          </a:p>
        </p:txBody>
      </p:sp>
    </p:spTree>
    <p:extLst>
      <p:ext uri="{BB962C8B-B14F-4D97-AF65-F5344CB8AC3E}">
        <p14:creationId xmlns:p14="http://schemas.microsoft.com/office/powerpoint/2010/main" val="1614061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C76E9-6145-4192-B556-010D988A77CC}" type="slidenum">
              <a:rPr lang="en-GB" smtClean="0"/>
              <a:t>28</a:t>
            </a:fld>
            <a:endParaRPr lang="en-GB"/>
          </a:p>
        </p:txBody>
      </p:sp>
    </p:spTree>
    <p:extLst>
      <p:ext uri="{BB962C8B-B14F-4D97-AF65-F5344CB8AC3E}">
        <p14:creationId xmlns:p14="http://schemas.microsoft.com/office/powerpoint/2010/main" val="521404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C76E9-6145-4192-B556-010D988A77CC}" type="slidenum">
              <a:rPr lang="en-GB" smtClean="0"/>
              <a:t>2</a:t>
            </a:fld>
            <a:endParaRPr lang="en-GB"/>
          </a:p>
        </p:txBody>
      </p:sp>
    </p:spTree>
    <p:extLst>
      <p:ext uri="{BB962C8B-B14F-4D97-AF65-F5344CB8AC3E}">
        <p14:creationId xmlns:p14="http://schemas.microsoft.com/office/powerpoint/2010/main" val="3505930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C76E9-6145-4192-B556-010D988A77CC}" type="slidenum">
              <a:rPr lang="en-GB" smtClean="0"/>
              <a:t>29</a:t>
            </a:fld>
            <a:endParaRPr lang="en-GB"/>
          </a:p>
        </p:txBody>
      </p:sp>
    </p:spTree>
    <p:extLst>
      <p:ext uri="{BB962C8B-B14F-4D97-AF65-F5344CB8AC3E}">
        <p14:creationId xmlns:p14="http://schemas.microsoft.com/office/powerpoint/2010/main" val="2017900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C76E9-6145-4192-B556-010D988A77CC}" type="slidenum">
              <a:rPr lang="en-GB" smtClean="0"/>
              <a:t>30</a:t>
            </a:fld>
            <a:endParaRPr lang="en-GB"/>
          </a:p>
        </p:txBody>
      </p:sp>
    </p:spTree>
    <p:extLst>
      <p:ext uri="{BB962C8B-B14F-4D97-AF65-F5344CB8AC3E}">
        <p14:creationId xmlns:p14="http://schemas.microsoft.com/office/powerpoint/2010/main" val="1041575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C76E9-6145-4192-B556-010D988A77CC}" type="slidenum">
              <a:rPr lang="en-GB" smtClean="0"/>
              <a:t>31</a:t>
            </a:fld>
            <a:endParaRPr lang="en-GB"/>
          </a:p>
        </p:txBody>
      </p:sp>
    </p:spTree>
    <p:extLst>
      <p:ext uri="{BB962C8B-B14F-4D97-AF65-F5344CB8AC3E}">
        <p14:creationId xmlns:p14="http://schemas.microsoft.com/office/powerpoint/2010/main" val="323408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C76E9-6145-4192-B556-010D988A77CC}" type="slidenum">
              <a:rPr lang="en-GB" smtClean="0"/>
              <a:t>3</a:t>
            </a:fld>
            <a:endParaRPr lang="en-GB"/>
          </a:p>
        </p:txBody>
      </p:sp>
    </p:spTree>
    <p:extLst>
      <p:ext uri="{BB962C8B-B14F-4D97-AF65-F5344CB8AC3E}">
        <p14:creationId xmlns:p14="http://schemas.microsoft.com/office/powerpoint/2010/main" val="354237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C76E9-6145-4192-B556-010D988A77CC}" type="slidenum">
              <a:rPr lang="en-GB" smtClean="0"/>
              <a:t>4</a:t>
            </a:fld>
            <a:endParaRPr lang="en-GB"/>
          </a:p>
        </p:txBody>
      </p:sp>
    </p:spTree>
    <p:extLst>
      <p:ext uri="{BB962C8B-B14F-4D97-AF65-F5344CB8AC3E}">
        <p14:creationId xmlns:p14="http://schemas.microsoft.com/office/powerpoint/2010/main" val="2919415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C76E9-6145-4192-B556-010D988A77CC}" type="slidenum">
              <a:rPr lang="en-GB" smtClean="0"/>
              <a:t>5</a:t>
            </a:fld>
            <a:endParaRPr lang="en-GB"/>
          </a:p>
        </p:txBody>
      </p:sp>
    </p:spTree>
    <p:extLst>
      <p:ext uri="{BB962C8B-B14F-4D97-AF65-F5344CB8AC3E}">
        <p14:creationId xmlns:p14="http://schemas.microsoft.com/office/powerpoint/2010/main" val="3975249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C76E9-6145-4192-B556-010D988A77CC}" type="slidenum">
              <a:rPr lang="en-GB" smtClean="0"/>
              <a:t>9</a:t>
            </a:fld>
            <a:endParaRPr lang="en-GB"/>
          </a:p>
        </p:txBody>
      </p:sp>
    </p:spTree>
    <p:extLst>
      <p:ext uri="{BB962C8B-B14F-4D97-AF65-F5344CB8AC3E}">
        <p14:creationId xmlns:p14="http://schemas.microsoft.com/office/powerpoint/2010/main" val="592606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C76E9-6145-4192-B556-010D988A77CC}" type="slidenum">
              <a:rPr lang="en-GB" smtClean="0"/>
              <a:t>10</a:t>
            </a:fld>
            <a:endParaRPr lang="en-GB"/>
          </a:p>
        </p:txBody>
      </p:sp>
    </p:spTree>
    <p:extLst>
      <p:ext uri="{BB962C8B-B14F-4D97-AF65-F5344CB8AC3E}">
        <p14:creationId xmlns:p14="http://schemas.microsoft.com/office/powerpoint/2010/main" val="2101155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C76E9-6145-4192-B556-010D988A77CC}" type="slidenum">
              <a:rPr lang="en-GB" smtClean="0"/>
              <a:t>11</a:t>
            </a:fld>
            <a:endParaRPr lang="en-GB"/>
          </a:p>
        </p:txBody>
      </p:sp>
    </p:spTree>
    <p:extLst>
      <p:ext uri="{BB962C8B-B14F-4D97-AF65-F5344CB8AC3E}">
        <p14:creationId xmlns:p14="http://schemas.microsoft.com/office/powerpoint/2010/main" val="2070743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C76E9-6145-4192-B556-010D988A77CC}" type="slidenum">
              <a:rPr lang="en-GB" smtClean="0"/>
              <a:t>12</a:t>
            </a:fld>
            <a:endParaRPr lang="en-GB"/>
          </a:p>
        </p:txBody>
      </p:sp>
    </p:spTree>
    <p:extLst>
      <p:ext uri="{BB962C8B-B14F-4D97-AF65-F5344CB8AC3E}">
        <p14:creationId xmlns:p14="http://schemas.microsoft.com/office/powerpoint/2010/main" val="1368204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2172644"/>
            <a:ext cx="9144000" cy="3343015"/>
          </a:xfrm>
          <a:prstGeom prst="rect">
            <a:avLst/>
          </a:prstGeom>
          <a:gradFill rotWithShape="1">
            <a:gsLst>
              <a:gs pos="0">
                <a:srgbClr val="36495B"/>
              </a:gs>
              <a:gs pos="100000">
                <a:srgbClr val="F5F5F5"/>
              </a:gs>
              <a:gs pos="50000">
                <a:srgbClr val="6C777F"/>
              </a:gs>
            </a:gsLst>
            <a:lin ang="2136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over copy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7492" y="0"/>
            <a:ext cx="2371344" cy="2033016"/>
          </a:xfrm>
          <a:prstGeom prst="rect">
            <a:avLst/>
          </a:prstGeom>
        </p:spPr>
      </p:pic>
      <p:sp>
        <p:nvSpPr>
          <p:cNvPr id="12" name="TextBox 11"/>
          <p:cNvSpPr txBox="1"/>
          <p:nvPr userDrawn="1"/>
        </p:nvSpPr>
        <p:spPr>
          <a:xfrm>
            <a:off x="5740097" y="6151198"/>
            <a:ext cx="1637359" cy="292388"/>
          </a:xfrm>
          <a:prstGeom prst="rect">
            <a:avLst/>
          </a:prstGeom>
          <a:noFill/>
        </p:spPr>
        <p:txBody>
          <a:bodyPr wrap="square" rtlCol="0">
            <a:spAutoFit/>
          </a:bodyPr>
          <a:lstStyle/>
          <a:p>
            <a:pPr algn="ctr"/>
            <a:r>
              <a:rPr lang="en-US" sz="1300" b="1" i="0" dirty="0" err="1">
                <a:solidFill>
                  <a:srgbClr val="737578"/>
                </a:solidFill>
                <a:latin typeface="Arial"/>
                <a:cs typeface="Arial"/>
              </a:rPr>
              <a:t>www.oeclaw.co.uk</a:t>
            </a:r>
            <a:endParaRPr lang="en-US" sz="1300" b="1" i="0" dirty="0">
              <a:solidFill>
                <a:srgbClr val="737578"/>
              </a:solidFill>
              <a:latin typeface="Arial"/>
              <a:cs typeface="Arial"/>
            </a:endParaRPr>
          </a:p>
        </p:txBody>
      </p:sp>
      <p:sp>
        <p:nvSpPr>
          <p:cNvPr id="14" name="TextBox 13"/>
          <p:cNvSpPr txBox="1"/>
          <p:nvPr userDrawn="1"/>
        </p:nvSpPr>
        <p:spPr>
          <a:xfrm>
            <a:off x="9936221" y="2054365"/>
            <a:ext cx="184666" cy="369332"/>
          </a:xfrm>
          <a:prstGeom prst="rect">
            <a:avLst/>
          </a:prstGeom>
          <a:noFill/>
        </p:spPr>
        <p:txBody>
          <a:bodyPr wrap="none" rtlCol="0">
            <a:spAutoFit/>
          </a:bodyPr>
          <a:lstStyle/>
          <a:p>
            <a:endParaRPr lang="en-US" dirty="0"/>
          </a:p>
        </p:txBody>
      </p:sp>
      <p:pic>
        <p:nvPicPr>
          <p:cNvPr id="15" name="Picture 14" descr="OEC new montage cop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34797" y="-11712"/>
            <a:ext cx="5081416" cy="6138010"/>
          </a:xfrm>
          <a:prstGeom prst="rect">
            <a:avLst/>
          </a:prstGeom>
        </p:spPr>
      </p:pic>
      <p:sp>
        <p:nvSpPr>
          <p:cNvPr id="2" name="Title 1"/>
          <p:cNvSpPr>
            <a:spLocks noGrp="1"/>
          </p:cNvSpPr>
          <p:nvPr>
            <p:ph type="ctrTitle"/>
          </p:nvPr>
        </p:nvSpPr>
        <p:spPr>
          <a:xfrm>
            <a:off x="457200" y="2172644"/>
            <a:ext cx="4062660" cy="3343015"/>
          </a:xfrm>
        </p:spPr>
        <p:txBody>
          <a:bodyPr anchor="ctr" anchorCtr="0">
            <a:normAutofit/>
          </a:bodyPr>
          <a:lstStyle>
            <a:lvl1pPr algn="ctr">
              <a:defRPr sz="2800" cap="all">
                <a:solidFill>
                  <a:schemeClr val="bg1"/>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92950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7413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56825"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4199625"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33662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30498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87497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32098" y="1600200"/>
            <a:ext cx="38637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0091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A091AC7-04AE-7E43-94BA-43D99378D772}" type="datetimeFigureOut">
              <a:rPr lang="en-US" smtClean="0"/>
              <a:t>7/4/2022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03EA098-B214-0543-A3F3-B8376FD2BE4A}" type="slidenum">
              <a:rPr lang="en-US" smtClean="0"/>
              <a:t>‹#›</a:t>
            </a:fld>
            <a:endParaRPr lang="en-US"/>
          </a:p>
        </p:txBody>
      </p:sp>
    </p:spTree>
    <p:extLst>
      <p:ext uri="{BB962C8B-B14F-4D97-AF65-F5344CB8AC3E}">
        <p14:creationId xmlns:p14="http://schemas.microsoft.com/office/powerpoint/2010/main" val="159120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A091AC7-04AE-7E43-94BA-43D99378D772}" type="datetimeFigureOut">
              <a:rPr lang="en-US" smtClean="0"/>
              <a:t>7/4/2022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03EA098-B214-0543-A3F3-B8376FD2BE4A}" type="slidenum">
              <a:rPr lang="en-US" smtClean="0"/>
              <a:t>‹#›</a:t>
            </a:fld>
            <a:endParaRPr lang="en-US"/>
          </a:p>
        </p:txBody>
      </p:sp>
    </p:spTree>
    <p:extLst>
      <p:ext uri="{BB962C8B-B14F-4D97-AF65-F5344CB8AC3E}">
        <p14:creationId xmlns:p14="http://schemas.microsoft.com/office/powerpoint/2010/main" val="2599560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33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435100"/>
            <a:ext cx="485140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3059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03EA098-B214-0543-A3F3-B8376FD2BE4A}" type="slidenum">
              <a:rPr lang="en-US" smtClean="0"/>
              <a:t>‹#›</a:t>
            </a:fld>
            <a:endParaRPr lang="en-US"/>
          </a:p>
        </p:txBody>
      </p:sp>
    </p:spTree>
    <p:extLst>
      <p:ext uri="{BB962C8B-B14F-4D97-AF65-F5344CB8AC3E}">
        <p14:creationId xmlns:p14="http://schemas.microsoft.com/office/powerpoint/2010/main" val="210494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2098" y="262188"/>
            <a:ext cx="5550020" cy="976657"/>
          </a:xfrm>
          <a:prstGeom prst="rect">
            <a:avLst/>
          </a:prstGeom>
        </p:spPr>
        <p:txBody>
          <a:bodyPr vert="horz" lIns="91440" tIns="45720" rIns="91440" bIns="45720" rtlCol="0" anchor="b" anchorCtr="0">
            <a:normAutofit/>
          </a:bodyPr>
          <a:lstStyle/>
          <a:p>
            <a:r>
              <a:rPr lang="en-GB"/>
              <a:t>Click to edit Master title style</a:t>
            </a:r>
            <a:endParaRPr lang="en-US" dirty="0"/>
          </a:p>
        </p:txBody>
      </p:sp>
      <p:sp>
        <p:nvSpPr>
          <p:cNvPr id="3" name="Text Placeholder 2"/>
          <p:cNvSpPr>
            <a:spLocks noGrp="1"/>
          </p:cNvSpPr>
          <p:nvPr>
            <p:ph type="body" idx="1"/>
          </p:nvPr>
        </p:nvSpPr>
        <p:spPr>
          <a:xfrm>
            <a:off x="632098" y="1600200"/>
            <a:ext cx="7794352"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Box 7"/>
          <p:cNvSpPr txBox="1"/>
          <p:nvPr/>
        </p:nvSpPr>
        <p:spPr>
          <a:xfrm>
            <a:off x="6888754" y="6235142"/>
            <a:ext cx="1637359" cy="292388"/>
          </a:xfrm>
          <a:prstGeom prst="rect">
            <a:avLst/>
          </a:prstGeom>
          <a:noFill/>
        </p:spPr>
        <p:txBody>
          <a:bodyPr wrap="square" rtlCol="0">
            <a:spAutoFit/>
          </a:bodyPr>
          <a:lstStyle/>
          <a:p>
            <a:pPr algn="ctr"/>
            <a:r>
              <a:rPr lang="en-US" sz="1300" b="1" i="0" dirty="0" err="1">
                <a:solidFill>
                  <a:srgbClr val="737578"/>
                </a:solidFill>
                <a:latin typeface="Arial"/>
                <a:cs typeface="Arial"/>
              </a:rPr>
              <a:t>www.oeclaw.co.uk</a:t>
            </a:r>
            <a:endParaRPr lang="en-US" sz="1300" b="1" i="0" dirty="0">
              <a:solidFill>
                <a:srgbClr val="737578"/>
              </a:solidFill>
              <a:latin typeface="Arial"/>
              <a:cs typeface="Arial"/>
            </a:endParaRPr>
          </a:p>
        </p:txBody>
      </p:sp>
      <p:cxnSp>
        <p:nvCxnSpPr>
          <p:cNvPr id="10" name="Straight Connector 9"/>
          <p:cNvCxnSpPr/>
          <p:nvPr/>
        </p:nvCxnSpPr>
        <p:spPr>
          <a:xfrm>
            <a:off x="725488" y="6126163"/>
            <a:ext cx="7700962" cy="0"/>
          </a:xfrm>
          <a:prstGeom prst="line">
            <a:avLst/>
          </a:prstGeom>
          <a:ln w="6350">
            <a:solidFill>
              <a:srgbClr val="737578"/>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Cover copy_Logo.png"/>
          <p:cNvPicPr>
            <a:picLocks noChangeAspect="1"/>
          </p:cNvPicPr>
          <p:nvPr/>
        </p:nvPicPr>
        <p:blipFill>
          <a:blip r:embed="rId13">
            <a:alphaModFix/>
            <a:extLst>
              <a:ext uri="{28A0092B-C50C-407E-A947-70E740481C1C}">
                <a14:useLocalDpi xmlns:a14="http://schemas.microsoft.com/office/drawing/2010/main" val="0"/>
              </a:ext>
            </a:extLst>
          </a:blip>
          <a:stretch>
            <a:fillRect/>
          </a:stretch>
        </p:blipFill>
        <p:spPr>
          <a:xfrm>
            <a:off x="6858792" y="-43329"/>
            <a:ext cx="1623840" cy="1392162"/>
          </a:xfrm>
          <a:prstGeom prst="rect">
            <a:avLst/>
          </a:prstGeom>
        </p:spPr>
      </p:pic>
    </p:spTree>
    <p:extLst>
      <p:ext uri="{BB962C8B-B14F-4D97-AF65-F5344CB8AC3E}">
        <p14:creationId xmlns:p14="http://schemas.microsoft.com/office/powerpoint/2010/main" val="4150790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600" b="1" kern="1200" cap="all">
          <a:solidFill>
            <a:schemeClr val="tx1"/>
          </a:solidFill>
          <a:latin typeface="Arial"/>
          <a:ea typeface="+mj-ea"/>
          <a:cs typeface="Arial"/>
        </a:defRPr>
      </a:lvl1pPr>
    </p:titleStyle>
    <p:bodyStyle>
      <a:lvl1pPr marL="180975" indent="-180975" algn="l" defTabSz="457200" rtl="0" eaLnBrk="1" latinLnBrk="0" hangingPunct="1">
        <a:spcBef>
          <a:spcPct val="20000"/>
        </a:spcBef>
        <a:buClr>
          <a:srgbClr val="737578"/>
        </a:buClr>
        <a:buSzPct val="120000"/>
        <a:buFont typeface="Arial"/>
        <a:buChar char="•"/>
        <a:defRPr sz="1800" kern="1200">
          <a:solidFill>
            <a:schemeClr val="tx1"/>
          </a:solidFill>
          <a:latin typeface="Arial"/>
          <a:ea typeface="+mn-ea"/>
          <a:cs typeface="Arial"/>
        </a:defRPr>
      </a:lvl1pPr>
      <a:lvl2pPr marL="447675" indent="-266700" algn="l" defTabSz="457200" rtl="0" eaLnBrk="1" latinLnBrk="0" hangingPunct="1">
        <a:spcBef>
          <a:spcPct val="20000"/>
        </a:spcBef>
        <a:buClr>
          <a:srgbClr val="737578"/>
        </a:buClr>
        <a:buSzPct val="120000"/>
        <a:buFont typeface="Arial"/>
        <a:buChar char="–"/>
        <a:defRPr sz="1800" kern="1200">
          <a:solidFill>
            <a:schemeClr val="tx1"/>
          </a:solidFill>
          <a:latin typeface="Arial"/>
          <a:ea typeface="+mn-ea"/>
          <a:cs typeface="Arial"/>
        </a:defRPr>
      </a:lvl2pPr>
      <a:lvl3pPr marL="628650" indent="-180975" algn="l" defTabSz="457200" rtl="0" eaLnBrk="1" latinLnBrk="0" hangingPunct="1">
        <a:spcBef>
          <a:spcPct val="20000"/>
        </a:spcBef>
        <a:buClr>
          <a:srgbClr val="737578"/>
        </a:buClr>
        <a:buSzPct val="120000"/>
        <a:buFont typeface="Arial"/>
        <a:buChar char="•"/>
        <a:tabLst>
          <a:tab pos="628650" algn="l"/>
        </a:tabLst>
        <a:defRPr sz="1800" kern="1200">
          <a:solidFill>
            <a:schemeClr val="tx1"/>
          </a:solidFill>
          <a:latin typeface="Arial"/>
          <a:ea typeface="+mn-ea"/>
          <a:cs typeface="Arial"/>
        </a:defRPr>
      </a:lvl3pPr>
      <a:lvl4pPr marL="896938" indent="-268288" algn="l" defTabSz="457200" rtl="0" eaLnBrk="1" latinLnBrk="0" hangingPunct="1">
        <a:spcBef>
          <a:spcPct val="20000"/>
        </a:spcBef>
        <a:buClr>
          <a:srgbClr val="737578"/>
        </a:buClr>
        <a:buSzPct val="120000"/>
        <a:buFont typeface="Arial"/>
        <a:buChar char="–"/>
        <a:defRPr sz="1800" kern="1200">
          <a:solidFill>
            <a:schemeClr val="tx1"/>
          </a:solidFill>
          <a:latin typeface="Arial"/>
          <a:ea typeface="+mn-ea"/>
          <a:cs typeface="Arial"/>
        </a:defRPr>
      </a:lvl4pPr>
      <a:lvl5pPr marL="1160463" indent="-263525" algn="l" defTabSz="457200" rtl="0" eaLnBrk="1" latinLnBrk="0" hangingPunct="1">
        <a:spcBef>
          <a:spcPct val="20000"/>
        </a:spcBef>
        <a:buClr>
          <a:srgbClr val="737578"/>
        </a:buClr>
        <a:buSzPct val="120000"/>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i="1" dirty="0" err="1"/>
              <a:t>Wex</a:t>
            </a:r>
            <a:r>
              <a:rPr lang="en-US" i="1" dirty="0"/>
              <a:t> v </a:t>
            </a:r>
            <a:r>
              <a:rPr lang="en-US" i="1" dirty="0" err="1"/>
              <a:t>travelport</a:t>
            </a:r>
            <a:r>
              <a:rPr lang="en-US" i="1" dirty="0"/>
              <a:t>:</a:t>
            </a:r>
            <a:br>
              <a:rPr lang="en-US" i="1" dirty="0"/>
            </a:br>
            <a:br>
              <a:rPr lang="en-US" i="1" dirty="0"/>
            </a:br>
            <a:r>
              <a:rPr lang="en-US" i="1" dirty="0" err="1"/>
              <a:t>mae</a:t>
            </a:r>
            <a:r>
              <a:rPr lang="en-US" i="1" dirty="0"/>
              <a:t> clauses in commercial litigation</a:t>
            </a:r>
            <a:br>
              <a:rPr lang="en-US" dirty="0"/>
            </a:br>
            <a:br>
              <a:rPr lang="en-US" dirty="0"/>
            </a:br>
            <a:r>
              <a:rPr lang="en-US" sz="1600" dirty="0" err="1"/>
              <a:t>sa’ad</a:t>
            </a:r>
            <a:r>
              <a:rPr lang="en-US" sz="1600" dirty="0"/>
              <a:t> </a:t>
            </a:r>
            <a:r>
              <a:rPr lang="en-US" sz="1600" dirty="0" err="1"/>
              <a:t>hossain</a:t>
            </a:r>
            <a:r>
              <a:rPr lang="en-US" sz="1600" dirty="0"/>
              <a:t> qc</a:t>
            </a:r>
            <a:br>
              <a:rPr lang="en-US" sz="1600" dirty="0"/>
            </a:br>
            <a:r>
              <a:rPr lang="en-US" sz="1600" dirty="0" err="1"/>
              <a:t>james</a:t>
            </a:r>
            <a:r>
              <a:rPr lang="en-US" sz="1600" dirty="0"/>
              <a:t> macdonald qc</a:t>
            </a:r>
            <a:br>
              <a:rPr lang="en-US" sz="2000" dirty="0"/>
            </a:br>
            <a:br>
              <a:rPr lang="en-US" sz="2000" dirty="0"/>
            </a:br>
            <a:r>
              <a:rPr lang="en-US" sz="2000" dirty="0"/>
              <a:t>5 July 2022</a:t>
            </a:r>
          </a:p>
        </p:txBody>
      </p:sp>
    </p:spTree>
    <p:extLst>
      <p:ext uri="{BB962C8B-B14F-4D97-AF65-F5344CB8AC3E}">
        <p14:creationId xmlns:p14="http://schemas.microsoft.com/office/powerpoint/2010/main" val="3558004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F352-EDDA-415C-A960-BF8668A66E99}"/>
              </a:ext>
            </a:extLst>
          </p:cNvPr>
          <p:cNvSpPr>
            <a:spLocks noGrp="1"/>
          </p:cNvSpPr>
          <p:nvPr>
            <p:ph type="title"/>
          </p:nvPr>
        </p:nvSpPr>
        <p:spPr/>
        <p:txBody>
          <a:bodyPr/>
          <a:lstStyle/>
          <a:p>
            <a:r>
              <a:rPr lang="en-GB" b="0" i="1" dirty="0"/>
              <a:t>TRAVELPORT V WEX</a:t>
            </a:r>
          </a:p>
        </p:txBody>
      </p:sp>
      <p:sp>
        <p:nvSpPr>
          <p:cNvPr id="3" name="Content Placeholder 2">
            <a:extLst>
              <a:ext uri="{FF2B5EF4-FFF2-40B4-BE49-F238E27FC236}">
                <a16:creationId xmlns:a16="http://schemas.microsoft.com/office/drawing/2014/main" id="{A14BEF0D-3AB4-4844-AFF9-68771AF4F3E4}"/>
              </a:ext>
            </a:extLst>
          </p:cNvPr>
          <p:cNvSpPr>
            <a:spLocks noGrp="1"/>
          </p:cNvSpPr>
          <p:nvPr>
            <p:ph idx="1"/>
          </p:nvPr>
        </p:nvSpPr>
        <p:spPr/>
        <p:txBody>
          <a:bodyPr>
            <a:normAutofit/>
          </a:bodyPr>
          <a:lstStyle/>
          <a:p>
            <a:pPr marL="0" indent="0">
              <a:buNone/>
            </a:pPr>
            <a:r>
              <a:rPr lang="en-GB" b="1" dirty="0"/>
              <a:t>The MAE Clause: general definition</a:t>
            </a:r>
          </a:p>
          <a:p>
            <a:pPr marL="0" indent="0">
              <a:buNone/>
            </a:pPr>
            <a:endParaRPr lang="en-GB" b="1" dirty="0"/>
          </a:p>
          <a:p>
            <a:pPr marL="0" indent="0">
              <a:lnSpc>
                <a:spcPct val="150000"/>
              </a:lnSpc>
              <a:buNone/>
            </a:pPr>
            <a:r>
              <a:rPr lang="en-GB" i="1" dirty="0"/>
              <a:t>"Material Adverse Effect" means any event, change, development, state of facts or effect that, individually or in the aggregate […]:</a:t>
            </a:r>
          </a:p>
          <a:p>
            <a:pPr marL="0" indent="0">
              <a:lnSpc>
                <a:spcPct val="150000"/>
              </a:lnSpc>
              <a:buNone/>
            </a:pPr>
            <a:r>
              <a:rPr lang="en-GB" i="1" dirty="0"/>
              <a:t>	has had and continues to have a material adverse effect </a:t>
            </a:r>
          </a:p>
          <a:p>
            <a:pPr marL="0" indent="0">
              <a:lnSpc>
                <a:spcPct val="150000"/>
              </a:lnSpc>
              <a:buNone/>
            </a:pPr>
            <a:r>
              <a:rPr lang="en-GB" i="1" dirty="0"/>
              <a:t>	on the business, condition (financial or otherwise) or results of 	operations of </a:t>
            </a:r>
          </a:p>
          <a:p>
            <a:pPr marL="0" indent="0">
              <a:lnSpc>
                <a:spcPct val="150000"/>
              </a:lnSpc>
              <a:buNone/>
            </a:pPr>
            <a:r>
              <a:rPr lang="en-GB" i="1" dirty="0"/>
              <a:t>	[</a:t>
            </a:r>
            <a:r>
              <a:rPr lang="en-GB" i="1" dirty="0" err="1"/>
              <a:t>eNett</a:t>
            </a:r>
            <a:r>
              <a:rPr lang="en-GB" i="1" dirty="0"/>
              <a:t>] and its Subsidiaries, taken as a whole, or </a:t>
            </a:r>
          </a:p>
          <a:p>
            <a:pPr marL="0" indent="0">
              <a:lnSpc>
                <a:spcPct val="150000"/>
              </a:lnSpc>
              <a:buNone/>
            </a:pPr>
            <a:r>
              <a:rPr lang="en-GB" i="1" dirty="0"/>
              <a:t>	of [</a:t>
            </a:r>
            <a:r>
              <a:rPr lang="en-GB" i="1" dirty="0" err="1"/>
              <a:t>Optal</a:t>
            </a:r>
            <a:r>
              <a:rPr lang="en-GB" i="1" dirty="0"/>
              <a:t>] and its Subsidiaries, taken as a whole</a:t>
            </a:r>
          </a:p>
          <a:p>
            <a:pPr lvl="1">
              <a:lnSpc>
                <a:spcPct val="150000"/>
              </a:lnSpc>
            </a:pPr>
            <a:endParaRPr lang="en-GB" dirty="0"/>
          </a:p>
          <a:p>
            <a:pPr lvl="1">
              <a:lnSpc>
                <a:spcPct val="150000"/>
              </a:lnSpc>
            </a:pPr>
            <a:endParaRPr lang="en-GB" dirty="0"/>
          </a:p>
          <a:p>
            <a:pPr>
              <a:lnSpc>
                <a:spcPct val="150000"/>
              </a:lnSpc>
            </a:pPr>
            <a:endParaRPr lang="en-GB" b="1" dirty="0"/>
          </a:p>
        </p:txBody>
      </p:sp>
    </p:spTree>
    <p:extLst>
      <p:ext uri="{BB962C8B-B14F-4D97-AF65-F5344CB8AC3E}">
        <p14:creationId xmlns:p14="http://schemas.microsoft.com/office/powerpoint/2010/main" val="2959630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F352-EDDA-415C-A960-BF8668A66E99}"/>
              </a:ext>
            </a:extLst>
          </p:cNvPr>
          <p:cNvSpPr>
            <a:spLocks noGrp="1"/>
          </p:cNvSpPr>
          <p:nvPr>
            <p:ph type="title"/>
          </p:nvPr>
        </p:nvSpPr>
        <p:spPr/>
        <p:txBody>
          <a:bodyPr/>
          <a:lstStyle/>
          <a:p>
            <a:r>
              <a:rPr lang="en-GB" b="0" i="1" dirty="0"/>
              <a:t>TRAVELPORT V WEX</a:t>
            </a:r>
          </a:p>
        </p:txBody>
      </p:sp>
      <p:sp>
        <p:nvSpPr>
          <p:cNvPr id="3" name="Content Placeholder 2">
            <a:extLst>
              <a:ext uri="{FF2B5EF4-FFF2-40B4-BE49-F238E27FC236}">
                <a16:creationId xmlns:a16="http://schemas.microsoft.com/office/drawing/2014/main" id="{A14BEF0D-3AB4-4844-AFF9-68771AF4F3E4}"/>
              </a:ext>
            </a:extLst>
          </p:cNvPr>
          <p:cNvSpPr>
            <a:spLocks noGrp="1"/>
          </p:cNvSpPr>
          <p:nvPr>
            <p:ph idx="1"/>
          </p:nvPr>
        </p:nvSpPr>
        <p:spPr/>
        <p:txBody>
          <a:bodyPr>
            <a:normAutofit/>
          </a:bodyPr>
          <a:lstStyle/>
          <a:p>
            <a:pPr marL="0" indent="0">
              <a:buNone/>
            </a:pPr>
            <a:r>
              <a:rPr lang="en-GB" b="1" dirty="0"/>
              <a:t>The MAE Clause: Carve-Out</a:t>
            </a:r>
          </a:p>
          <a:p>
            <a:pPr marL="0" indent="0">
              <a:buNone/>
            </a:pPr>
            <a:endParaRPr lang="en-GB" b="1" dirty="0"/>
          </a:p>
          <a:p>
            <a:pPr marL="0" indent="0">
              <a:lnSpc>
                <a:spcPct val="150000"/>
              </a:lnSpc>
              <a:buNone/>
            </a:pPr>
            <a:r>
              <a:rPr lang="en-GB" sz="1600" i="1" dirty="0"/>
              <a:t>provided, that […] no such event, change, development, state of facts or effect resulting, arising from or in connection with any of the following matters shall be deemed, either alone or in combination, to constitute or contribute to, or be taken into account in determining whether there has been or will be, a Material Adverse Effect: […]</a:t>
            </a:r>
          </a:p>
          <a:p>
            <a:pPr marL="180975" lvl="1" indent="0">
              <a:lnSpc>
                <a:spcPct val="150000"/>
              </a:lnSpc>
              <a:buNone/>
            </a:pPr>
            <a:r>
              <a:rPr lang="en-GB" sz="1600" i="1" dirty="0"/>
              <a:t>(d) changes (or proposed changes) in Tax, regulatory or political conditions […] </a:t>
            </a:r>
            <a:r>
              <a:rPr lang="en-GB" sz="1600" b="1" i="1" dirty="0"/>
              <a:t>or Law </a:t>
            </a:r>
            <a:r>
              <a:rPr lang="en-GB" sz="1600" i="1" dirty="0"/>
              <a:t>[…];</a:t>
            </a:r>
          </a:p>
          <a:p>
            <a:pPr marL="180975" lvl="1" indent="0">
              <a:lnSpc>
                <a:spcPct val="150000"/>
              </a:lnSpc>
              <a:buNone/>
            </a:pPr>
            <a:r>
              <a:rPr lang="en-GB" sz="1600" i="1" dirty="0"/>
              <a:t>(e) conditions resulting from any natural or manmade disasters, hurricanes, floods, tornados, </a:t>
            </a:r>
            <a:r>
              <a:rPr lang="en-GB" sz="1600" b="1" i="1" dirty="0"/>
              <a:t>pandemics</a:t>
            </a:r>
            <a:r>
              <a:rPr lang="en-GB" sz="1600" i="1" dirty="0"/>
              <a:t>, tsunamis, earthquakes, acts of God or other weather-related or natural conditions </a:t>
            </a:r>
            <a:r>
              <a:rPr lang="en-GB" sz="1600" dirty="0"/>
              <a:t>	[…]</a:t>
            </a:r>
          </a:p>
        </p:txBody>
      </p:sp>
    </p:spTree>
    <p:extLst>
      <p:ext uri="{BB962C8B-B14F-4D97-AF65-F5344CB8AC3E}">
        <p14:creationId xmlns:p14="http://schemas.microsoft.com/office/powerpoint/2010/main" val="3201143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F352-EDDA-415C-A960-BF8668A66E99}"/>
              </a:ext>
            </a:extLst>
          </p:cNvPr>
          <p:cNvSpPr>
            <a:spLocks noGrp="1"/>
          </p:cNvSpPr>
          <p:nvPr>
            <p:ph type="title"/>
          </p:nvPr>
        </p:nvSpPr>
        <p:spPr/>
        <p:txBody>
          <a:bodyPr/>
          <a:lstStyle/>
          <a:p>
            <a:r>
              <a:rPr lang="en-GB" b="0" i="1" dirty="0"/>
              <a:t>TRAVELPORT V WEX</a:t>
            </a:r>
          </a:p>
        </p:txBody>
      </p:sp>
      <p:sp>
        <p:nvSpPr>
          <p:cNvPr id="3" name="Content Placeholder 2">
            <a:extLst>
              <a:ext uri="{FF2B5EF4-FFF2-40B4-BE49-F238E27FC236}">
                <a16:creationId xmlns:a16="http://schemas.microsoft.com/office/drawing/2014/main" id="{A14BEF0D-3AB4-4844-AFF9-68771AF4F3E4}"/>
              </a:ext>
            </a:extLst>
          </p:cNvPr>
          <p:cNvSpPr>
            <a:spLocks noGrp="1"/>
          </p:cNvSpPr>
          <p:nvPr>
            <p:ph idx="1"/>
          </p:nvPr>
        </p:nvSpPr>
        <p:spPr/>
        <p:txBody>
          <a:bodyPr>
            <a:normAutofit/>
          </a:bodyPr>
          <a:lstStyle/>
          <a:p>
            <a:pPr marL="0" indent="0">
              <a:buNone/>
            </a:pPr>
            <a:r>
              <a:rPr lang="en-GB" b="1" dirty="0"/>
              <a:t>The MAE Clause: Carve-Out Exception </a:t>
            </a:r>
          </a:p>
          <a:p>
            <a:pPr marL="0" indent="0">
              <a:buNone/>
            </a:pPr>
            <a:endParaRPr lang="en-GB" b="1" dirty="0"/>
          </a:p>
          <a:p>
            <a:pPr marL="0" indent="0">
              <a:lnSpc>
                <a:spcPct val="150000"/>
              </a:lnSpc>
              <a:buNone/>
            </a:pPr>
            <a:r>
              <a:rPr lang="en-GB" sz="1600" b="0" i="1" dirty="0">
                <a:solidFill>
                  <a:srgbClr val="000000"/>
                </a:solidFill>
                <a:effectLst/>
                <a:latin typeface="Arial" panose="020B0604020202020204" pitchFamily="34" charset="0"/>
                <a:cs typeface="Arial" panose="020B0604020202020204" pitchFamily="34" charset="0"/>
              </a:rPr>
              <a:t>provided, further, that any event, change, development or effect referred to in clause (a), (b), (c) or (e) may be taken into account in determining whether there has been a Material Adverse Effect to the extent, and solely to the extent, such event, change, development, </a:t>
            </a:r>
            <a:r>
              <a:rPr lang="en-GB" sz="1600" i="1" dirty="0">
                <a:solidFill>
                  <a:srgbClr val="000000"/>
                </a:solidFill>
                <a:effectLst/>
                <a:latin typeface="Arial" panose="020B0604020202020204" pitchFamily="34" charset="0"/>
                <a:cs typeface="Arial" panose="020B0604020202020204" pitchFamily="34" charset="0"/>
              </a:rPr>
              <a:t>state of facts or effect has a disproportionate effect on [</a:t>
            </a:r>
            <a:r>
              <a:rPr lang="en-GB" sz="1600" i="1" dirty="0" err="1">
                <a:solidFill>
                  <a:srgbClr val="000000"/>
                </a:solidFill>
                <a:effectLst/>
                <a:latin typeface="Arial" panose="020B0604020202020204" pitchFamily="34" charset="0"/>
                <a:cs typeface="Arial" panose="020B0604020202020204" pitchFamily="34" charset="0"/>
              </a:rPr>
              <a:t>eNett</a:t>
            </a:r>
            <a:r>
              <a:rPr lang="en-GB" sz="1600" i="1" dirty="0">
                <a:solidFill>
                  <a:srgbClr val="000000"/>
                </a:solidFill>
                <a:effectLst/>
                <a:latin typeface="Arial" panose="020B0604020202020204" pitchFamily="34" charset="0"/>
                <a:cs typeface="Arial" panose="020B0604020202020204" pitchFamily="34" charset="0"/>
              </a:rPr>
              <a:t>] and its Subsidiaries, taken as a whole, or on [</a:t>
            </a:r>
            <a:r>
              <a:rPr lang="en-GB" sz="1600" i="1" dirty="0" err="1">
                <a:solidFill>
                  <a:srgbClr val="000000"/>
                </a:solidFill>
                <a:effectLst/>
                <a:latin typeface="Arial" panose="020B0604020202020204" pitchFamily="34" charset="0"/>
                <a:cs typeface="Arial" panose="020B0604020202020204" pitchFamily="34" charset="0"/>
              </a:rPr>
              <a:t>Optal</a:t>
            </a:r>
            <a:r>
              <a:rPr lang="en-GB" sz="1600" i="1" dirty="0">
                <a:solidFill>
                  <a:srgbClr val="000000"/>
                </a:solidFill>
                <a:effectLst/>
                <a:latin typeface="Arial" panose="020B0604020202020204" pitchFamily="34" charset="0"/>
                <a:cs typeface="Arial" panose="020B0604020202020204" pitchFamily="34" charset="0"/>
              </a:rPr>
              <a:t>] and its Subsidiaries</a:t>
            </a:r>
            <a:r>
              <a:rPr lang="en-GB" sz="1600" b="0" i="1" dirty="0">
                <a:solidFill>
                  <a:srgbClr val="000000"/>
                </a:solidFill>
                <a:effectLst/>
                <a:latin typeface="Arial" panose="020B0604020202020204" pitchFamily="34" charset="0"/>
                <a:cs typeface="Arial" panose="020B0604020202020204" pitchFamily="34" charset="0"/>
              </a:rPr>
              <a:t>, taken as a whole, </a:t>
            </a:r>
            <a:r>
              <a:rPr lang="en-GB" sz="1600" b="1" i="1" dirty="0">
                <a:solidFill>
                  <a:srgbClr val="000000"/>
                </a:solidFill>
                <a:effectLst/>
                <a:latin typeface="Arial" panose="020B0604020202020204" pitchFamily="34" charset="0"/>
                <a:cs typeface="Arial" panose="020B0604020202020204" pitchFamily="34" charset="0"/>
              </a:rPr>
              <a:t>as compared to other participants in the industries in which [</a:t>
            </a:r>
            <a:r>
              <a:rPr lang="en-GB" sz="1600" b="1" i="1" dirty="0" err="1">
                <a:solidFill>
                  <a:srgbClr val="000000"/>
                </a:solidFill>
                <a:effectLst/>
                <a:latin typeface="Arial" panose="020B0604020202020204" pitchFamily="34" charset="0"/>
                <a:cs typeface="Arial" panose="020B0604020202020204" pitchFamily="34" charset="0"/>
              </a:rPr>
              <a:t>eNett</a:t>
            </a:r>
            <a:r>
              <a:rPr lang="en-GB" sz="1600" b="1" i="1" dirty="0">
                <a:solidFill>
                  <a:srgbClr val="000000"/>
                </a:solidFill>
                <a:effectLst/>
                <a:latin typeface="Arial" panose="020B0604020202020204" pitchFamily="34" charset="0"/>
                <a:cs typeface="Arial" panose="020B0604020202020204" pitchFamily="34" charset="0"/>
              </a:rPr>
              <a:t>], [</a:t>
            </a:r>
            <a:r>
              <a:rPr lang="en-GB" sz="1600" b="1" i="1" dirty="0" err="1">
                <a:solidFill>
                  <a:srgbClr val="000000"/>
                </a:solidFill>
                <a:effectLst/>
                <a:latin typeface="Arial" panose="020B0604020202020204" pitchFamily="34" charset="0"/>
                <a:cs typeface="Arial" panose="020B0604020202020204" pitchFamily="34" charset="0"/>
              </a:rPr>
              <a:t>Optal</a:t>
            </a:r>
            <a:r>
              <a:rPr lang="en-GB" sz="1600" b="1" i="1" dirty="0">
                <a:solidFill>
                  <a:srgbClr val="000000"/>
                </a:solidFill>
                <a:effectLst/>
                <a:latin typeface="Arial" panose="020B0604020202020204" pitchFamily="34" charset="0"/>
                <a:cs typeface="Arial" panose="020B0604020202020204" pitchFamily="34" charset="0"/>
              </a:rPr>
              <a:t>] or their respective Subsidiaries operate</a:t>
            </a:r>
            <a:endParaRPr lang="en-GB" sz="1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88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F352-EDDA-415C-A960-BF8668A66E99}"/>
              </a:ext>
            </a:extLst>
          </p:cNvPr>
          <p:cNvSpPr>
            <a:spLocks noGrp="1"/>
          </p:cNvSpPr>
          <p:nvPr>
            <p:ph type="title"/>
          </p:nvPr>
        </p:nvSpPr>
        <p:spPr/>
        <p:txBody>
          <a:bodyPr/>
          <a:lstStyle/>
          <a:p>
            <a:r>
              <a:rPr lang="en-GB" b="0" i="1" dirty="0"/>
              <a:t>TRAVELPORT V WEX</a:t>
            </a:r>
          </a:p>
        </p:txBody>
      </p:sp>
      <p:sp>
        <p:nvSpPr>
          <p:cNvPr id="3" name="Content Placeholder 2">
            <a:extLst>
              <a:ext uri="{FF2B5EF4-FFF2-40B4-BE49-F238E27FC236}">
                <a16:creationId xmlns:a16="http://schemas.microsoft.com/office/drawing/2014/main" id="{A14BEF0D-3AB4-4844-AFF9-68771AF4F3E4}"/>
              </a:ext>
            </a:extLst>
          </p:cNvPr>
          <p:cNvSpPr>
            <a:spLocks noGrp="1"/>
          </p:cNvSpPr>
          <p:nvPr>
            <p:ph idx="1"/>
          </p:nvPr>
        </p:nvSpPr>
        <p:spPr/>
        <p:txBody>
          <a:bodyPr>
            <a:normAutofit lnSpcReduction="10000"/>
          </a:bodyPr>
          <a:lstStyle/>
          <a:p>
            <a:pPr marL="0" indent="0">
              <a:buNone/>
            </a:pPr>
            <a:r>
              <a:rPr lang="en-GB" b="1" dirty="0"/>
              <a:t>The MAE Clause: the issue in a nutshell </a:t>
            </a:r>
          </a:p>
          <a:p>
            <a:pPr marL="0" indent="0">
              <a:buNone/>
            </a:pPr>
            <a:endParaRPr lang="en-GB" sz="1600" b="1" i="1"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WEX could rely on the pandemic as being a MAE </a:t>
            </a:r>
            <a:r>
              <a:rPr lang="en-GB" sz="1600" u="sng" dirty="0">
                <a:latin typeface="Arial" panose="020B0604020202020204" pitchFamily="34" charset="0"/>
                <a:cs typeface="Arial" panose="020B0604020202020204" pitchFamily="34" charset="0"/>
              </a:rPr>
              <a:t>if</a:t>
            </a:r>
            <a:r>
              <a:rPr lang="en-GB" sz="1600" dirty="0">
                <a:latin typeface="Arial" panose="020B0604020202020204" pitchFamily="34" charset="0"/>
                <a:cs typeface="Arial" panose="020B0604020202020204" pitchFamily="34" charset="0"/>
              </a:rPr>
              <a:t> it had a disproportionate effect on </a:t>
            </a:r>
            <a:r>
              <a:rPr lang="en-GB" sz="1600" dirty="0" err="1">
                <a:latin typeface="Arial" panose="020B0604020202020204" pitchFamily="34" charset="0"/>
                <a:cs typeface="Arial" panose="020B0604020202020204" pitchFamily="34" charset="0"/>
              </a:rPr>
              <a:t>eNett</a:t>
            </a:r>
            <a:r>
              <a:rPr lang="en-GB" sz="1600" dirty="0">
                <a:latin typeface="Arial" panose="020B0604020202020204" pitchFamily="34" charset="0"/>
                <a:cs typeface="Arial" panose="020B0604020202020204" pitchFamily="34" charset="0"/>
              </a:rPr>
              <a:t> or </a:t>
            </a:r>
            <a:r>
              <a:rPr lang="en-GB" sz="1600" dirty="0" err="1">
                <a:latin typeface="Arial" panose="020B0604020202020204" pitchFamily="34" charset="0"/>
                <a:cs typeface="Arial" panose="020B0604020202020204" pitchFamily="34" charset="0"/>
              </a:rPr>
              <a:t>Optal</a:t>
            </a:r>
            <a:r>
              <a:rPr lang="en-GB" sz="1600" dirty="0">
                <a:latin typeface="Arial" panose="020B0604020202020204" pitchFamily="34" charset="0"/>
                <a:cs typeface="Arial" panose="020B0604020202020204" pitchFamily="34" charset="0"/>
              </a:rPr>
              <a:t> compared to other participants in the industries in which </a:t>
            </a:r>
            <a:r>
              <a:rPr lang="en-GB" sz="1600" dirty="0" err="1">
                <a:latin typeface="Arial" panose="020B0604020202020204" pitchFamily="34" charset="0"/>
                <a:cs typeface="Arial" panose="020B0604020202020204" pitchFamily="34" charset="0"/>
              </a:rPr>
              <a:t>eNett</a:t>
            </a:r>
            <a:r>
              <a:rPr lang="en-GB" sz="1600" dirty="0">
                <a:latin typeface="Arial" panose="020B0604020202020204" pitchFamily="34" charset="0"/>
                <a:cs typeface="Arial" panose="020B0604020202020204" pitchFamily="34" charset="0"/>
              </a:rPr>
              <a:t> or </a:t>
            </a:r>
            <a:r>
              <a:rPr lang="en-GB" sz="1600" dirty="0" err="1">
                <a:latin typeface="Arial" panose="020B0604020202020204" pitchFamily="34" charset="0"/>
                <a:cs typeface="Arial" panose="020B0604020202020204" pitchFamily="34" charset="0"/>
              </a:rPr>
              <a:t>Optal</a:t>
            </a:r>
            <a:r>
              <a:rPr lang="en-GB" sz="1600" dirty="0">
                <a:latin typeface="Arial" panose="020B0604020202020204" pitchFamily="34" charset="0"/>
                <a:cs typeface="Arial" panose="020B0604020202020204" pitchFamily="34" charset="0"/>
              </a:rPr>
              <a:t> operated</a:t>
            </a: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n-GB" sz="1600" b="1" dirty="0">
                <a:latin typeface="Arial" panose="020B0604020202020204" pitchFamily="34" charset="0"/>
                <a:cs typeface="Arial" panose="020B0604020202020204" pitchFamily="34" charset="0"/>
              </a:rPr>
              <a:t>So the key question was: which industries did </a:t>
            </a:r>
            <a:r>
              <a:rPr lang="en-GB" sz="1600" b="1" dirty="0" err="1">
                <a:latin typeface="Arial" panose="020B0604020202020204" pitchFamily="34" charset="0"/>
                <a:cs typeface="Arial" panose="020B0604020202020204" pitchFamily="34" charset="0"/>
              </a:rPr>
              <a:t>eNett</a:t>
            </a:r>
            <a:r>
              <a:rPr lang="en-GB" sz="1600" b="1" dirty="0">
                <a:latin typeface="Arial" panose="020B0604020202020204" pitchFamily="34" charset="0"/>
                <a:cs typeface="Arial" panose="020B0604020202020204" pitchFamily="34" charset="0"/>
              </a:rPr>
              <a:t> or </a:t>
            </a:r>
            <a:r>
              <a:rPr lang="en-GB" sz="1600" b="1" dirty="0" err="1">
                <a:latin typeface="Arial" panose="020B0604020202020204" pitchFamily="34" charset="0"/>
                <a:cs typeface="Arial" panose="020B0604020202020204" pitchFamily="34" charset="0"/>
              </a:rPr>
              <a:t>Optal</a:t>
            </a:r>
            <a:r>
              <a:rPr lang="en-GB" sz="1600" b="1" dirty="0">
                <a:latin typeface="Arial" panose="020B0604020202020204" pitchFamily="34" charset="0"/>
                <a:cs typeface="Arial" panose="020B0604020202020204" pitchFamily="34" charset="0"/>
              </a:rPr>
              <a:t> operate in? </a:t>
            </a:r>
          </a:p>
          <a:p>
            <a:pPr>
              <a:lnSpc>
                <a:spcPct val="150000"/>
              </a:lnSpc>
            </a:pPr>
            <a:endParaRPr lang="en-GB" sz="1600" b="1"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WEX’s case: the payments industry and/or the B2B payments industry</a:t>
            </a:r>
          </a:p>
          <a:p>
            <a:pPr>
              <a:lnSpc>
                <a:spcPct val="150000"/>
              </a:lnSpc>
            </a:pPr>
            <a:r>
              <a:rPr lang="en-GB" sz="1600" dirty="0">
                <a:latin typeface="Arial" panose="020B0604020202020204" pitchFamily="34" charset="0"/>
                <a:cs typeface="Arial" panose="020B0604020202020204" pitchFamily="34" charset="0"/>
              </a:rPr>
              <a:t>Sellers’ case: a “travel payments industry” (“</a:t>
            </a:r>
            <a:r>
              <a:rPr lang="en-GB" sz="1600" b="1" dirty="0">
                <a:latin typeface="Arial" panose="020B0604020202020204" pitchFamily="34" charset="0"/>
                <a:cs typeface="Arial" panose="020B0604020202020204" pitchFamily="34" charset="0"/>
              </a:rPr>
              <a:t>TPI</a:t>
            </a:r>
            <a:r>
              <a:rPr lang="en-GB" sz="1600" dirty="0">
                <a:latin typeface="Arial" panose="020B0604020202020204" pitchFamily="34" charset="0"/>
                <a:cs typeface="Arial" panose="020B0604020202020204" pitchFamily="34" charset="0"/>
              </a:rPr>
              <a:t>”), i.e. providers of products and services particularly suited to facilitate B2B payments between participants in the travel industry </a:t>
            </a:r>
          </a:p>
        </p:txBody>
      </p:sp>
    </p:spTree>
    <p:extLst>
      <p:ext uri="{BB962C8B-B14F-4D97-AF65-F5344CB8AC3E}">
        <p14:creationId xmlns:p14="http://schemas.microsoft.com/office/powerpoint/2010/main" val="1479327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F352-EDDA-415C-A960-BF8668A66E99}"/>
              </a:ext>
            </a:extLst>
          </p:cNvPr>
          <p:cNvSpPr>
            <a:spLocks noGrp="1"/>
          </p:cNvSpPr>
          <p:nvPr>
            <p:ph type="title"/>
          </p:nvPr>
        </p:nvSpPr>
        <p:spPr/>
        <p:txBody>
          <a:bodyPr/>
          <a:lstStyle/>
          <a:p>
            <a:r>
              <a:rPr lang="en-GB" b="0" i="1" dirty="0"/>
              <a:t>TRAVELPORT V WEX</a:t>
            </a:r>
          </a:p>
        </p:txBody>
      </p:sp>
      <p:sp>
        <p:nvSpPr>
          <p:cNvPr id="3" name="Content Placeholder 2">
            <a:extLst>
              <a:ext uri="{FF2B5EF4-FFF2-40B4-BE49-F238E27FC236}">
                <a16:creationId xmlns:a16="http://schemas.microsoft.com/office/drawing/2014/main" id="{A14BEF0D-3AB4-4844-AFF9-68771AF4F3E4}"/>
              </a:ext>
            </a:extLst>
          </p:cNvPr>
          <p:cNvSpPr>
            <a:spLocks noGrp="1"/>
          </p:cNvSpPr>
          <p:nvPr>
            <p:ph idx="1"/>
          </p:nvPr>
        </p:nvSpPr>
        <p:spPr/>
        <p:txBody>
          <a:bodyPr>
            <a:normAutofit/>
          </a:bodyPr>
          <a:lstStyle/>
          <a:p>
            <a:pPr marL="0" indent="0">
              <a:buNone/>
            </a:pPr>
            <a:r>
              <a:rPr lang="en-GB" b="1" dirty="0"/>
              <a:t>Construction principles:</a:t>
            </a:r>
          </a:p>
          <a:p>
            <a:pPr marL="0" indent="0">
              <a:buNone/>
            </a:pPr>
            <a:endParaRPr lang="en-GB" sz="1600" b="1"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No special rules of construction apply to MAE clauses: [134]</a:t>
            </a:r>
          </a:p>
          <a:p>
            <a:pPr>
              <a:lnSpc>
                <a:spcPct val="150000"/>
              </a:lnSpc>
            </a:pPr>
            <a:r>
              <a:rPr lang="en-GB" sz="1600" dirty="0">
                <a:latin typeface="Arial" panose="020B0604020202020204" pitchFamily="34" charset="0"/>
                <a:cs typeface="Arial" panose="020B0604020202020204" pitchFamily="34" charset="0"/>
              </a:rPr>
              <a:t>So MAE clause to be interpreted in accordance with principles set out in </a:t>
            </a:r>
            <a:r>
              <a:rPr lang="en-GB" sz="1600" i="1" dirty="0">
                <a:latin typeface="Arial" panose="020B0604020202020204" pitchFamily="34" charset="0"/>
                <a:cs typeface="Arial" panose="020B0604020202020204" pitchFamily="34" charset="0"/>
              </a:rPr>
              <a:t>BCCI, Arnold v Britton </a:t>
            </a:r>
            <a:r>
              <a:rPr lang="en-GB" sz="1600" dirty="0">
                <a:latin typeface="Arial" panose="020B0604020202020204" pitchFamily="34" charset="0"/>
                <a:cs typeface="Arial" panose="020B0604020202020204" pitchFamily="34" charset="0"/>
              </a:rPr>
              <a:t>and </a:t>
            </a:r>
            <a:r>
              <a:rPr lang="en-GB" sz="1600" i="1" dirty="0">
                <a:latin typeface="Arial" panose="020B0604020202020204" pitchFamily="34" charset="0"/>
                <a:cs typeface="Arial" panose="020B0604020202020204" pitchFamily="34" charset="0"/>
              </a:rPr>
              <a:t>Wood v Capita</a:t>
            </a:r>
            <a:r>
              <a:rPr lang="en-GB" sz="1600" dirty="0">
                <a:latin typeface="Arial" panose="020B0604020202020204" pitchFamily="34" charset="0"/>
                <a:cs typeface="Arial" panose="020B0604020202020204" pitchFamily="34" charset="0"/>
              </a:rPr>
              <a:t>: [130].</a:t>
            </a:r>
          </a:p>
          <a:p>
            <a:pPr>
              <a:lnSpc>
                <a:spcPct val="150000"/>
              </a:lnSpc>
            </a:pPr>
            <a:r>
              <a:rPr lang="en-GB" sz="1600" dirty="0">
                <a:latin typeface="Arial" panose="020B0604020202020204" pitchFamily="34" charset="0"/>
                <a:cs typeface="Arial" panose="020B0604020202020204" pitchFamily="34" charset="0"/>
              </a:rPr>
              <a:t>English case law on MAE clauses of no particular assistance: [172]-[175]</a:t>
            </a:r>
          </a:p>
          <a:p>
            <a:pPr>
              <a:lnSpc>
                <a:spcPct val="150000"/>
              </a:lnSpc>
            </a:pPr>
            <a:r>
              <a:rPr lang="en-GB" sz="1600" dirty="0">
                <a:latin typeface="Arial" panose="020B0604020202020204" pitchFamily="34" charset="0"/>
                <a:cs typeface="Arial" panose="020B0604020202020204" pitchFamily="34" charset="0"/>
              </a:rPr>
              <a:t>Save that MAE clauses generally look for significant adverse events of durational significance: </a:t>
            </a:r>
            <a:r>
              <a:rPr lang="en-GB" sz="1600" i="1" dirty="0" err="1">
                <a:latin typeface="Arial" panose="020B0604020202020204" pitchFamily="34" charset="0"/>
                <a:cs typeface="Arial" panose="020B0604020202020204" pitchFamily="34" charset="0"/>
              </a:rPr>
              <a:t>Urvasco</a:t>
            </a:r>
            <a:r>
              <a:rPr lang="en-GB" sz="1600" i="1" dirty="0">
                <a:latin typeface="Arial" panose="020B0604020202020204" pitchFamily="34" charset="0"/>
                <a:cs typeface="Arial" panose="020B0604020202020204" pitchFamily="34" charset="0"/>
              </a:rPr>
              <a:t> v Carey Value Added </a:t>
            </a:r>
            <a:r>
              <a:rPr lang="en-GB" sz="1600" dirty="0">
                <a:latin typeface="Arial" panose="020B0604020202020204" pitchFamily="34" charset="0"/>
                <a:cs typeface="Arial" panose="020B0604020202020204" pitchFamily="34" charset="0"/>
              </a:rPr>
              <a:t>[2013] EWHC 1039 (Comm) at [335]-[364] (Blair J).</a:t>
            </a:r>
          </a:p>
        </p:txBody>
      </p:sp>
    </p:spTree>
    <p:extLst>
      <p:ext uri="{BB962C8B-B14F-4D97-AF65-F5344CB8AC3E}">
        <p14:creationId xmlns:p14="http://schemas.microsoft.com/office/powerpoint/2010/main" val="2636718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F352-EDDA-415C-A960-BF8668A66E99}"/>
              </a:ext>
            </a:extLst>
          </p:cNvPr>
          <p:cNvSpPr>
            <a:spLocks noGrp="1"/>
          </p:cNvSpPr>
          <p:nvPr>
            <p:ph type="title"/>
          </p:nvPr>
        </p:nvSpPr>
        <p:spPr/>
        <p:txBody>
          <a:bodyPr/>
          <a:lstStyle/>
          <a:p>
            <a:r>
              <a:rPr lang="en-GB" b="0" i="1" dirty="0"/>
              <a:t>TRAVELPORT V WEX</a:t>
            </a:r>
          </a:p>
        </p:txBody>
      </p:sp>
      <p:sp>
        <p:nvSpPr>
          <p:cNvPr id="3" name="Content Placeholder 2">
            <a:extLst>
              <a:ext uri="{FF2B5EF4-FFF2-40B4-BE49-F238E27FC236}">
                <a16:creationId xmlns:a16="http://schemas.microsoft.com/office/drawing/2014/main" id="{A14BEF0D-3AB4-4844-AFF9-68771AF4F3E4}"/>
              </a:ext>
            </a:extLst>
          </p:cNvPr>
          <p:cNvSpPr>
            <a:spLocks noGrp="1"/>
          </p:cNvSpPr>
          <p:nvPr>
            <p:ph idx="1"/>
          </p:nvPr>
        </p:nvSpPr>
        <p:spPr/>
        <p:txBody>
          <a:bodyPr>
            <a:normAutofit/>
          </a:bodyPr>
          <a:lstStyle/>
          <a:p>
            <a:pPr marL="0" indent="0">
              <a:buNone/>
            </a:pPr>
            <a:r>
              <a:rPr lang="en-GB" b="1" dirty="0"/>
              <a:t>Delaware law:</a:t>
            </a:r>
          </a:p>
          <a:p>
            <a:pPr marL="0" indent="0">
              <a:buNone/>
            </a:pPr>
            <a:endParaRPr lang="en-GB" sz="1600" b="1"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Body of Delaware case law on MAE clauses was of some assistance: [176]-[190]</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Key Delaware case </a:t>
            </a:r>
            <a:r>
              <a:rPr lang="en-GB" sz="1600" i="1" dirty="0" err="1">
                <a:latin typeface="Arial" panose="020B0604020202020204" pitchFamily="34" charset="0"/>
                <a:cs typeface="Arial" panose="020B0604020202020204" pitchFamily="34" charset="0"/>
              </a:rPr>
              <a:t>Akorn</a:t>
            </a:r>
            <a:r>
              <a:rPr lang="en-GB" sz="1600" i="1" dirty="0">
                <a:latin typeface="Arial" panose="020B0604020202020204" pitchFamily="34" charset="0"/>
                <a:cs typeface="Arial" panose="020B0604020202020204" pitchFamily="34" charset="0"/>
              </a:rPr>
              <a:t> v Fresenius</a:t>
            </a:r>
            <a:r>
              <a:rPr lang="en-GB" sz="1600" dirty="0">
                <a:latin typeface="Arial" panose="020B0604020202020204" pitchFamily="34" charset="0"/>
                <a:cs typeface="Arial" panose="020B0604020202020204" pitchFamily="34" charset="0"/>
              </a:rPr>
              <a:t> 2018 WL 4719347 (Del. Ch. October 1, 2018), Vice-Chancellor Travis Laster:</a:t>
            </a:r>
          </a:p>
          <a:p>
            <a:pPr marL="0" indent="0">
              <a:buNone/>
            </a:pPr>
            <a:endParaRPr lang="en-GB" sz="1600" dirty="0">
              <a:latin typeface="Arial" panose="020B0604020202020204" pitchFamily="34" charset="0"/>
              <a:cs typeface="Arial" panose="020B0604020202020204" pitchFamily="34" charset="0"/>
            </a:endParaRPr>
          </a:p>
          <a:p>
            <a:pPr lvl="1"/>
            <a:r>
              <a:rPr lang="en-GB" sz="1600" dirty="0">
                <a:latin typeface="Arial" panose="020B0604020202020204" pitchFamily="34" charset="0"/>
                <a:cs typeface="Arial" panose="020B0604020202020204" pitchFamily="34" charset="0"/>
              </a:rPr>
              <a:t>Fresenius sought to back out of a deal to buy </a:t>
            </a:r>
            <a:r>
              <a:rPr lang="en-GB" sz="1600" dirty="0" err="1">
                <a:latin typeface="Arial" panose="020B0604020202020204" pitchFamily="34" charset="0"/>
                <a:cs typeface="Arial" panose="020B0604020202020204" pitchFamily="34" charset="0"/>
              </a:rPr>
              <a:t>Akorn</a:t>
            </a:r>
            <a:r>
              <a:rPr lang="en-GB" sz="1600" dirty="0">
                <a:latin typeface="Arial" panose="020B0604020202020204" pitchFamily="34" charset="0"/>
                <a:cs typeface="Arial" panose="020B0604020202020204" pitchFamily="34" charset="0"/>
              </a:rPr>
              <a:t>, a generic pharmaceuticals maker</a:t>
            </a:r>
          </a:p>
          <a:p>
            <a:pPr lvl="1"/>
            <a:r>
              <a:rPr lang="en-GB" sz="1600" dirty="0">
                <a:latin typeface="Arial" panose="020B0604020202020204" pitchFamily="34" charset="0"/>
                <a:cs typeface="Arial" panose="020B0604020202020204" pitchFamily="34" charset="0"/>
              </a:rPr>
              <a:t>Typical MAE clause allocates exogenous, systematic general market or industry risk to the </a:t>
            </a:r>
            <a:r>
              <a:rPr lang="en-GB" sz="1600" b="1" dirty="0">
                <a:latin typeface="Arial" panose="020B0604020202020204" pitchFamily="34" charset="0"/>
                <a:cs typeface="Arial" panose="020B0604020202020204" pitchFamily="34" charset="0"/>
              </a:rPr>
              <a:t>Buyer</a:t>
            </a:r>
            <a:endParaRPr lang="en-GB" sz="1600" dirty="0">
              <a:latin typeface="Arial" panose="020B0604020202020204" pitchFamily="34" charset="0"/>
              <a:cs typeface="Arial" panose="020B0604020202020204" pitchFamily="34" charset="0"/>
            </a:endParaRPr>
          </a:p>
          <a:p>
            <a:pPr lvl="1"/>
            <a:r>
              <a:rPr lang="en-GB" sz="1600" dirty="0">
                <a:latin typeface="Arial" panose="020B0604020202020204" pitchFamily="34" charset="0"/>
                <a:cs typeface="Arial" panose="020B0604020202020204" pitchFamily="34" charset="0"/>
              </a:rPr>
              <a:t>And allocates endogenous, company-specific risk to the </a:t>
            </a:r>
            <a:r>
              <a:rPr lang="en-GB" sz="1600" b="1" dirty="0">
                <a:latin typeface="Arial" panose="020B0604020202020204" pitchFamily="34" charset="0"/>
                <a:cs typeface="Arial" panose="020B0604020202020204" pitchFamily="34" charset="0"/>
              </a:rPr>
              <a:t>Seller</a:t>
            </a:r>
            <a:endParaRPr lang="en-GB" sz="1600" dirty="0">
              <a:latin typeface="Arial" panose="020B0604020202020204" pitchFamily="34" charset="0"/>
              <a:cs typeface="Arial" panose="020B0604020202020204" pitchFamily="34" charset="0"/>
            </a:endParaRPr>
          </a:p>
          <a:p>
            <a:pPr lvl="1"/>
            <a:r>
              <a:rPr lang="en-GB" sz="1600" dirty="0">
                <a:latin typeface="Arial" panose="020B0604020202020204" pitchFamily="34" charset="0"/>
                <a:cs typeface="Arial" panose="020B0604020202020204" pitchFamily="34" charset="0"/>
              </a:rPr>
              <a:t>The problems that affected </a:t>
            </a:r>
            <a:r>
              <a:rPr lang="en-GB" sz="1600" dirty="0" err="1">
                <a:latin typeface="Arial" panose="020B0604020202020204" pitchFamily="34" charset="0"/>
                <a:cs typeface="Arial" panose="020B0604020202020204" pitchFamily="34" charset="0"/>
              </a:rPr>
              <a:t>Akorn</a:t>
            </a:r>
            <a:r>
              <a:rPr lang="en-GB" sz="1600" dirty="0">
                <a:latin typeface="Arial" panose="020B0604020202020204" pitchFamily="34" charset="0"/>
                <a:cs typeface="Arial" panose="020B0604020202020204" pitchFamily="34" charset="0"/>
              </a:rPr>
              <a:t> were specific to it due to arrival of new entrants in generic pharmaceutical industry</a:t>
            </a:r>
          </a:p>
          <a:p>
            <a:pPr lvl="1"/>
            <a:r>
              <a:rPr lang="en-GB" sz="1600" dirty="0">
                <a:latin typeface="Arial" panose="020B0604020202020204" pitchFamily="34" charset="0"/>
                <a:cs typeface="Arial" panose="020B0604020202020204" pitchFamily="34" charset="0"/>
              </a:rPr>
              <a:t>But no dispute over what the industry was </a:t>
            </a:r>
          </a:p>
        </p:txBody>
      </p:sp>
    </p:spTree>
    <p:extLst>
      <p:ext uri="{BB962C8B-B14F-4D97-AF65-F5344CB8AC3E}">
        <p14:creationId xmlns:p14="http://schemas.microsoft.com/office/powerpoint/2010/main" val="2689299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F352-EDDA-415C-A960-BF8668A66E99}"/>
              </a:ext>
            </a:extLst>
          </p:cNvPr>
          <p:cNvSpPr>
            <a:spLocks noGrp="1"/>
          </p:cNvSpPr>
          <p:nvPr>
            <p:ph type="title"/>
          </p:nvPr>
        </p:nvSpPr>
        <p:spPr/>
        <p:txBody>
          <a:bodyPr/>
          <a:lstStyle/>
          <a:p>
            <a:r>
              <a:rPr lang="en-GB" b="0" i="1" dirty="0"/>
              <a:t>TRAVELPORT V WEX</a:t>
            </a:r>
          </a:p>
        </p:txBody>
      </p:sp>
      <p:sp>
        <p:nvSpPr>
          <p:cNvPr id="3" name="Content Placeholder 2">
            <a:extLst>
              <a:ext uri="{FF2B5EF4-FFF2-40B4-BE49-F238E27FC236}">
                <a16:creationId xmlns:a16="http://schemas.microsoft.com/office/drawing/2014/main" id="{A14BEF0D-3AB4-4844-AFF9-68771AF4F3E4}"/>
              </a:ext>
            </a:extLst>
          </p:cNvPr>
          <p:cNvSpPr>
            <a:spLocks noGrp="1"/>
          </p:cNvSpPr>
          <p:nvPr>
            <p:ph idx="1"/>
          </p:nvPr>
        </p:nvSpPr>
        <p:spPr/>
        <p:txBody>
          <a:bodyPr>
            <a:normAutofit/>
          </a:bodyPr>
          <a:lstStyle/>
          <a:p>
            <a:pPr marL="0" indent="0">
              <a:lnSpc>
                <a:spcPct val="150000"/>
              </a:lnSpc>
              <a:buNone/>
            </a:pPr>
            <a:r>
              <a:rPr lang="en-GB" b="1" dirty="0"/>
              <a:t>Judge’s approach </a:t>
            </a:r>
          </a:p>
          <a:p>
            <a:pPr marL="0" indent="0">
              <a:lnSpc>
                <a:spcPct val="150000"/>
              </a:lnSpc>
              <a:buNone/>
            </a:pPr>
            <a:endParaRPr lang="en-GB" sz="1600" b="1"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Cockerill J applied </a:t>
            </a:r>
            <a:r>
              <a:rPr lang="en-GB" sz="1600" b="1" dirty="0">
                <a:latin typeface="Arial" panose="020B0604020202020204" pitchFamily="34" charset="0"/>
                <a:cs typeface="Arial" panose="020B0604020202020204" pitchFamily="34" charset="0"/>
              </a:rPr>
              <a:t>iterative</a:t>
            </a:r>
            <a:r>
              <a:rPr lang="en-GB" sz="1600" dirty="0">
                <a:latin typeface="Arial" panose="020B0604020202020204" pitchFamily="34" charset="0"/>
                <a:cs typeface="Arial" panose="020B0604020202020204" pitchFamily="34" charset="0"/>
              </a:rPr>
              <a:t> approach to construction laid down in </a:t>
            </a:r>
            <a:r>
              <a:rPr lang="en-GB" sz="1600" i="1" dirty="0">
                <a:latin typeface="Arial" panose="020B0604020202020204" pitchFamily="34" charset="0"/>
                <a:cs typeface="Arial" panose="020B0604020202020204" pitchFamily="34" charset="0"/>
              </a:rPr>
              <a:t>Wood v Capita</a:t>
            </a:r>
            <a:r>
              <a:rPr lang="en-GB" sz="1600" dirty="0">
                <a:latin typeface="Arial" panose="020B0604020202020204" pitchFamily="34" charset="0"/>
                <a:cs typeface="Arial" panose="020B0604020202020204" pitchFamily="34" charset="0"/>
              </a:rPr>
              <a:t>. </a:t>
            </a: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n-GB" sz="1600" b="1" u="sng" dirty="0">
                <a:latin typeface="Arial" panose="020B0604020202020204" pitchFamily="34" charset="0"/>
                <a:cs typeface="Arial" panose="020B0604020202020204" pitchFamily="34" charset="0"/>
              </a:rPr>
              <a:t>Held</a:t>
            </a:r>
            <a:r>
              <a:rPr lang="en-GB" sz="1600" b="1"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eNett</a:t>
            </a:r>
            <a:r>
              <a:rPr lang="en-GB" sz="1600" dirty="0">
                <a:latin typeface="Arial" panose="020B0604020202020204" pitchFamily="34" charset="0"/>
                <a:cs typeface="Arial" panose="020B0604020202020204" pitchFamily="34" charset="0"/>
              </a:rPr>
              <a:t> and </a:t>
            </a:r>
            <a:r>
              <a:rPr lang="en-GB" sz="1600" dirty="0" err="1">
                <a:latin typeface="Arial" panose="020B0604020202020204" pitchFamily="34" charset="0"/>
                <a:cs typeface="Arial" panose="020B0604020202020204" pitchFamily="34" charset="0"/>
              </a:rPr>
              <a:t>Optal</a:t>
            </a:r>
            <a:r>
              <a:rPr lang="en-GB" sz="1600" dirty="0">
                <a:latin typeface="Arial" panose="020B0604020202020204" pitchFamily="34" charset="0"/>
                <a:cs typeface="Arial" panose="020B0604020202020204" pitchFamily="34" charset="0"/>
              </a:rPr>
              <a:t> operated in the </a:t>
            </a:r>
            <a:r>
              <a:rPr lang="en-GB" sz="1600" b="1" dirty="0">
                <a:latin typeface="Arial" panose="020B0604020202020204" pitchFamily="34" charset="0"/>
                <a:cs typeface="Arial" panose="020B0604020202020204" pitchFamily="34" charset="0"/>
              </a:rPr>
              <a:t>B2B payments </a:t>
            </a:r>
            <a:r>
              <a:rPr lang="en-GB" sz="1600" dirty="0">
                <a:latin typeface="Arial" panose="020B0604020202020204" pitchFamily="34" charset="0"/>
                <a:cs typeface="Arial" panose="020B0604020202020204" pitchFamily="34" charset="0"/>
              </a:rPr>
              <a:t>industry: [257]</a:t>
            </a:r>
            <a:endParaRPr lang="en-GB" sz="1600" b="1" dirty="0">
              <a:latin typeface="Arial" panose="020B0604020202020204" pitchFamily="34" charset="0"/>
              <a:cs typeface="Arial" panose="020B0604020202020204" pitchFamily="34" charset="0"/>
            </a:endParaRPr>
          </a:p>
          <a:p>
            <a:pPr lvl="1"/>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264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F352-EDDA-415C-A960-BF8668A66E99}"/>
              </a:ext>
            </a:extLst>
          </p:cNvPr>
          <p:cNvSpPr>
            <a:spLocks noGrp="1"/>
          </p:cNvSpPr>
          <p:nvPr>
            <p:ph type="title"/>
          </p:nvPr>
        </p:nvSpPr>
        <p:spPr/>
        <p:txBody>
          <a:bodyPr/>
          <a:lstStyle/>
          <a:p>
            <a:r>
              <a:rPr lang="en-GB" b="0" i="1" dirty="0"/>
              <a:t>TRAVELPORT V WEX</a:t>
            </a:r>
          </a:p>
        </p:txBody>
      </p:sp>
      <p:sp>
        <p:nvSpPr>
          <p:cNvPr id="3" name="Content Placeholder 2">
            <a:extLst>
              <a:ext uri="{FF2B5EF4-FFF2-40B4-BE49-F238E27FC236}">
                <a16:creationId xmlns:a16="http://schemas.microsoft.com/office/drawing/2014/main" id="{A14BEF0D-3AB4-4844-AFF9-68771AF4F3E4}"/>
              </a:ext>
            </a:extLst>
          </p:cNvPr>
          <p:cNvSpPr>
            <a:spLocks noGrp="1"/>
          </p:cNvSpPr>
          <p:nvPr>
            <p:ph idx="1"/>
          </p:nvPr>
        </p:nvSpPr>
        <p:spPr/>
        <p:txBody>
          <a:bodyPr>
            <a:normAutofit fontScale="77500" lnSpcReduction="20000"/>
          </a:bodyPr>
          <a:lstStyle/>
          <a:p>
            <a:pPr marL="0" indent="0">
              <a:lnSpc>
                <a:spcPct val="150000"/>
              </a:lnSpc>
              <a:buNone/>
            </a:pPr>
            <a:r>
              <a:rPr lang="en-GB" b="1" dirty="0"/>
              <a:t>Why?</a:t>
            </a:r>
          </a:p>
          <a:p>
            <a:pPr marL="0" indent="0">
              <a:lnSpc>
                <a:spcPct val="150000"/>
              </a:lnSpc>
              <a:buNone/>
            </a:pPr>
            <a:endParaRPr lang="en-GB" sz="1600" b="1"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Natural and ordinary meaning of “industries” (esp. read with “taken as a whole”) indicated something broader and more established than the TPI: [147]-[166]</a:t>
            </a:r>
          </a:p>
          <a:p>
            <a:pPr>
              <a:lnSpc>
                <a:spcPct val="150000"/>
              </a:lnSpc>
            </a:pPr>
            <a:r>
              <a:rPr lang="en-GB" sz="1600" dirty="0">
                <a:latin typeface="Arial" panose="020B0604020202020204" pitchFamily="34" charset="0"/>
                <a:cs typeface="Arial" panose="020B0604020202020204" pitchFamily="34" charset="0"/>
              </a:rPr>
              <a:t>Factual matrix:</a:t>
            </a:r>
          </a:p>
          <a:p>
            <a:pPr lvl="2">
              <a:lnSpc>
                <a:spcPct val="150000"/>
              </a:lnSpc>
            </a:pPr>
            <a:r>
              <a:rPr lang="en-GB" sz="1600" dirty="0">
                <a:latin typeface="Arial" panose="020B0604020202020204" pitchFamily="34" charset="0"/>
                <a:cs typeface="Arial" panose="020B0604020202020204" pitchFamily="34" charset="0"/>
              </a:rPr>
              <a:t>The objective purpose of the transaction was principally </a:t>
            </a:r>
            <a:r>
              <a:rPr lang="en-GB" sz="1600" u="sng" dirty="0">
                <a:latin typeface="Arial" panose="020B0604020202020204" pitchFamily="34" charset="0"/>
                <a:cs typeface="Arial" panose="020B0604020202020204" pitchFamily="34" charset="0"/>
              </a:rPr>
              <a:t>but not exclusively </a:t>
            </a:r>
            <a:r>
              <a:rPr lang="en-GB" sz="1600" dirty="0">
                <a:latin typeface="Arial" panose="020B0604020202020204" pitchFamily="34" charset="0"/>
                <a:cs typeface="Arial" panose="020B0604020202020204" pitchFamily="34" charset="0"/>
              </a:rPr>
              <a:t>to acquire access to </a:t>
            </a:r>
            <a:r>
              <a:rPr lang="en-GB" sz="1600" dirty="0" err="1">
                <a:latin typeface="Arial" panose="020B0604020202020204" pitchFamily="34" charset="0"/>
                <a:cs typeface="Arial" panose="020B0604020202020204" pitchFamily="34" charset="0"/>
              </a:rPr>
              <a:t>eNett’s</a:t>
            </a:r>
            <a:r>
              <a:rPr lang="en-GB" sz="1600" dirty="0">
                <a:latin typeface="Arial" panose="020B0604020202020204" pitchFamily="34" charset="0"/>
                <a:cs typeface="Arial" panose="020B0604020202020204" pitchFamily="34" charset="0"/>
              </a:rPr>
              <a:t> travel customers [191]-[209]</a:t>
            </a:r>
          </a:p>
          <a:p>
            <a:pPr lvl="2">
              <a:lnSpc>
                <a:spcPct val="150000"/>
              </a:lnSpc>
            </a:pPr>
            <a:r>
              <a:rPr lang="en-GB" sz="1600" dirty="0">
                <a:latin typeface="Arial" panose="020B0604020202020204" pitchFamily="34" charset="0"/>
                <a:cs typeface="Arial" panose="020B0604020202020204" pitchFamily="34" charset="0"/>
              </a:rPr>
              <a:t>There was </a:t>
            </a:r>
            <a:r>
              <a:rPr lang="en-GB" sz="1600" u="sng" dirty="0">
                <a:latin typeface="Arial" panose="020B0604020202020204" pitchFamily="34" charset="0"/>
                <a:cs typeface="Arial" panose="020B0604020202020204" pitchFamily="34" charset="0"/>
              </a:rPr>
              <a:t>no recognised TPI or broader “travel payments industry”</a:t>
            </a:r>
            <a:r>
              <a:rPr lang="en-GB" sz="1600" dirty="0">
                <a:latin typeface="Arial" panose="020B0604020202020204" pitchFamily="34" charset="0"/>
                <a:cs typeface="Arial" panose="020B0604020202020204" pitchFamily="34" charset="0"/>
              </a:rPr>
              <a:t>, although this term was sometimes used in informal contexts [210]-[229]</a:t>
            </a:r>
          </a:p>
          <a:p>
            <a:pPr lvl="2">
              <a:lnSpc>
                <a:spcPct val="150000"/>
              </a:lnSpc>
            </a:pPr>
            <a:r>
              <a:rPr lang="en-GB" sz="1600" dirty="0">
                <a:latin typeface="Arial" panose="020B0604020202020204" pitchFamily="34" charset="0"/>
                <a:cs typeface="Arial" panose="020B0604020202020204" pitchFamily="34" charset="0"/>
              </a:rPr>
              <a:t>By contrast, both parties agreed that </a:t>
            </a:r>
            <a:r>
              <a:rPr lang="en-GB" sz="1600" u="sng" dirty="0">
                <a:latin typeface="Arial" panose="020B0604020202020204" pitchFamily="34" charset="0"/>
                <a:cs typeface="Arial" panose="020B0604020202020204" pitchFamily="34" charset="0"/>
              </a:rPr>
              <a:t>there was an established “B2B payments industry”</a:t>
            </a:r>
            <a:r>
              <a:rPr lang="en-GB" sz="1600" dirty="0">
                <a:latin typeface="Arial" panose="020B0604020202020204" pitchFamily="34" charset="0"/>
                <a:cs typeface="Arial" panose="020B0604020202020204" pitchFamily="34" charset="0"/>
              </a:rPr>
              <a:t> and </a:t>
            </a:r>
            <a:r>
              <a:rPr lang="en-GB" sz="1600" dirty="0" err="1">
                <a:latin typeface="Arial" panose="020B0604020202020204" pitchFamily="34" charset="0"/>
                <a:cs typeface="Arial" panose="020B0604020202020204" pitchFamily="34" charset="0"/>
              </a:rPr>
              <a:t>eNett</a:t>
            </a:r>
            <a:r>
              <a:rPr lang="en-GB" sz="1600" dirty="0">
                <a:latin typeface="Arial" panose="020B0604020202020204" pitchFamily="34" charset="0"/>
                <a:cs typeface="Arial" panose="020B0604020202020204" pitchFamily="34" charset="0"/>
              </a:rPr>
              <a:t> and </a:t>
            </a:r>
            <a:r>
              <a:rPr lang="en-GB" sz="1600" dirty="0" err="1">
                <a:latin typeface="Arial" panose="020B0604020202020204" pitchFamily="34" charset="0"/>
                <a:cs typeface="Arial" panose="020B0604020202020204" pitchFamily="34" charset="0"/>
              </a:rPr>
              <a:t>Optal</a:t>
            </a:r>
            <a:r>
              <a:rPr lang="en-GB" sz="1600" dirty="0">
                <a:latin typeface="Arial" panose="020B0604020202020204" pitchFamily="34" charset="0"/>
                <a:cs typeface="Arial" panose="020B0604020202020204" pitchFamily="34" charset="0"/>
              </a:rPr>
              <a:t> operated in it: [230]-[233]</a:t>
            </a:r>
          </a:p>
          <a:p>
            <a:pPr lvl="1">
              <a:lnSpc>
                <a:spcPct val="150000"/>
              </a:lnSpc>
            </a:pPr>
            <a:r>
              <a:rPr lang="en-GB" sz="1600" dirty="0">
                <a:latin typeface="Arial" panose="020B0604020202020204" pitchFamily="34" charset="0"/>
                <a:cs typeface="Arial" panose="020B0604020202020204" pitchFamily="34" charset="0"/>
              </a:rPr>
              <a:t>Commercial purpose: the language of the MAE clause did not clearly support a systemic vs business specific risk allocation as per </a:t>
            </a:r>
            <a:r>
              <a:rPr lang="en-GB" sz="1600" i="1" dirty="0">
                <a:latin typeface="Arial" panose="020B0604020202020204" pitchFamily="34" charset="0"/>
                <a:cs typeface="Arial" panose="020B0604020202020204" pitchFamily="34" charset="0"/>
              </a:rPr>
              <a:t>Fresenius</a:t>
            </a:r>
            <a:r>
              <a:rPr lang="en-GB" sz="1600" dirty="0">
                <a:latin typeface="Arial" panose="020B0604020202020204" pitchFamily="34" charset="0"/>
                <a:cs typeface="Arial" panose="020B0604020202020204" pitchFamily="34" charset="0"/>
              </a:rPr>
              <a:t>: [234]-[256]</a:t>
            </a:r>
          </a:p>
          <a:p>
            <a:pPr lvl="1">
              <a:lnSpc>
                <a:spcPct val="150000"/>
              </a:lnSpc>
            </a:pPr>
            <a:r>
              <a:rPr lang="en-GB" sz="1600" dirty="0">
                <a:latin typeface="Arial" panose="020B0604020202020204" pitchFamily="34" charset="0"/>
                <a:cs typeface="Arial" panose="020B0604020202020204" pitchFamily="34" charset="0"/>
              </a:rPr>
              <a:t>Extensive expert evidence on industries and feasibility of comparison between participants did not much assist: [73]-[129]</a:t>
            </a:r>
          </a:p>
          <a:p>
            <a:pPr lvl="1">
              <a:lnSpc>
                <a:spcPct val="150000"/>
              </a:lnSpc>
            </a:pPr>
            <a:endParaRPr lang="en-GB" sz="1600" dirty="0">
              <a:latin typeface="Arial" panose="020B0604020202020204" pitchFamily="34" charset="0"/>
              <a:cs typeface="Arial" panose="020B0604020202020204" pitchFamily="34" charset="0"/>
            </a:endParaRPr>
          </a:p>
          <a:p>
            <a:pPr lvl="1"/>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652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F352-EDDA-415C-A960-BF8668A66E99}"/>
              </a:ext>
            </a:extLst>
          </p:cNvPr>
          <p:cNvSpPr>
            <a:spLocks noGrp="1"/>
          </p:cNvSpPr>
          <p:nvPr>
            <p:ph type="title"/>
          </p:nvPr>
        </p:nvSpPr>
        <p:spPr/>
        <p:txBody>
          <a:bodyPr/>
          <a:lstStyle/>
          <a:p>
            <a:r>
              <a:rPr lang="en-GB" b="0" i="1" dirty="0"/>
              <a:t>TRAVELPORT V WEX</a:t>
            </a:r>
          </a:p>
        </p:txBody>
      </p:sp>
      <p:sp>
        <p:nvSpPr>
          <p:cNvPr id="3" name="Content Placeholder 2">
            <a:extLst>
              <a:ext uri="{FF2B5EF4-FFF2-40B4-BE49-F238E27FC236}">
                <a16:creationId xmlns:a16="http://schemas.microsoft.com/office/drawing/2014/main" id="{A14BEF0D-3AB4-4844-AFF9-68771AF4F3E4}"/>
              </a:ext>
            </a:extLst>
          </p:cNvPr>
          <p:cNvSpPr>
            <a:spLocks noGrp="1"/>
          </p:cNvSpPr>
          <p:nvPr>
            <p:ph idx="1"/>
          </p:nvPr>
        </p:nvSpPr>
        <p:spPr/>
        <p:txBody>
          <a:bodyPr>
            <a:normAutofit/>
          </a:bodyPr>
          <a:lstStyle/>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GB" sz="1600" dirty="0">
                <a:latin typeface="Arial" panose="020B0604020202020204" pitchFamily="34" charset="0"/>
                <a:cs typeface="Arial" panose="020B0604020202020204" pitchFamily="34" charset="0"/>
              </a:rPr>
              <a:t>“</a:t>
            </a:r>
            <a:r>
              <a:rPr lang="en-GB" sz="1600" i="1" dirty="0">
                <a:latin typeface="Arial" panose="020B0604020202020204" pitchFamily="34" charset="0"/>
                <a:cs typeface="Arial" panose="020B0604020202020204" pitchFamily="34" charset="0"/>
              </a:rPr>
              <a:t>I therefore follows that I conclude that WEX's construction is correct. The conclusion derives from a consideration of all the layers of the analysis. The wording alone favours this. The parties chose to peg disproportionality to a comparison with "industries". There is no TPI as defined, nor an established set of participants in that sphere of operations or the wider travel payments market. A relevant industry, which both the parties accept </a:t>
            </a:r>
            <a:r>
              <a:rPr lang="en-GB" sz="1600" i="1" dirty="0" err="1">
                <a:latin typeface="Arial" panose="020B0604020202020204" pitchFamily="34" charset="0"/>
                <a:cs typeface="Arial" panose="020B0604020202020204" pitchFamily="34" charset="0"/>
              </a:rPr>
              <a:t>eNett</a:t>
            </a:r>
            <a:r>
              <a:rPr lang="en-GB" sz="1600" i="1" dirty="0">
                <a:latin typeface="Arial" panose="020B0604020202020204" pitchFamily="34" charset="0"/>
                <a:cs typeface="Arial" panose="020B0604020202020204" pitchFamily="34" charset="0"/>
              </a:rPr>
              <a:t> and </a:t>
            </a:r>
            <a:r>
              <a:rPr lang="en-GB" sz="1600" i="1" dirty="0" err="1">
                <a:latin typeface="Arial" panose="020B0604020202020204" pitchFamily="34" charset="0"/>
                <a:cs typeface="Arial" panose="020B0604020202020204" pitchFamily="34" charset="0"/>
              </a:rPr>
              <a:t>Optal</a:t>
            </a:r>
            <a:r>
              <a:rPr lang="en-GB" sz="1600" i="1" dirty="0">
                <a:latin typeface="Arial" panose="020B0604020202020204" pitchFamily="34" charset="0"/>
                <a:cs typeface="Arial" panose="020B0604020202020204" pitchFamily="34" charset="0"/>
              </a:rPr>
              <a:t> operated in, is the B2B payments industry. That is supported by a good deal of "outward facing" documentation. One can safely conclude that any hypothetical third party in the position of the parties would consider this to be the case”  </a:t>
            </a:r>
            <a:r>
              <a:rPr lang="en-GB" sz="1600" dirty="0">
                <a:latin typeface="Arial" panose="020B0604020202020204" pitchFamily="34" charset="0"/>
                <a:cs typeface="Arial" panose="020B0604020202020204" pitchFamily="34" charset="0"/>
              </a:rPr>
              <a:t>[257]</a:t>
            </a:r>
          </a:p>
        </p:txBody>
      </p:sp>
    </p:spTree>
    <p:extLst>
      <p:ext uri="{BB962C8B-B14F-4D97-AF65-F5344CB8AC3E}">
        <p14:creationId xmlns:p14="http://schemas.microsoft.com/office/powerpoint/2010/main" val="1846847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AC14-9189-9F35-8B56-40C0ECD708C9}"/>
              </a:ext>
            </a:extLst>
          </p:cNvPr>
          <p:cNvSpPr>
            <a:spLocks noGrp="1"/>
          </p:cNvSpPr>
          <p:nvPr>
            <p:ph type="title"/>
          </p:nvPr>
        </p:nvSpPr>
        <p:spPr/>
        <p:txBody>
          <a:bodyPr/>
          <a:lstStyle/>
          <a:p>
            <a:r>
              <a:rPr lang="en-US" dirty="0"/>
              <a:t>Travelport v </a:t>
            </a:r>
            <a:r>
              <a:rPr lang="en-US" dirty="0" err="1"/>
              <a:t>wex</a:t>
            </a:r>
            <a:endParaRPr lang="en-US" dirty="0"/>
          </a:p>
        </p:txBody>
      </p:sp>
      <p:sp>
        <p:nvSpPr>
          <p:cNvPr id="3" name="Content Placeholder 2">
            <a:extLst>
              <a:ext uri="{FF2B5EF4-FFF2-40B4-BE49-F238E27FC236}">
                <a16:creationId xmlns:a16="http://schemas.microsoft.com/office/drawing/2014/main" id="{071DE4F0-CAF4-5D48-0483-47A415F45AE8}"/>
              </a:ext>
            </a:extLst>
          </p:cNvPr>
          <p:cNvSpPr>
            <a:spLocks noGrp="1"/>
          </p:cNvSpPr>
          <p:nvPr>
            <p:ph idx="1"/>
          </p:nvPr>
        </p:nvSpPr>
        <p:spPr/>
        <p:txBody>
          <a:bodyPr/>
          <a:lstStyle/>
          <a:p>
            <a:pPr>
              <a:spcAft>
                <a:spcPts val="1200"/>
              </a:spcAft>
            </a:pPr>
            <a:r>
              <a:rPr lang="en-US" dirty="0"/>
              <a:t>The “industry” issue in greater detail:</a:t>
            </a:r>
          </a:p>
          <a:p>
            <a:pPr lvl="1">
              <a:spcAft>
                <a:spcPts val="1200"/>
              </a:spcAft>
            </a:pPr>
            <a:r>
              <a:rPr lang="en-US" dirty="0"/>
              <a:t>How relevant is Delaware jurisprudence?</a:t>
            </a:r>
          </a:p>
          <a:p>
            <a:pPr lvl="1">
              <a:spcAft>
                <a:spcPts val="1200"/>
              </a:spcAft>
            </a:pPr>
            <a:r>
              <a:rPr lang="en-US" dirty="0"/>
              <a:t>The ”Russian Dolls” problem and contractual purpose</a:t>
            </a:r>
          </a:p>
          <a:p>
            <a:pPr lvl="1">
              <a:spcAft>
                <a:spcPts val="1200"/>
              </a:spcAft>
            </a:pPr>
            <a:r>
              <a:rPr lang="en-US" dirty="0"/>
              <a:t>How much weight attaches to the parties’ own views?</a:t>
            </a:r>
          </a:p>
          <a:p>
            <a:pPr lvl="1">
              <a:spcAft>
                <a:spcPts val="1200"/>
              </a:spcAft>
            </a:pPr>
            <a:r>
              <a:rPr lang="en-US" dirty="0"/>
              <a:t>What is an “industry”?</a:t>
            </a:r>
          </a:p>
          <a:p>
            <a:pPr lvl="1">
              <a:spcAft>
                <a:spcPts val="1200"/>
              </a:spcAft>
            </a:pPr>
            <a:r>
              <a:rPr lang="en-US" dirty="0"/>
              <a:t>How relevant is the operability of the mechanics of the clause?</a:t>
            </a:r>
          </a:p>
        </p:txBody>
      </p:sp>
    </p:spTree>
    <p:extLst>
      <p:ext uri="{BB962C8B-B14F-4D97-AF65-F5344CB8AC3E}">
        <p14:creationId xmlns:p14="http://schemas.microsoft.com/office/powerpoint/2010/main" val="112652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096" y="262188"/>
            <a:ext cx="6506833" cy="1338012"/>
          </a:xfrm>
        </p:spPr>
        <p:txBody>
          <a:bodyPr>
            <a:normAutofit/>
          </a:bodyPr>
          <a:lstStyle/>
          <a:p>
            <a:r>
              <a:rPr lang="en-US" sz="2400" i="1" dirty="0"/>
              <a:t>Travelport v </a:t>
            </a:r>
            <a:r>
              <a:rPr lang="en-US" sz="2400" i="1" dirty="0" err="1"/>
              <a:t>wex</a:t>
            </a:r>
            <a:br>
              <a:rPr lang="en-US" sz="2400" dirty="0"/>
            </a:br>
            <a:br>
              <a:rPr lang="en-US" sz="2400" dirty="0"/>
            </a:br>
            <a:endParaRPr lang="en-US" sz="2000" dirty="0">
              <a:solidFill>
                <a:srgbClr val="737578"/>
              </a:solidFill>
            </a:endParaRPr>
          </a:p>
        </p:txBody>
      </p:sp>
      <p:sp>
        <p:nvSpPr>
          <p:cNvPr id="3" name="Content Placeholder 2"/>
          <p:cNvSpPr>
            <a:spLocks noGrp="1"/>
          </p:cNvSpPr>
          <p:nvPr>
            <p:ph idx="1"/>
          </p:nvPr>
        </p:nvSpPr>
        <p:spPr/>
        <p:txBody>
          <a:bodyPr>
            <a:normAutofit/>
          </a:bodyPr>
          <a:lstStyle/>
          <a:p>
            <a:pPr marL="0" indent="0">
              <a:buNone/>
            </a:pPr>
            <a:endParaRPr lang="en-US" sz="1700" dirty="0"/>
          </a:p>
          <a:p>
            <a:pPr marL="0" indent="0">
              <a:lnSpc>
                <a:spcPct val="150000"/>
              </a:lnSpc>
              <a:buNone/>
            </a:pPr>
            <a:r>
              <a:rPr lang="en-US" sz="2400" b="1" i="1" dirty="0"/>
              <a:t>The core question:</a:t>
            </a:r>
          </a:p>
          <a:p>
            <a:pPr>
              <a:lnSpc>
                <a:spcPct val="150000"/>
              </a:lnSpc>
            </a:pPr>
            <a:endParaRPr lang="en-US" sz="2400" b="1" i="1" dirty="0"/>
          </a:p>
          <a:p>
            <a:pPr>
              <a:lnSpc>
                <a:spcPct val="150000"/>
              </a:lnSpc>
            </a:pPr>
            <a:r>
              <a:rPr lang="en-US" sz="2400" b="1" i="1" dirty="0"/>
              <a:t>Could WEX rely on the COVID-19 pandemic to refuse to complete a US$1.7bn corporate acquisition? </a:t>
            </a:r>
          </a:p>
          <a:p>
            <a:endParaRPr lang="en-US" sz="1700" b="1" i="1" dirty="0"/>
          </a:p>
          <a:p>
            <a:endParaRPr lang="en-US" sz="1700" b="1" i="1" dirty="0"/>
          </a:p>
        </p:txBody>
      </p:sp>
    </p:spTree>
    <p:extLst>
      <p:ext uri="{BB962C8B-B14F-4D97-AF65-F5344CB8AC3E}">
        <p14:creationId xmlns:p14="http://schemas.microsoft.com/office/powerpoint/2010/main" val="1164803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F4D1-5881-0A9E-88BF-97490C7D338C}"/>
              </a:ext>
            </a:extLst>
          </p:cNvPr>
          <p:cNvSpPr>
            <a:spLocks noGrp="1"/>
          </p:cNvSpPr>
          <p:nvPr>
            <p:ph type="title"/>
          </p:nvPr>
        </p:nvSpPr>
        <p:spPr/>
        <p:txBody>
          <a:bodyPr/>
          <a:lstStyle/>
          <a:p>
            <a:r>
              <a:rPr lang="en-US" dirty="0"/>
              <a:t>Travelport v </a:t>
            </a:r>
            <a:r>
              <a:rPr lang="en-US" dirty="0" err="1"/>
              <a:t>wex</a:t>
            </a:r>
            <a:endParaRPr lang="en-US" dirty="0"/>
          </a:p>
        </p:txBody>
      </p:sp>
      <p:sp>
        <p:nvSpPr>
          <p:cNvPr id="3" name="Content Placeholder 2">
            <a:extLst>
              <a:ext uri="{FF2B5EF4-FFF2-40B4-BE49-F238E27FC236}">
                <a16:creationId xmlns:a16="http://schemas.microsoft.com/office/drawing/2014/main" id="{642EFDD3-A421-3370-558A-7989FEB73312}"/>
              </a:ext>
            </a:extLst>
          </p:cNvPr>
          <p:cNvSpPr>
            <a:spLocks noGrp="1"/>
          </p:cNvSpPr>
          <p:nvPr>
            <p:ph idx="1"/>
          </p:nvPr>
        </p:nvSpPr>
        <p:spPr/>
        <p:txBody>
          <a:bodyPr/>
          <a:lstStyle/>
          <a:p>
            <a:r>
              <a:rPr lang="en-US" dirty="0"/>
              <a:t>How relevant is Delaware law jurisprudence</a:t>
            </a:r>
          </a:p>
          <a:p>
            <a:pPr marL="0" indent="0">
              <a:buNone/>
            </a:pPr>
            <a:endParaRPr lang="en-US" dirty="0"/>
          </a:p>
          <a:p>
            <a:pPr marL="0" indent="0">
              <a:buNone/>
            </a:pPr>
            <a:r>
              <a:rPr lang="en-US" i="1" dirty="0"/>
              <a:t>“There is a dearth of relevant English authority. While I would agree that the cases are not admissible as factual matrix, this is just the kind of situation where a review of the authorities from a foreign court is called for. Those authorities will obviously not be binding or formally persuasive, but to ignore the thinking of the leading forum for the consideration of these clauses, a forum which is both sophisticated and a common law jurisdiction, would be plainly be imprudent – as well as discourteous to that court.” [J176]</a:t>
            </a:r>
          </a:p>
        </p:txBody>
      </p:sp>
    </p:spTree>
    <p:extLst>
      <p:ext uri="{BB962C8B-B14F-4D97-AF65-F5344CB8AC3E}">
        <p14:creationId xmlns:p14="http://schemas.microsoft.com/office/powerpoint/2010/main" val="2547246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60575-4F22-423C-40C3-5FC466736D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194875-38D8-C135-DE57-13EE7BB8A9F4}"/>
              </a:ext>
            </a:extLst>
          </p:cNvPr>
          <p:cNvSpPr>
            <a:spLocks noGrp="1"/>
          </p:cNvSpPr>
          <p:nvPr>
            <p:ph idx="1"/>
          </p:nvPr>
        </p:nvSpPr>
        <p:spPr/>
        <p:txBody>
          <a:bodyPr/>
          <a:lstStyle/>
          <a:p>
            <a:r>
              <a:rPr lang="en-US" dirty="0"/>
              <a:t>The “Russian Dolls” problem:</a:t>
            </a:r>
          </a:p>
          <a:p>
            <a:pPr lvl="1">
              <a:lnSpc>
                <a:spcPct val="150000"/>
              </a:lnSpc>
            </a:pPr>
            <a:r>
              <a:rPr lang="en-US" dirty="0"/>
              <a:t>There was no single industry in which </a:t>
            </a:r>
            <a:r>
              <a:rPr lang="en-US" dirty="0" err="1"/>
              <a:t>eNett</a:t>
            </a:r>
            <a:r>
              <a:rPr lang="en-US" dirty="0"/>
              <a:t>/</a:t>
            </a:r>
            <a:r>
              <a:rPr lang="en-US" dirty="0" err="1"/>
              <a:t>Optal</a:t>
            </a:r>
            <a:r>
              <a:rPr lang="en-US" dirty="0"/>
              <a:t> operated. </a:t>
            </a:r>
          </a:p>
          <a:p>
            <a:pPr lvl="1">
              <a:lnSpc>
                <a:spcPct val="150000"/>
              </a:lnSpc>
            </a:pPr>
            <a:r>
              <a:rPr lang="en-US" dirty="0"/>
              <a:t>Rather, there were many nested and overlapping industries.</a:t>
            </a:r>
          </a:p>
          <a:p>
            <a:pPr lvl="1">
              <a:lnSpc>
                <a:spcPct val="150000"/>
              </a:lnSpc>
            </a:pPr>
            <a:r>
              <a:rPr lang="en-US" dirty="0"/>
              <a:t>The question was, which one did the parties intend for the purposes of the MAE clause. </a:t>
            </a:r>
          </a:p>
          <a:p>
            <a:pPr marL="180975" lvl="1" indent="0">
              <a:buNone/>
            </a:pPr>
            <a:endParaRPr lang="en-US" dirty="0"/>
          </a:p>
          <a:p>
            <a:pPr marL="180975" lvl="1" indent="0">
              <a:buNone/>
            </a:pPr>
            <a:r>
              <a:rPr lang="en-US" dirty="0"/>
              <a:t>”</a:t>
            </a:r>
            <a:r>
              <a:rPr lang="en-US" i="1" dirty="0"/>
              <a:t> </a:t>
            </a:r>
            <a:r>
              <a:rPr lang="en-US" i="1" dirty="0" err="1"/>
              <a:t>eNett</a:t>
            </a:r>
            <a:r>
              <a:rPr lang="en-US" i="1" dirty="0"/>
              <a:t> or </a:t>
            </a:r>
            <a:r>
              <a:rPr lang="en-US" i="1" dirty="0" err="1"/>
              <a:t>Optal</a:t>
            </a:r>
            <a:r>
              <a:rPr lang="en-US" i="1" dirty="0"/>
              <a:t> might be described as operating in a number of industries at a higher or lower level of abstraction, including, for example, the travel payments industry, the IT services industry, the financial technology (or ”fintech”) industry, the B2B payments industry, or the payments industry</a:t>
            </a:r>
            <a:r>
              <a:rPr lang="en-US" dirty="0"/>
              <a:t>” [J210]</a:t>
            </a:r>
          </a:p>
          <a:p>
            <a:endParaRPr lang="en-US" dirty="0"/>
          </a:p>
        </p:txBody>
      </p:sp>
    </p:spTree>
    <p:extLst>
      <p:ext uri="{BB962C8B-B14F-4D97-AF65-F5344CB8AC3E}">
        <p14:creationId xmlns:p14="http://schemas.microsoft.com/office/powerpoint/2010/main" val="2370425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6993-4A1C-472F-1776-2E3EED555711}"/>
              </a:ext>
            </a:extLst>
          </p:cNvPr>
          <p:cNvSpPr>
            <a:spLocks noGrp="1"/>
          </p:cNvSpPr>
          <p:nvPr>
            <p:ph type="title"/>
          </p:nvPr>
        </p:nvSpPr>
        <p:spPr/>
        <p:txBody>
          <a:bodyPr/>
          <a:lstStyle/>
          <a:p>
            <a:r>
              <a:rPr lang="en-US" dirty="0"/>
              <a:t>Travelport v </a:t>
            </a:r>
            <a:r>
              <a:rPr lang="en-US" dirty="0" err="1"/>
              <a:t>wex</a:t>
            </a:r>
            <a:endParaRPr lang="en-US" dirty="0"/>
          </a:p>
        </p:txBody>
      </p:sp>
      <p:sp>
        <p:nvSpPr>
          <p:cNvPr id="3" name="Content Placeholder 2">
            <a:extLst>
              <a:ext uri="{FF2B5EF4-FFF2-40B4-BE49-F238E27FC236}">
                <a16:creationId xmlns:a16="http://schemas.microsoft.com/office/drawing/2014/main" id="{114D447A-F2E1-8F2A-8A2B-1B7A9A5E466B}"/>
              </a:ext>
            </a:extLst>
          </p:cNvPr>
          <p:cNvSpPr>
            <a:spLocks noGrp="1"/>
          </p:cNvSpPr>
          <p:nvPr>
            <p:ph idx="1"/>
          </p:nvPr>
        </p:nvSpPr>
        <p:spPr/>
        <p:txBody>
          <a:bodyPr>
            <a:normAutofit fontScale="92500" lnSpcReduction="20000"/>
          </a:bodyPr>
          <a:lstStyle/>
          <a:p>
            <a:r>
              <a:rPr lang="en-US" dirty="0"/>
              <a:t>Is there a tension between the Delaware and English approaches to “industry”?</a:t>
            </a:r>
          </a:p>
          <a:p>
            <a:pPr marL="0" indent="0">
              <a:buNone/>
            </a:pPr>
            <a:endParaRPr lang="en-US" dirty="0"/>
          </a:p>
          <a:p>
            <a:pPr marL="0" indent="0">
              <a:buNone/>
            </a:pPr>
            <a:r>
              <a:rPr lang="en-US" dirty="0"/>
              <a:t>”</a:t>
            </a:r>
            <a:r>
              <a:rPr lang="en-US" i="1" dirty="0"/>
              <a:t>Consistent with the standard practice in the M&amp;A industry, the plain language of the Merger Agreement’s definition of Material Adverse Effect generally allocates the risk of </a:t>
            </a:r>
            <a:r>
              <a:rPr lang="en-US" b="1" i="1" dirty="0"/>
              <a:t>endogenous</a:t>
            </a:r>
            <a:r>
              <a:rPr lang="en-US" i="1" dirty="0"/>
              <a:t>, business-specific events to </a:t>
            </a:r>
            <a:r>
              <a:rPr lang="en-US" i="1" dirty="0" err="1"/>
              <a:t>Akorn</a:t>
            </a:r>
            <a:r>
              <a:rPr lang="en-US" i="1" dirty="0"/>
              <a:t> [the seller] and </a:t>
            </a:r>
            <a:r>
              <a:rPr lang="en-US" b="1" i="1" dirty="0"/>
              <a:t>exogenous</a:t>
            </a:r>
            <a:r>
              <a:rPr lang="en-US" i="1" dirty="0"/>
              <a:t>, systematic risks to Fresenius [the buyer]</a:t>
            </a:r>
            <a:r>
              <a:rPr lang="en-US" dirty="0"/>
              <a:t>” [J184, quoting from </a:t>
            </a:r>
            <a:r>
              <a:rPr lang="en-US" dirty="0" err="1"/>
              <a:t>Akorn</a:t>
            </a:r>
            <a:r>
              <a:rPr lang="en-US" dirty="0"/>
              <a:t>]”</a:t>
            </a:r>
          </a:p>
          <a:p>
            <a:pPr marL="0" indent="0">
              <a:buNone/>
            </a:pPr>
            <a:endParaRPr lang="en-US" dirty="0"/>
          </a:p>
          <a:p>
            <a:r>
              <a:rPr lang="en-US" dirty="0"/>
              <a:t>Of the Sellers’ argument that WEX wanted to buy a travel payments business, and therefore took on the risks of such a business:</a:t>
            </a:r>
          </a:p>
          <a:p>
            <a:endParaRPr lang="en-US" dirty="0"/>
          </a:p>
          <a:p>
            <a:pPr marL="0" indent="0">
              <a:buNone/>
            </a:pPr>
            <a:r>
              <a:rPr lang="en-US" dirty="0"/>
              <a:t>“</a:t>
            </a:r>
            <a:r>
              <a:rPr lang="en-US" i="1" dirty="0"/>
              <a:t>While I see the harmony viewed from a subjective perspective, it is a less powerful point when one considers the objective purpose of the business … there may be good reasons for a party buying into a particular business segment to wish the risk of that segment to be on the counterparty right up until the price is paid.</a:t>
            </a:r>
            <a:r>
              <a:rPr lang="en-US" dirty="0"/>
              <a:t>” [J242].</a:t>
            </a:r>
          </a:p>
          <a:p>
            <a:pPr marL="0" indent="0">
              <a:buNone/>
            </a:pPr>
            <a:r>
              <a:rPr lang="en-US" i="1" dirty="0"/>
              <a:t>“… the parties are left with an ambivalent compromise offering scope for renegotiation…</a:t>
            </a:r>
            <a:r>
              <a:rPr lang="en-US" dirty="0"/>
              <a:t>” [J247]</a:t>
            </a:r>
          </a:p>
        </p:txBody>
      </p:sp>
    </p:spTree>
    <p:extLst>
      <p:ext uri="{BB962C8B-B14F-4D97-AF65-F5344CB8AC3E}">
        <p14:creationId xmlns:p14="http://schemas.microsoft.com/office/powerpoint/2010/main" val="2120508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FB28-0434-3883-451E-8685DB624FE0}"/>
              </a:ext>
            </a:extLst>
          </p:cNvPr>
          <p:cNvSpPr>
            <a:spLocks noGrp="1"/>
          </p:cNvSpPr>
          <p:nvPr>
            <p:ph type="title"/>
          </p:nvPr>
        </p:nvSpPr>
        <p:spPr/>
        <p:txBody>
          <a:bodyPr/>
          <a:lstStyle/>
          <a:p>
            <a:r>
              <a:rPr lang="en-US" dirty="0"/>
              <a:t>Travelport v </a:t>
            </a:r>
            <a:r>
              <a:rPr lang="en-US" dirty="0" err="1"/>
              <a:t>wex</a:t>
            </a:r>
            <a:endParaRPr lang="en-US" dirty="0"/>
          </a:p>
        </p:txBody>
      </p:sp>
      <p:sp>
        <p:nvSpPr>
          <p:cNvPr id="3" name="Content Placeholder 2">
            <a:extLst>
              <a:ext uri="{FF2B5EF4-FFF2-40B4-BE49-F238E27FC236}">
                <a16:creationId xmlns:a16="http://schemas.microsoft.com/office/drawing/2014/main" id="{F124355A-88BE-CD29-428C-EB982C45DD56}"/>
              </a:ext>
            </a:extLst>
          </p:cNvPr>
          <p:cNvSpPr>
            <a:spLocks noGrp="1"/>
          </p:cNvSpPr>
          <p:nvPr>
            <p:ph idx="1"/>
          </p:nvPr>
        </p:nvSpPr>
        <p:spPr/>
        <p:txBody>
          <a:bodyPr/>
          <a:lstStyle/>
          <a:p>
            <a:r>
              <a:rPr lang="en-US" dirty="0"/>
              <a:t>The significance of the parties’ own views.</a:t>
            </a:r>
          </a:p>
          <a:p>
            <a:endParaRPr lang="en-US" dirty="0"/>
          </a:p>
          <a:p>
            <a:pPr marL="0" indent="0">
              <a:buNone/>
            </a:pPr>
            <a:r>
              <a:rPr lang="en-US" i="1" dirty="0"/>
              <a:t>“[c]</a:t>
            </a:r>
            <a:r>
              <a:rPr lang="en-US" i="1" dirty="0" err="1"/>
              <a:t>ompelling</a:t>
            </a:r>
            <a:r>
              <a:rPr lang="en-US" i="1" dirty="0"/>
              <a:t> strategic acquisition that strengthens its position in the Travel Payments Industry”.</a:t>
            </a:r>
          </a:p>
          <a:p>
            <a:pPr marL="0" indent="0">
              <a:buNone/>
            </a:pPr>
            <a:endParaRPr lang="en-US" i="1" dirty="0"/>
          </a:p>
          <a:p>
            <a:pPr marL="0" indent="0">
              <a:buNone/>
            </a:pPr>
            <a:r>
              <a:rPr lang="en-US" i="1" dirty="0"/>
              <a:t>“this combination creates the foremost B2B payments leader in the global travel marketplace … Importantly, this transaction combines leaders in the travel payment industry with highly complementary geographic footprints”</a:t>
            </a:r>
          </a:p>
          <a:p>
            <a:pPr marL="0" indent="0">
              <a:buNone/>
            </a:pPr>
            <a:endParaRPr lang="en-US" dirty="0"/>
          </a:p>
          <a:p>
            <a:pPr marL="0" indent="0">
              <a:buNone/>
            </a:pPr>
            <a:r>
              <a:rPr lang="en-US" dirty="0"/>
              <a:t>[J193, quoting the parties’ deal announcements]</a:t>
            </a:r>
          </a:p>
        </p:txBody>
      </p:sp>
    </p:spTree>
    <p:extLst>
      <p:ext uri="{BB962C8B-B14F-4D97-AF65-F5344CB8AC3E}">
        <p14:creationId xmlns:p14="http://schemas.microsoft.com/office/powerpoint/2010/main" val="4164771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4D13-BE2E-8805-97FF-2A72274BF687}"/>
              </a:ext>
            </a:extLst>
          </p:cNvPr>
          <p:cNvSpPr>
            <a:spLocks noGrp="1"/>
          </p:cNvSpPr>
          <p:nvPr>
            <p:ph type="title"/>
          </p:nvPr>
        </p:nvSpPr>
        <p:spPr/>
        <p:txBody>
          <a:bodyPr/>
          <a:lstStyle/>
          <a:p>
            <a:r>
              <a:rPr lang="en-US" dirty="0"/>
              <a:t>Travelport v </a:t>
            </a:r>
            <a:r>
              <a:rPr lang="en-US" dirty="0" err="1"/>
              <a:t>wex</a:t>
            </a:r>
            <a:endParaRPr lang="en-US" dirty="0"/>
          </a:p>
        </p:txBody>
      </p:sp>
      <p:sp>
        <p:nvSpPr>
          <p:cNvPr id="3" name="Content Placeholder 2">
            <a:extLst>
              <a:ext uri="{FF2B5EF4-FFF2-40B4-BE49-F238E27FC236}">
                <a16:creationId xmlns:a16="http://schemas.microsoft.com/office/drawing/2014/main" id="{6E254A16-7BF7-A9EB-FBEC-89B946C979CF}"/>
              </a:ext>
            </a:extLst>
          </p:cNvPr>
          <p:cNvSpPr>
            <a:spLocks noGrp="1"/>
          </p:cNvSpPr>
          <p:nvPr>
            <p:ph idx="1"/>
          </p:nvPr>
        </p:nvSpPr>
        <p:spPr/>
        <p:txBody>
          <a:bodyPr/>
          <a:lstStyle/>
          <a:p>
            <a:pPr>
              <a:lnSpc>
                <a:spcPct val="150000"/>
              </a:lnSpc>
            </a:pPr>
            <a:r>
              <a:rPr lang="en-US" dirty="0"/>
              <a:t>Why did the Court reject the travel payments industry as the “industry”?</a:t>
            </a:r>
          </a:p>
          <a:p>
            <a:pPr lvl="1">
              <a:lnSpc>
                <a:spcPct val="150000"/>
              </a:lnSpc>
            </a:pPr>
            <a:r>
              <a:rPr lang="en-US" dirty="0"/>
              <a:t>Textual analysis of the SPA, “industry” vs “business”</a:t>
            </a:r>
          </a:p>
          <a:p>
            <a:pPr lvl="1">
              <a:lnSpc>
                <a:spcPct val="150000"/>
              </a:lnSpc>
            </a:pPr>
            <a:r>
              <a:rPr lang="en-US" dirty="0"/>
              <a:t>No reference to TPI in the SPA</a:t>
            </a:r>
          </a:p>
          <a:p>
            <a:pPr lvl="1">
              <a:lnSpc>
                <a:spcPct val="150000"/>
              </a:lnSpc>
            </a:pPr>
            <a:r>
              <a:rPr lang="en-US" dirty="0"/>
              <a:t>TPI barely referred to in the literature, and at best nascent</a:t>
            </a:r>
          </a:p>
          <a:p>
            <a:pPr lvl="1">
              <a:lnSpc>
                <a:spcPct val="150000"/>
              </a:lnSpc>
            </a:pPr>
            <a:r>
              <a:rPr lang="en-US" dirty="0"/>
              <a:t>Few indicia of an established industry, analyst reports, trade magazines, events, awards</a:t>
            </a:r>
          </a:p>
          <a:p>
            <a:pPr lvl="1">
              <a:lnSpc>
                <a:spcPct val="150000"/>
              </a:lnSpc>
            </a:pPr>
            <a:r>
              <a:rPr lang="en-US" dirty="0"/>
              <a:t>Difficult to identify its participants, and its limits</a:t>
            </a:r>
          </a:p>
          <a:p>
            <a:pPr lvl="1">
              <a:lnSpc>
                <a:spcPct val="150000"/>
              </a:lnSpc>
            </a:pPr>
            <a:r>
              <a:rPr lang="en-US" dirty="0"/>
              <a:t>Most one could say – the parties themselves understood the term </a:t>
            </a:r>
          </a:p>
        </p:txBody>
      </p:sp>
    </p:spTree>
    <p:extLst>
      <p:ext uri="{BB962C8B-B14F-4D97-AF65-F5344CB8AC3E}">
        <p14:creationId xmlns:p14="http://schemas.microsoft.com/office/powerpoint/2010/main" val="125036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B8B6-D0AA-3470-DBFF-7BF75EE4AC28}"/>
              </a:ext>
            </a:extLst>
          </p:cNvPr>
          <p:cNvSpPr>
            <a:spLocks noGrp="1"/>
          </p:cNvSpPr>
          <p:nvPr>
            <p:ph type="title"/>
          </p:nvPr>
        </p:nvSpPr>
        <p:spPr/>
        <p:txBody>
          <a:bodyPr/>
          <a:lstStyle/>
          <a:p>
            <a:r>
              <a:rPr lang="en-US" dirty="0"/>
              <a:t>Travelport v </a:t>
            </a:r>
            <a:r>
              <a:rPr lang="en-US" dirty="0" err="1"/>
              <a:t>wex</a:t>
            </a:r>
            <a:endParaRPr lang="en-US" dirty="0"/>
          </a:p>
        </p:txBody>
      </p:sp>
      <p:sp>
        <p:nvSpPr>
          <p:cNvPr id="3" name="Content Placeholder 2">
            <a:extLst>
              <a:ext uri="{FF2B5EF4-FFF2-40B4-BE49-F238E27FC236}">
                <a16:creationId xmlns:a16="http://schemas.microsoft.com/office/drawing/2014/main" id="{8A52598C-6930-EBB8-540E-86898397EAD2}"/>
              </a:ext>
            </a:extLst>
          </p:cNvPr>
          <p:cNvSpPr>
            <a:spLocks noGrp="1"/>
          </p:cNvSpPr>
          <p:nvPr>
            <p:ph idx="1"/>
          </p:nvPr>
        </p:nvSpPr>
        <p:spPr/>
        <p:txBody>
          <a:bodyPr/>
          <a:lstStyle/>
          <a:p>
            <a:r>
              <a:rPr lang="en-US" dirty="0"/>
              <a:t>Operability of the mechanics</a:t>
            </a:r>
          </a:p>
          <a:p>
            <a:pPr lvl="1"/>
            <a:r>
              <a:rPr lang="en-US" dirty="0" err="1"/>
              <a:t>Disporportionality</a:t>
            </a:r>
            <a:r>
              <a:rPr lang="en-US" dirty="0"/>
              <a:t> required identification of</a:t>
            </a:r>
          </a:p>
          <a:p>
            <a:pPr lvl="2"/>
            <a:r>
              <a:rPr lang="en-US" dirty="0"/>
              <a:t>The industry</a:t>
            </a:r>
          </a:p>
          <a:p>
            <a:pPr lvl="2"/>
            <a:r>
              <a:rPr lang="en-US" dirty="0"/>
              <a:t>The participants</a:t>
            </a:r>
          </a:p>
          <a:p>
            <a:pPr lvl="2"/>
            <a:r>
              <a:rPr lang="en-US" dirty="0"/>
              <a:t>The metrics to judge performance</a:t>
            </a:r>
          </a:p>
          <a:p>
            <a:pPr lvl="2"/>
            <a:r>
              <a:rPr lang="en-US" dirty="0"/>
              <a:t>The threshold of disproportion</a:t>
            </a:r>
          </a:p>
          <a:p>
            <a:pPr lvl="2"/>
            <a:r>
              <a:rPr lang="en-US" dirty="0"/>
              <a:t>The relevant duration</a:t>
            </a:r>
          </a:p>
          <a:p>
            <a:pPr lvl="1"/>
            <a:r>
              <a:rPr lang="en-US" dirty="0"/>
              <a:t>Both sides contended it was inoperable on the other’s construction</a:t>
            </a:r>
          </a:p>
          <a:p>
            <a:pPr lvl="2"/>
            <a:r>
              <a:rPr lang="en-US" dirty="0"/>
              <a:t>WEX – couldn’t identify participants or obtain their data because private</a:t>
            </a:r>
          </a:p>
          <a:p>
            <a:pPr lvl="2"/>
            <a:r>
              <a:rPr lang="en-US" dirty="0"/>
              <a:t>Sellers – B2B PI comprised all financial institutions, an enormous exercise, effectively a comparison with the performance of the whole economy</a:t>
            </a:r>
          </a:p>
        </p:txBody>
      </p:sp>
    </p:spTree>
    <p:extLst>
      <p:ext uri="{BB962C8B-B14F-4D97-AF65-F5344CB8AC3E}">
        <p14:creationId xmlns:p14="http://schemas.microsoft.com/office/powerpoint/2010/main" val="3561914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FC81-E80B-3D1B-029D-314998C6DC3E}"/>
              </a:ext>
            </a:extLst>
          </p:cNvPr>
          <p:cNvSpPr>
            <a:spLocks noGrp="1"/>
          </p:cNvSpPr>
          <p:nvPr>
            <p:ph type="title"/>
          </p:nvPr>
        </p:nvSpPr>
        <p:spPr/>
        <p:txBody>
          <a:bodyPr/>
          <a:lstStyle/>
          <a:p>
            <a:r>
              <a:rPr lang="en-US" dirty="0"/>
              <a:t>Travelport v </a:t>
            </a:r>
            <a:r>
              <a:rPr lang="en-US" dirty="0" err="1"/>
              <a:t>wex</a:t>
            </a:r>
            <a:endParaRPr lang="en-US" dirty="0"/>
          </a:p>
        </p:txBody>
      </p:sp>
      <p:sp>
        <p:nvSpPr>
          <p:cNvPr id="3" name="Content Placeholder 2">
            <a:extLst>
              <a:ext uri="{FF2B5EF4-FFF2-40B4-BE49-F238E27FC236}">
                <a16:creationId xmlns:a16="http://schemas.microsoft.com/office/drawing/2014/main" id="{B2AA2F7B-EF9E-4AF7-2382-F57697A5D73E}"/>
              </a:ext>
            </a:extLst>
          </p:cNvPr>
          <p:cNvSpPr>
            <a:spLocks noGrp="1"/>
          </p:cNvSpPr>
          <p:nvPr>
            <p:ph idx="1"/>
          </p:nvPr>
        </p:nvSpPr>
        <p:spPr/>
        <p:txBody>
          <a:bodyPr/>
          <a:lstStyle/>
          <a:p>
            <a:pPr>
              <a:lnSpc>
                <a:spcPct val="150000"/>
              </a:lnSpc>
            </a:pPr>
            <a:r>
              <a:rPr lang="en-US" dirty="0"/>
              <a:t>Some conclusions in relation to “industry” definition:</a:t>
            </a:r>
          </a:p>
          <a:p>
            <a:pPr lvl="1">
              <a:lnSpc>
                <a:spcPct val="150000"/>
              </a:lnSpc>
            </a:pPr>
            <a:r>
              <a:rPr lang="en-US" dirty="0"/>
              <a:t>Always specify the ”industry”!</a:t>
            </a:r>
          </a:p>
          <a:p>
            <a:pPr lvl="1">
              <a:lnSpc>
                <a:spcPct val="150000"/>
              </a:lnSpc>
            </a:pPr>
            <a:r>
              <a:rPr lang="en-US" dirty="0"/>
              <a:t>English law likely to be more textual, less influenced by ”deal thesis”</a:t>
            </a:r>
          </a:p>
          <a:p>
            <a:pPr lvl="1">
              <a:lnSpc>
                <a:spcPct val="150000"/>
              </a:lnSpc>
            </a:pPr>
            <a:r>
              <a:rPr lang="en-US" dirty="0"/>
              <a:t>Particular concerns for M&amp;A in developing or niche areas</a:t>
            </a:r>
          </a:p>
          <a:p>
            <a:pPr lvl="1">
              <a:lnSpc>
                <a:spcPct val="150000"/>
              </a:lnSpc>
            </a:pPr>
            <a:r>
              <a:rPr lang="en-US" dirty="0"/>
              <a:t>Don’t assume that industry is clear because the parties know what it is</a:t>
            </a:r>
          </a:p>
          <a:p>
            <a:pPr lvl="1">
              <a:lnSpc>
                <a:spcPct val="150000"/>
              </a:lnSpc>
            </a:pPr>
            <a:r>
              <a:rPr lang="en-US" dirty="0"/>
              <a:t>Potential problems in future cases where only reference to purpose can identify the most appropriate “</a:t>
            </a:r>
            <a:r>
              <a:rPr lang="en-US" dirty="0" err="1"/>
              <a:t>industry"for</a:t>
            </a:r>
            <a:r>
              <a:rPr lang="en-US" dirty="0"/>
              <a:t> assessing disproportionality</a:t>
            </a:r>
          </a:p>
        </p:txBody>
      </p:sp>
    </p:spTree>
    <p:extLst>
      <p:ext uri="{BB962C8B-B14F-4D97-AF65-F5344CB8AC3E}">
        <p14:creationId xmlns:p14="http://schemas.microsoft.com/office/powerpoint/2010/main" val="1752768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F352-EDDA-415C-A960-BF8668A66E99}"/>
              </a:ext>
            </a:extLst>
          </p:cNvPr>
          <p:cNvSpPr>
            <a:spLocks noGrp="1"/>
          </p:cNvSpPr>
          <p:nvPr>
            <p:ph type="title"/>
          </p:nvPr>
        </p:nvSpPr>
        <p:spPr/>
        <p:txBody>
          <a:bodyPr/>
          <a:lstStyle/>
          <a:p>
            <a:r>
              <a:rPr lang="en-GB" b="0" i="1" dirty="0"/>
              <a:t>TRAVELPORT V WEX</a:t>
            </a:r>
          </a:p>
        </p:txBody>
      </p:sp>
      <p:sp>
        <p:nvSpPr>
          <p:cNvPr id="3" name="Content Placeholder 2">
            <a:extLst>
              <a:ext uri="{FF2B5EF4-FFF2-40B4-BE49-F238E27FC236}">
                <a16:creationId xmlns:a16="http://schemas.microsoft.com/office/drawing/2014/main" id="{A14BEF0D-3AB4-4844-AFF9-68771AF4F3E4}"/>
              </a:ext>
            </a:extLst>
          </p:cNvPr>
          <p:cNvSpPr>
            <a:spLocks noGrp="1"/>
          </p:cNvSpPr>
          <p:nvPr>
            <p:ph idx="1"/>
          </p:nvPr>
        </p:nvSpPr>
        <p:spPr/>
        <p:txBody>
          <a:bodyPr>
            <a:normAutofit/>
          </a:bodyPr>
          <a:lstStyle/>
          <a:p>
            <a:pPr marL="0" indent="0">
              <a:lnSpc>
                <a:spcPct val="150000"/>
              </a:lnSpc>
              <a:buNone/>
            </a:pPr>
            <a:r>
              <a:rPr lang="en-GB" sz="1600" b="1" dirty="0">
                <a:latin typeface="Arial" panose="020B0604020202020204" pitchFamily="34" charset="0"/>
                <a:cs typeface="Arial" panose="020B0604020202020204" pitchFamily="34" charset="0"/>
              </a:rPr>
              <a:t>Changes in law </a:t>
            </a: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Carve-Out (d): “</a:t>
            </a:r>
            <a:r>
              <a:rPr lang="en-GB" sz="1600" i="1" dirty="0">
                <a:latin typeface="Arial" panose="020B0604020202020204" pitchFamily="34" charset="0"/>
                <a:cs typeface="Arial" panose="020B0604020202020204" pitchFamily="34" charset="0"/>
              </a:rPr>
              <a:t>changes (or proposed changes) in Tax, regulatory or political conditions […] or Law […]</a:t>
            </a:r>
            <a:r>
              <a:rPr lang="en-GB" sz="1600" dirty="0">
                <a:latin typeface="Arial" panose="020B0604020202020204" pitchFamily="34" charset="0"/>
                <a:cs typeface="Arial" panose="020B0604020202020204" pitchFamily="34" charset="0"/>
              </a:rPr>
              <a:t>;</a:t>
            </a: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n-GB" sz="1600" u="sng" dirty="0">
                <a:latin typeface="Arial" panose="020B0604020202020204" pitchFamily="34" charset="0"/>
                <a:cs typeface="Arial" panose="020B0604020202020204" pitchFamily="34" charset="0"/>
              </a:rPr>
              <a:t>No Carve-Out Exception </a:t>
            </a:r>
            <a:r>
              <a:rPr lang="en-GB" sz="1600" dirty="0">
                <a:latin typeface="Arial" panose="020B0604020202020204" pitchFamily="34" charset="0"/>
                <a:cs typeface="Arial" panose="020B0604020202020204" pitchFamily="34" charset="0"/>
              </a:rPr>
              <a:t>applied to Carve-Out (d)</a:t>
            </a:r>
          </a:p>
          <a:p>
            <a:pPr>
              <a:lnSpc>
                <a:spcPct val="150000"/>
              </a:lnSpc>
            </a:pPr>
            <a:endParaRPr lang="en-GB" sz="1600" b="1" dirty="0">
              <a:latin typeface="Arial" panose="020B0604020202020204" pitchFamily="34" charset="0"/>
              <a:cs typeface="Arial" panose="020B0604020202020204" pitchFamily="34" charset="0"/>
            </a:endParaRPr>
          </a:p>
          <a:p>
            <a:pPr>
              <a:lnSpc>
                <a:spcPct val="150000"/>
              </a:lnSpc>
            </a:pP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3684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F352-EDDA-415C-A960-BF8668A66E99}"/>
              </a:ext>
            </a:extLst>
          </p:cNvPr>
          <p:cNvSpPr>
            <a:spLocks noGrp="1"/>
          </p:cNvSpPr>
          <p:nvPr>
            <p:ph type="title"/>
          </p:nvPr>
        </p:nvSpPr>
        <p:spPr/>
        <p:txBody>
          <a:bodyPr/>
          <a:lstStyle/>
          <a:p>
            <a:r>
              <a:rPr lang="en-GB" b="0" i="1" dirty="0"/>
              <a:t>TRAVELPORT V WEX</a:t>
            </a:r>
          </a:p>
        </p:txBody>
      </p:sp>
      <p:sp>
        <p:nvSpPr>
          <p:cNvPr id="3" name="Content Placeholder 2">
            <a:extLst>
              <a:ext uri="{FF2B5EF4-FFF2-40B4-BE49-F238E27FC236}">
                <a16:creationId xmlns:a16="http://schemas.microsoft.com/office/drawing/2014/main" id="{A14BEF0D-3AB4-4844-AFF9-68771AF4F3E4}"/>
              </a:ext>
            </a:extLst>
          </p:cNvPr>
          <p:cNvSpPr>
            <a:spLocks noGrp="1"/>
          </p:cNvSpPr>
          <p:nvPr>
            <p:ph idx="1"/>
          </p:nvPr>
        </p:nvSpPr>
        <p:spPr/>
        <p:txBody>
          <a:bodyPr>
            <a:normAutofit fontScale="92500"/>
          </a:bodyPr>
          <a:lstStyle/>
          <a:p>
            <a:pPr marL="0" indent="0">
              <a:lnSpc>
                <a:spcPct val="150000"/>
              </a:lnSpc>
              <a:buNone/>
            </a:pPr>
            <a:r>
              <a:rPr lang="en-GB" sz="1600" b="1" dirty="0">
                <a:latin typeface="Arial" panose="020B0604020202020204" pitchFamily="34" charset="0"/>
                <a:cs typeface="Arial" panose="020B0604020202020204" pitchFamily="34" charset="0"/>
              </a:rPr>
              <a:t>Changes in law: the key issue</a:t>
            </a: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Could adverse effects caused by changes in law responding to the pandemic, such as travel restrictions, be taken into account in deciding whether the pandemic was a MAE?</a:t>
            </a: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WEX’s argument: yes.  Such changes in law were themselves consequences of the pandemic and should be regarded as being part of Carve-Out (e) </a:t>
            </a:r>
            <a:r>
              <a:rPr lang="en-GB" sz="1600" i="1" dirty="0">
                <a:latin typeface="Arial" panose="020B0604020202020204" pitchFamily="34" charset="0"/>
                <a:cs typeface="Arial" panose="020B0604020202020204" pitchFamily="34" charset="0"/>
              </a:rPr>
              <a:t>(“Conditions resulting from natural or manmade disasters…pandemics…[etc</a:t>
            </a:r>
            <a:r>
              <a:rPr lang="en-GB" sz="1600" dirty="0">
                <a:latin typeface="Arial" panose="020B0604020202020204" pitchFamily="34" charset="0"/>
                <a:cs typeface="Arial" panose="020B0604020202020204" pitchFamily="34" charset="0"/>
              </a:rPr>
              <a:t>]”).</a:t>
            </a: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Sellers’ argument: no. Changes in law were a separate head of the Carve-out and all Changes in law, even if caused by the pandemic, had to be analysed separately and in isolation. </a:t>
            </a:r>
          </a:p>
          <a:p>
            <a:pPr>
              <a:lnSpc>
                <a:spcPct val="150000"/>
              </a:lnSpc>
            </a:pPr>
            <a:endParaRPr lang="en-GB" sz="1600" b="1" dirty="0">
              <a:latin typeface="Arial" panose="020B0604020202020204" pitchFamily="34" charset="0"/>
              <a:cs typeface="Arial" panose="020B0604020202020204" pitchFamily="34" charset="0"/>
            </a:endParaRPr>
          </a:p>
          <a:p>
            <a:pPr>
              <a:lnSpc>
                <a:spcPct val="150000"/>
              </a:lnSpc>
            </a:pP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1047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F352-EDDA-415C-A960-BF8668A66E99}"/>
              </a:ext>
            </a:extLst>
          </p:cNvPr>
          <p:cNvSpPr>
            <a:spLocks noGrp="1"/>
          </p:cNvSpPr>
          <p:nvPr>
            <p:ph type="title"/>
          </p:nvPr>
        </p:nvSpPr>
        <p:spPr/>
        <p:txBody>
          <a:bodyPr/>
          <a:lstStyle/>
          <a:p>
            <a:r>
              <a:rPr lang="en-GB" b="0" i="1" dirty="0"/>
              <a:t>TRAVELPORT V WEX</a:t>
            </a:r>
          </a:p>
        </p:txBody>
      </p:sp>
      <p:sp>
        <p:nvSpPr>
          <p:cNvPr id="3" name="Content Placeholder 2">
            <a:extLst>
              <a:ext uri="{FF2B5EF4-FFF2-40B4-BE49-F238E27FC236}">
                <a16:creationId xmlns:a16="http://schemas.microsoft.com/office/drawing/2014/main" id="{A14BEF0D-3AB4-4844-AFF9-68771AF4F3E4}"/>
              </a:ext>
            </a:extLst>
          </p:cNvPr>
          <p:cNvSpPr>
            <a:spLocks noGrp="1"/>
          </p:cNvSpPr>
          <p:nvPr>
            <p:ph idx="1"/>
          </p:nvPr>
        </p:nvSpPr>
        <p:spPr/>
        <p:txBody>
          <a:bodyPr>
            <a:normAutofit fontScale="92500"/>
          </a:bodyPr>
          <a:lstStyle/>
          <a:p>
            <a:pPr marL="0" indent="0">
              <a:lnSpc>
                <a:spcPct val="150000"/>
              </a:lnSpc>
              <a:buNone/>
            </a:pPr>
            <a:r>
              <a:rPr lang="en-GB" sz="1600" b="1" dirty="0">
                <a:latin typeface="Arial" panose="020B0604020202020204" pitchFamily="34" charset="0"/>
                <a:cs typeface="Arial" panose="020B0604020202020204" pitchFamily="34" charset="0"/>
              </a:rPr>
              <a:t>Changes in law: the Judge’s conclusions [280]-[310]</a:t>
            </a: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Although WEX’s argument had attractions, the Sellers’ argument better reflected the language of the MAE Clause. </a:t>
            </a: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WEX’s approach would lead to cherry-picking. If an event had consequences falling within separate heads of the Carve-Out, you would have to decide which head took priority. </a:t>
            </a: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Sellers’ approach was supported by </a:t>
            </a:r>
            <a:r>
              <a:rPr lang="en-GB" sz="1600" i="1" dirty="0">
                <a:latin typeface="Arial" panose="020B0604020202020204" pitchFamily="34" charset="0"/>
                <a:cs typeface="Arial" panose="020B0604020202020204" pitchFamily="34" charset="0"/>
              </a:rPr>
              <a:t>The Silver Cloud </a:t>
            </a:r>
            <a:r>
              <a:rPr lang="en-GB" sz="1600" dirty="0">
                <a:latin typeface="Arial" panose="020B0604020202020204" pitchFamily="34" charset="0"/>
                <a:cs typeface="Arial" panose="020B0604020202020204" pitchFamily="34" charset="0"/>
              </a:rPr>
              <a:t>[2004] Lloyd's Rep IR 217, holding that insurance claims were covered whether they arose directly from terrorist activities, or from government warnings issues in the light of those activities</a:t>
            </a:r>
          </a:p>
          <a:p>
            <a:pPr>
              <a:lnSpc>
                <a:spcPct val="150000"/>
              </a:lnSpc>
            </a:pPr>
            <a:endParaRPr lang="en-GB" sz="1600" dirty="0">
              <a:latin typeface="Arial" panose="020B0604020202020204" pitchFamily="34" charset="0"/>
              <a:cs typeface="Arial" panose="020B0604020202020204" pitchFamily="34" charset="0"/>
            </a:endParaRPr>
          </a:p>
          <a:p>
            <a:pPr>
              <a:lnSpc>
                <a:spcPct val="150000"/>
              </a:lnSpc>
            </a:pPr>
            <a:endParaRPr lang="en-GB" sz="1600" b="1" dirty="0">
              <a:latin typeface="Arial" panose="020B0604020202020204" pitchFamily="34" charset="0"/>
              <a:cs typeface="Arial" panose="020B0604020202020204" pitchFamily="34" charset="0"/>
            </a:endParaRPr>
          </a:p>
          <a:p>
            <a:pPr>
              <a:lnSpc>
                <a:spcPct val="150000"/>
              </a:lnSpc>
            </a:pP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30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098" y="262188"/>
            <a:ext cx="6352596" cy="1059836"/>
          </a:xfrm>
        </p:spPr>
        <p:txBody>
          <a:bodyPr>
            <a:normAutofit/>
          </a:bodyPr>
          <a:lstStyle/>
          <a:p>
            <a:r>
              <a:rPr lang="en-US" i="1" dirty="0"/>
              <a:t>Travelport v </a:t>
            </a:r>
            <a:r>
              <a:rPr lang="en-US" i="1" dirty="0" err="1"/>
              <a:t>wex</a:t>
            </a:r>
            <a:br>
              <a:rPr lang="en-US" dirty="0"/>
            </a:br>
            <a:endParaRPr lang="en-US" dirty="0"/>
          </a:p>
        </p:txBody>
      </p:sp>
      <p:sp>
        <p:nvSpPr>
          <p:cNvPr id="3" name="Content Placeholder 2"/>
          <p:cNvSpPr>
            <a:spLocks noGrp="1"/>
          </p:cNvSpPr>
          <p:nvPr>
            <p:ph idx="1"/>
          </p:nvPr>
        </p:nvSpPr>
        <p:spPr>
          <a:xfrm>
            <a:off x="632098" y="1244906"/>
            <a:ext cx="7794352" cy="4737253"/>
          </a:xfrm>
        </p:spPr>
        <p:txBody>
          <a:bodyPr>
            <a:noAutofit/>
          </a:bodyPr>
          <a:lstStyle/>
          <a:p>
            <a:pPr marL="0" indent="0">
              <a:lnSpc>
                <a:spcPct val="150000"/>
              </a:lnSpc>
              <a:buNone/>
            </a:pPr>
            <a:r>
              <a:rPr lang="en-US" b="1" dirty="0"/>
              <a:t>The acquisition </a:t>
            </a:r>
          </a:p>
          <a:p>
            <a:pPr marL="0" indent="0">
              <a:lnSpc>
                <a:spcPct val="150000"/>
              </a:lnSpc>
              <a:buNone/>
            </a:pPr>
            <a:endParaRPr lang="en-US" dirty="0"/>
          </a:p>
          <a:p>
            <a:pPr>
              <a:lnSpc>
                <a:spcPct val="150000"/>
              </a:lnSpc>
            </a:pPr>
            <a:r>
              <a:rPr lang="en-US" dirty="0"/>
              <a:t>SPA dated 24 January 2020</a:t>
            </a:r>
          </a:p>
          <a:p>
            <a:pPr>
              <a:lnSpc>
                <a:spcPct val="150000"/>
              </a:lnSpc>
            </a:pPr>
            <a:r>
              <a:rPr lang="en-US" dirty="0"/>
              <a:t>WEX agreed to acquire all the shares in </a:t>
            </a:r>
            <a:r>
              <a:rPr lang="en-US" dirty="0" err="1"/>
              <a:t>eNett</a:t>
            </a:r>
            <a:r>
              <a:rPr lang="en-US" dirty="0"/>
              <a:t> and </a:t>
            </a:r>
            <a:r>
              <a:rPr lang="en-US" dirty="0" err="1"/>
              <a:t>Optal</a:t>
            </a:r>
            <a:r>
              <a:rPr lang="en-US" dirty="0"/>
              <a:t> </a:t>
            </a:r>
          </a:p>
          <a:p>
            <a:pPr>
              <a:lnSpc>
                <a:spcPct val="150000"/>
              </a:lnSpc>
            </a:pPr>
            <a:r>
              <a:rPr lang="en-US" dirty="0"/>
              <a:t>The Sellers were the shareholders of </a:t>
            </a:r>
            <a:r>
              <a:rPr lang="en-US" dirty="0" err="1"/>
              <a:t>eNett</a:t>
            </a:r>
            <a:r>
              <a:rPr lang="en-US" dirty="0"/>
              <a:t> and </a:t>
            </a:r>
            <a:r>
              <a:rPr lang="en-US" dirty="0" err="1"/>
              <a:t>Optal</a:t>
            </a:r>
            <a:r>
              <a:rPr lang="en-US" dirty="0"/>
              <a:t>. They comprised:</a:t>
            </a:r>
          </a:p>
          <a:p>
            <a:pPr lvl="1">
              <a:lnSpc>
                <a:spcPct val="150000"/>
              </a:lnSpc>
            </a:pPr>
            <a:r>
              <a:rPr lang="en-US" dirty="0"/>
              <a:t>Travelport (</a:t>
            </a:r>
            <a:r>
              <a:rPr lang="en-US" dirty="0" err="1"/>
              <a:t>eNett’s</a:t>
            </a:r>
            <a:r>
              <a:rPr lang="en-US" dirty="0"/>
              <a:t> majority shareholder) and</a:t>
            </a:r>
          </a:p>
          <a:p>
            <a:pPr lvl="1">
              <a:lnSpc>
                <a:spcPct val="150000"/>
              </a:lnSpc>
            </a:pPr>
            <a:r>
              <a:rPr lang="en-US" dirty="0"/>
              <a:t>Various individual shareholders in </a:t>
            </a:r>
            <a:r>
              <a:rPr lang="en-US" dirty="0" err="1"/>
              <a:t>eNett</a:t>
            </a:r>
            <a:r>
              <a:rPr lang="en-US" dirty="0"/>
              <a:t> or </a:t>
            </a:r>
            <a:r>
              <a:rPr lang="en-US" dirty="0" err="1"/>
              <a:t>Optal</a:t>
            </a:r>
            <a:r>
              <a:rPr lang="en-US" dirty="0"/>
              <a:t> </a:t>
            </a:r>
          </a:p>
          <a:p>
            <a:pPr>
              <a:lnSpc>
                <a:spcPct val="150000"/>
              </a:lnSpc>
            </a:pPr>
            <a:endParaRPr lang="en-US" b="1" dirty="0"/>
          </a:p>
          <a:p>
            <a:endParaRPr lang="en-US" dirty="0"/>
          </a:p>
          <a:p>
            <a:pPr marL="180975" lvl="1" indent="0">
              <a:buNone/>
            </a:pPr>
            <a:endParaRPr lang="en-US" dirty="0"/>
          </a:p>
          <a:p>
            <a:pPr marL="180975" lvl="1" indent="0">
              <a:buNone/>
            </a:pPr>
            <a:endParaRPr lang="en-US" sz="1550" dirty="0"/>
          </a:p>
        </p:txBody>
      </p:sp>
    </p:spTree>
    <p:extLst>
      <p:ext uri="{BB962C8B-B14F-4D97-AF65-F5344CB8AC3E}">
        <p14:creationId xmlns:p14="http://schemas.microsoft.com/office/powerpoint/2010/main" val="3970410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F352-EDDA-415C-A960-BF8668A66E99}"/>
              </a:ext>
            </a:extLst>
          </p:cNvPr>
          <p:cNvSpPr>
            <a:spLocks noGrp="1"/>
          </p:cNvSpPr>
          <p:nvPr>
            <p:ph type="title"/>
          </p:nvPr>
        </p:nvSpPr>
        <p:spPr/>
        <p:txBody>
          <a:bodyPr/>
          <a:lstStyle/>
          <a:p>
            <a:r>
              <a:rPr lang="en-GB" b="0" i="1" dirty="0"/>
              <a:t>TRAVELPORT V WEX</a:t>
            </a:r>
          </a:p>
        </p:txBody>
      </p:sp>
      <p:sp>
        <p:nvSpPr>
          <p:cNvPr id="3" name="Content Placeholder 2">
            <a:extLst>
              <a:ext uri="{FF2B5EF4-FFF2-40B4-BE49-F238E27FC236}">
                <a16:creationId xmlns:a16="http://schemas.microsoft.com/office/drawing/2014/main" id="{A14BEF0D-3AB4-4844-AFF9-68771AF4F3E4}"/>
              </a:ext>
            </a:extLst>
          </p:cNvPr>
          <p:cNvSpPr>
            <a:spLocks noGrp="1"/>
          </p:cNvSpPr>
          <p:nvPr>
            <p:ph idx="1"/>
          </p:nvPr>
        </p:nvSpPr>
        <p:spPr/>
        <p:txBody>
          <a:bodyPr>
            <a:normAutofit/>
          </a:bodyPr>
          <a:lstStyle/>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GB" sz="1600" b="1" dirty="0">
                <a:latin typeface="Arial" panose="020B0604020202020204" pitchFamily="34" charset="0"/>
                <a:cs typeface="Arial" panose="020B0604020202020204" pitchFamily="34" charset="0"/>
              </a:rPr>
              <a:t>Changes in law: considerations</a:t>
            </a: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If the Judge’s conclusions were right, a significant trial would have followed.</a:t>
            </a: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The Court would have been required to unpick, on a global basis, the extent to which the global hiatus in travel was caused by:</a:t>
            </a:r>
          </a:p>
          <a:p>
            <a:pPr lvl="1">
              <a:lnSpc>
                <a:spcPct val="150000"/>
              </a:lnSpc>
            </a:pPr>
            <a:r>
              <a:rPr lang="en-GB" sz="1600" dirty="0">
                <a:latin typeface="Arial" panose="020B0604020202020204" pitchFamily="34" charset="0"/>
                <a:cs typeface="Arial" panose="020B0604020202020204" pitchFamily="34" charset="0"/>
              </a:rPr>
              <a:t>Fear of getting / spreading disease; or</a:t>
            </a:r>
          </a:p>
          <a:p>
            <a:pPr lvl="1">
              <a:lnSpc>
                <a:spcPct val="150000"/>
              </a:lnSpc>
            </a:pPr>
            <a:r>
              <a:rPr lang="en-GB" sz="1600" dirty="0">
                <a:latin typeface="Arial" panose="020B0604020202020204" pitchFamily="34" charset="0"/>
                <a:cs typeface="Arial" panose="020B0604020202020204" pitchFamily="34" charset="0"/>
              </a:rPr>
              <a:t>The impact of travel restrictions and other related laws</a:t>
            </a:r>
          </a:p>
          <a:p>
            <a:pPr>
              <a:lnSpc>
                <a:spcPct val="150000"/>
              </a:lnSpc>
            </a:pPr>
            <a:endParaRPr lang="en-GB" sz="1600" dirty="0">
              <a:latin typeface="Arial" panose="020B0604020202020204" pitchFamily="34" charset="0"/>
              <a:cs typeface="Arial" panose="020B0604020202020204" pitchFamily="34" charset="0"/>
            </a:endParaRPr>
          </a:p>
          <a:p>
            <a:pPr>
              <a:lnSpc>
                <a:spcPct val="150000"/>
              </a:lnSpc>
            </a:pPr>
            <a:endParaRPr lang="en-GB" sz="1600" b="1" dirty="0">
              <a:latin typeface="Arial" panose="020B0604020202020204" pitchFamily="34" charset="0"/>
              <a:cs typeface="Arial" panose="020B0604020202020204" pitchFamily="34" charset="0"/>
            </a:endParaRPr>
          </a:p>
          <a:p>
            <a:pPr>
              <a:lnSpc>
                <a:spcPct val="150000"/>
              </a:lnSpc>
            </a:pP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593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F352-EDDA-415C-A960-BF8668A66E99}"/>
              </a:ext>
            </a:extLst>
          </p:cNvPr>
          <p:cNvSpPr>
            <a:spLocks noGrp="1"/>
          </p:cNvSpPr>
          <p:nvPr>
            <p:ph type="title"/>
          </p:nvPr>
        </p:nvSpPr>
        <p:spPr/>
        <p:txBody>
          <a:bodyPr/>
          <a:lstStyle/>
          <a:p>
            <a:r>
              <a:rPr lang="en-GB" b="0" i="1" dirty="0"/>
              <a:t>TRAVELPORT V WEX</a:t>
            </a:r>
          </a:p>
        </p:txBody>
      </p:sp>
      <p:sp>
        <p:nvSpPr>
          <p:cNvPr id="3" name="Content Placeholder 2">
            <a:extLst>
              <a:ext uri="{FF2B5EF4-FFF2-40B4-BE49-F238E27FC236}">
                <a16:creationId xmlns:a16="http://schemas.microsoft.com/office/drawing/2014/main" id="{A14BEF0D-3AB4-4844-AFF9-68771AF4F3E4}"/>
              </a:ext>
            </a:extLst>
          </p:cNvPr>
          <p:cNvSpPr>
            <a:spLocks noGrp="1"/>
          </p:cNvSpPr>
          <p:nvPr>
            <p:ph idx="1"/>
          </p:nvPr>
        </p:nvSpPr>
        <p:spPr/>
        <p:txBody>
          <a:bodyPr>
            <a:normAutofit/>
          </a:bodyPr>
          <a:lstStyle/>
          <a:p>
            <a:pPr marL="0" indent="0">
              <a:lnSpc>
                <a:spcPct val="150000"/>
              </a:lnSpc>
              <a:buNone/>
            </a:pPr>
            <a:r>
              <a:rPr lang="en-GB" sz="1600" b="1" dirty="0">
                <a:latin typeface="Arial" panose="020B0604020202020204" pitchFamily="34" charset="0"/>
                <a:cs typeface="Arial" panose="020B0604020202020204" pitchFamily="34" charset="0"/>
              </a:rPr>
              <a:t>Changes in law: considerations</a:t>
            </a: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Consider contractual language removing ambiguity in event of overlap between Changes of Law and other heads of the Carve-Out</a:t>
            </a: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(For example!) “</a:t>
            </a:r>
            <a:r>
              <a:rPr lang="en-GB" sz="1600" i="1" dirty="0">
                <a:latin typeface="Arial" panose="020B0604020202020204" pitchFamily="34" charset="0"/>
                <a:cs typeface="Arial" panose="020B0604020202020204" pitchFamily="34" charset="0"/>
              </a:rPr>
              <a:t>To the extent any Changes in Law are themselves consequences of the occurrence of any event of a type described in Carve-Out (e), such Changes in Law [may] / [may not] be taken into account when considering the materiality of that event</a:t>
            </a:r>
            <a:r>
              <a:rPr lang="en-GB" sz="1600" dirty="0">
                <a:latin typeface="Arial" panose="020B0604020202020204" pitchFamily="34" charset="0"/>
                <a:cs typeface="Arial" panose="020B0604020202020204" pitchFamily="34" charset="0"/>
              </a:rPr>
              <a:t>”</a:t>
            </a:r>
          </a:p>
          <a:p>
            <a:pPr>
              <a:lnSpc>
                <a:spcPct val="150000"/>
              </a:lnSpc>
            </a:pPr>
            <a:endParaRPr lang="en-GB" sz="1600" dirty="0">
              <a:latin typeface="Arial" panose="020B0604020202020204" pitchFamily="34" charset="0"/>
              <a:cs typeface="Arial" panose="020B0604020202020204" pitchFamily="34" charset="0"/>
            </a:endParaRPr>
          </a:p>
          <a:p>
            <a:pPr>
              <a:lnSpc>
                <a:spcPct val="150000"/>
              </a:lnSpc>
            </a:pPr>
            <a:endParaRPr lang="en-GB" sz="1600" b="1" dirty="0">
              <a:latin typeface="Arial" panose="020B0604020202020204" pitchFamily="34" charset="0"/>
              <a:cs typeface="Arial" panose="020B0604020202020204" pitchFamily="34" charset="0"/>
            </a:endParaRPr>
          </a:p>
          <a:p>
            <a:pPr>
              <a:lnSpc>
                <a:spcPct val="150000"/>
              </a:lnSpc>
            </a:pP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362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04FA-38A9-D769-8A44-E6BCF0488931}"/>
              </a:ext>
            </a:extLst>
          </p:cNvPr>
          <p:cNvSpPr>
            <a:spLocks noGrp="1"/>
          </p:cNvSpPr>
          <p:nvPr>
            <p:ph type="title"/>
          </p:nvPr>
        </p:nvSpPr>
        <p:spPr/>
        <p:txBody>
          <a:bodyPr/>
          <a:lstStyle/>
          <a:p>
            <a:r>
              <a:rPr lang="en-US" dirty="0"/>
              <a:t>Travelport v </a:t>
            </a:r>
            <a:r>
              <a:rPr lang="en-US" dirty="0" err="1"/>
              <a:t>wex</a:t>
            </a:r>
            <a:endParaRPr lang="en-US" dirty="0"/>
          </a:p>
        </p:txBody>
      </p:sp>
      <p:sp>
        <p:nvSpPr>
          <p:cNvPr id="3" name="Content Placeholder 2">
            <a:extLst>
              <a:ext uri="{FF2B5EF4-FFF2-40B4-BE49-F238E27FC236}">
                <a16:creationId xmlns:a16="http://schemas.microsoft.com/office/drawing/2014/main" id="{47BBF7F0-67AE-D52C-BAFC-B3B030ADF1C9}"/>
              </a:ext>
            </a:extLst>
          </p:cNvPr>
          <p:cNvSpPr>
            <a:spLocks noGrp="1"/>
          </p:cNvSpPr>
          <p:nvPr>
            <p:ph idx="1"/>
          </p:nvPr>
        </p:nvSpPr>
        <p:spPr/>
        <p:txBody>
          <a:bodyPr/>
          <a:lstStyle/>
          <a:p>
            <a:pPr>
              <a:lnSpc>
                <a:spcPct val="150000"/>
              </a:lnSpc>
            </a:pPr>
            <a:r>
              <a:rPr lang="en-US" dirty="0"/>
              <a:t>Practical observations for litigators and M&amp;</a:t>
            </a:r>
            <a:r>
              <a:rPr lang="en-US"/>
              <a:t>A advisers</a:t>
            </a:r>
            <a:endParaRPr lang="en-US" dirty="0"/>
          </a:p>
          <a:p>
            <a:pPr lvl="1">
              <a:lnSpc>
                <a:spcPct val="150000"/>
              </a:lnSpc>
            </a:pPr>
            <a:r>
              <a:rPr lang="en-US" dirty="0"/>
              <a:t>Specify the “industry”</a:t>
            </a:r>
          </a:p>
          <a:p>
            <a:pPr lvl="1">
              <a:lnSpc>
                <a:spcPct val="150000"/>
              </a:lnSpc>
            </a:pPr>
            <a:r>
              <a:rPr lang="en-US" dirty="0"/>
              <a:t>Include mechanics for determining disproportionality</a:t>
            </a:r>
          </a:p>
          <a:p>
            <a:pPr lvl="1">
              <a:lnSpc>
                <a:spcPct val="150000"/>
              </a:lnSpc>
            </a:pPr>
            <a:r>
              <a:rPr lang="en-US" dirty="0"/>
              <a:t>Include time limits</a:t>
            </a:r>
          </a:p>
          <a:p>
            <a:pPr lvl="1">
              <a:lnSpc>
                <a:spcPct val="150000"/>
              </a:lnSpc>
            </a:pPr>
            <a:r>
              <a:rPr lang="en-US" dirty="0"/>
              <a:t>Expert determination?</a:t>
            </a:r>
          </a:p>
          <a:p>
            <a:pPr lvl="1">
              <a:lnSpc>
                <a:spcPct val="150000"/>
              </a:lnSpc>
            </a:pPr>
            <a:r>
              <a:rPr lang="en-US" dirty="0"/>
              <a:t>Expedition is not a given</a:t>
            </a:r>
          </a:p>
          <a:p>
            <a:pPr lvl="2">
              <a:lnSpc>
                <a:spcPct val="150000"/>
              </a:lnSpc>
            </a:pPr>
            <a:r>
              <a:rPr lang="en-US" dirty="0"/>
              <a:t>How at risk is the deal?</a:t>
            </a:r>
          </a:p>
          <a:p>
            <a:pPr lvl="2">
              <a:lnSpc>
                <a:spcPct val="150000"/>
              </a:lnSpc>
            </a:pPr>
            <a:r>
              <a:rPr lang="en-US" dirty="0"/>
              <a:t>Is full expedited trial feasible?</a:t>
            </a:r>
          </a:p>
          <a:p>
            <a:pPr lvl="2">
              <a:lnSpc>
                <a:spcPct val="150000"/>
              </a:lnSpc>
            </a:pPr>
            <a:r>
              <a:rPr lang="en-US" dirty="0"/>
              <a:t>Is there a decisive preliminary issue?</a:t>
            </a:r>
          </a:p>
        </p:txBody>
      </p:sp>
    </p:spTree>
    <p:extLst>
      <p:ext uri="{BB962C8B-B14F-4D97-AF65-F5344CB8AC3E}">
        <p14:creationId xmlns:p14="http://schemas.microsoft.com/office/powerpoint/2010/main" val="1023200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098" y="262188"/>
            <a:ext cx="6352596" cy="1059836"/>
          </a:xfrm>
        </p:spPr>
        <p:txBody>
          <a:bodyPr>
            <a:normAutofit/>
          </a:bodyPr>
          <a:lstStyle/>
          <a:p>
            <a:r>
              <a:rPr lang="en-US" i="1" dirty="0"/>
              <a:t>Travelport v </a:t>
            </a:r>
            <a:r>
              <a:rPr lang="en-US" i="1" dirty="0" err="1"/>
              <a:t>wex</a:t>
            </a:r>
            <a:br>
              <a:rPr lang="en-US" dirty="0"/>
            </a:br>
            <a:endParaRPr lang="en-US" dirty="0"/>
          </a:p>
        </p:txBody>
      </p:sp>
      <p:sp>
        <p:nvSpPr>
          <p:cNvPr id="3" name="Content Placeholder 2"/>
          <p:cNvSpPr>
            <a:spLocks noGrp="1"/>
          </p:cNvSpPr>
          <p:nvPr>
            <p:ph idx="1"/>
          </p:nvPr>
        </p:nvSpPr>
        <p:spPr>
          <a:xfrm>
            <a:off x="632098" y="1244906"/>
            <a:ext cx="7794352" cy="4737253"/>
          </a:xfrm>
        </p:spPr>
        <p:txBody>
          <a:bodyPr>
            <a:noAutofit/>
          </a:bodyPr>
          <a:lstStyle/>
          <a:p>
            <a:pPr marL="0" indent="0">
              <a:lnSpc>
                <a:spcPct val="150000"/>
              </a:lnSpc>
              <a:buNone/>
            </a:pPr>
            <a:r>
              <a:rPr lang="en-US" b="1" dirty="0" err="1"/>
              <a:t>Wex</a:t>
            </a:r>
            <a:endParaRPr lang="en-US" b="1" dirty="0"/>
          </a:p>
          <a:p>
            <a:pPr>
              <a:lnSpc>
                <a:spcPct val="150000"/>
              </a:lnSpc>
            </a:pPr>
            <a:r>
              <a:rPr lang="en-US" dirty="0"/>
              <a:t>WEX is a US based provider of corporate payment solutions to businesses </a:t>
            </a:r>
          </a:p>
          <a:p>
            <a:pPr>
              <a:lnSpc>
                <a:spcPct val="150000"/>
              </a:lnSpc>
            </a:pPr>
            <a:r>
              <a:rPr lang="en-US" dirty="0"/>
              <a:t>Its products are principally used by one business to pay another business: “</a:t>
            </a:r>
            <a:r>
              <a:rPr lang="en-US" b="1" dirty="0"/>
              <a:t>B2B payments</a:t>
            </a:r>
            <a:r>
              <a:rPr lang="en-US" dirty="0"/>
              <a:t>”</a:t>
            </a:r>
          </a:p>
          <a:p>
            <a:pPr>
              <a:lnSpc>
                <a:spcPct val="150000"/>
              </a:lnSpc>
            </a:pPr>
            <a:r>
              <a:rPr lang="en-US" dirty="0"/>
              <a:t>Its customers included (</a:t>
            </a:r>
            <a:r>
              <a:rPr lang="en-US" dirty="0" err="1"/>
              <a:t>i</a:t>
            </a:r>
            <a:r>
              <a:rPr lang="en-US" dirty="0"/>
              <a:t>) car fleet providers; (ii) health/employee benefits providers; and (iii) travel and corporate </a:t>
            </a:r>
          </a:p>
          <a:p>
            <a:endParaRPr lang="en-US" dirty="0"/>
          </a:p>
          <a:p>
            <a:pPr marL="180975" lvl="1" indent="0">
              <a:buNone/>
            </a:pPr>
            <a:endParaRPr lang="en-US" dirty="0"/>
          </a:p>
          <a:p>
            <a:pPr marL="180975" lvl="1" indent="0">
              <a:buNone/>
            </a:pPr>
            <a:endParaRPr lang="en-US" sz="1550" dirty="0"/>
          </a:p>
        </p:txBody>
      </p:sp>
    </p:spTree>
    <p:extLst>
      <p:ext uri="{BB962C8B-B14F-4D97-AF65-F5344CB8AC3E}">
        <p14:creationId xmlns:p14="http://schemas.microsoft.com/office/powerpoint/2010/main" val="3973585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098" y="262188"/>
            <a:ext cx="6352596" cy="1059836"/>
          </a:xfrm>
        </p:spPr>
        <p:txBody>
          <a:bodyPr>
            <a:normAutofit/>
          </a:bodyPr>
          <a:lstStyle/>
          <a:p>
            <a:r>
              <a:rPr lang="en-US" i="1" dirty="0"/>
              <a:t>Travelport v </a:t>
            </a:r>
            <a:r>
              <a:rPr lang="en-US" i="1" dirty="0" err="1"/>
              <a:t>wex</a:t>
            </a:r>
            <a:br>
              <a:rPr lang="en-US" dirty="0"/>
            </a:br>
            <a:endParaRPr lang="en-US" dirty="0"/>
          </a:p>
        </p:txBody>
      </p:sp>
      <p:sp>
        <p:nvSpPr>
          <p:cNvPr id="3" name="Content Placeholder 2"/>
          <p:cNvSpPr>
            <a:spLocks noGrp="1"/>
          </p:cNvSpPr>
          <p:nvPr>
            <p:ph idx="1"/>
          </p:nvPr>
        </p:nvSpPr>
        <p:spPr>
          <a:xfrm>
            <a:off x="632098" y="1244906"/>
            <a:ext cx="7794352" cy="4914594"/>
          </a:xfrm>
        </p:spPr>
        <p:txBody>
          <a:bodyPr>
            <a:noAutofit/>
          </a:bodyPr>
          <a:lstStyle/>
          <a:p>
            <a:pPr marL="0" indent="0">
              <a:lnSpc>
                <a:spcPct val="150000"/>
              </a:lnSpc>
              <a:buNone/>
            </a:pPr>
            <a:r>
              <a:rPr lang="en-US" b="1" dirty="0" err="1"/>
              <a:t>eNett</a:t>
            </a:r>
            <a:r>
              <a:rPr lang="en-US" b="1" dirty="0"/>
              <a:t> and </a:t>
            </a:r>
            <a:r>
              <a:rPr lang="en-US" b="1" dirty="0" err="1"/>
              <a:t>Optal</a:t>
            </a:r>
            <a:r>
              <a:rPr lang="en-US" b="1" dirty="0"/>
              <a:t> </a:t>
            </a:r>
          </a:p>
          <a:p>
            <a:pPr>
              <a:lnSpc>
                <a:spcPct val="150000"/>
              </a:lnSpc>
            </a:pPr>
            <a:r>
              <a:rPr lang="en-US" dirty="0" err="1"/>
              <a:t>eNett</a:t>
            </a:r>
            <a:r>
              <a:rPr lang="en-US" dirty="0"/>
              <a:t> was a specialist distributer of B2B payments solutions to travel industry clients</a:t>
            </a:r>
          </a:p>
          <a:p>
            <a:pPr>
              <a:lnSpc>
                <a:spcPct val="150000"/>
              </a:lnSpc>
            </a:pPr>
            <a:r>
              <a:rPr lang="en-US" dirty="0" err="1"/>
              <a:t>Optal</a:t>
            </a:r>
            <a:r>
              <a:rPr lang="en-US" dirty="0"/>
              <a:t> was the technology company which made </a:t>
            </a:r>
            <a:r>
              <a:rPr lang="en-US" dirty="0" err="1"/>
              <a:t>eNett’s</a:t>
            </a:r>
            <a:r>
              <a:rPr lang="en-US" dirty="0"/>
              <a:t> B2B payment solutions. </a:t>
            </a:r>
          </a:p>
          <a:p>
            <a:pPr>
              <a:lnSpc>
                <a:spcPct val="150000"/>
              </a:lnSpc>
            </a:pPr>
            <a:r>
              <a:rPr lang="en-US" dirty="0"/>
              <a:t>Essentially, </a:t>
            </a:r>
            <a:r>
              <a:rPr lang="en-US" dirty="0" err="1"/>
              <a:t>Optal</a:t>
            </a:r>
            <a:r>
              <a:rPr lang="en-US" dirty="0"/>
              <a:t> made virtual credit cards (“</a:t>
            </a:r>
            <a:r>
              <a:rPr lang="en-US" b="1" dirty="0"/>
              <a:t>VANs</a:t>
            </a:r>
            <a:r>
              <a:rPr lang="en-US" dirty="0"/>
              <a:t>”), which </a:t>
            </a:r>
            <a:r>
              <a:rPr lang="en-US" dirty="0" err="1"/>
              <a:t>eNett</a:t>
            </a:r>
            <a:r>
              <a:rPr lang="en-US" dirty="0"/>
              <a:t> distributed to clients via a proprietary online platform. </a:t>
            </a:r>
          </a:p>
          <a:p>
            <a:pPr>
              <a:lnSpc>
                <a:spcPct val="150000"/>
              </a:lnSpc>
            </a:pPr>
            <a:r>
              <a:rPr lang="en-US" dirty="0"/>
              <a:t>VANs can used by one business to pay another </a:t>
            </a:r>
          </a:p>
          <a:p>
            <a:pPr>
              <a:lnSpc>
                <a:spcPct val="150000"/>
              </a:lnSpc>
            </a:pPr>
            <a:r>
              <a:rPr lang="en-US" dirty="0"/>
              <a:t>98% of </a:t>
            </a:r>
            <a:r>
              <a:rPr lang="en-US" dirty="0" err="1"/>
              <a:t>Optal’s</a:t>
            </a:r>
            <a:r>
              <a:rPr lang="en-US" dirty="0"/>
              <a:t> business was supplying </a:t>
            </a:r>
            <a:r>
              <a:rPr lang="en-US" dirty="0" err="1"/>
              <a:t>eNett</a:t>
            </a:r>
            <a:r>
              <a:rPr lang="en-US" dirty="0"/>
              <a:t>, but it also supplied other(non-travel related) businesses. Its VANs can be used by companies in many industries. </a:t>
            </a:r>
          </a:p>
          <a:p>
            <a:pPr>
              <a:lnSpc>
                <a:spcPct val="150000"/>
              </a:lnSpc>
            </a:pPr>
            <a:endParaRPr lang="en-US" b="1" dirty="0"/>
          </a:p>
          <a:p>
            <a:endParaRPr lang="en-US" dirty="0"/>
          </a:p>
          <a:p>
            <a:pPr marL="180975" lvl="1" indent="0">
              <a:buNone/>
            </a:pPr>
            <a:endParaRPr lang="en-US" dirty="0"/>
          </a:p>
          <a:p>
            <a:pPr marL="180975" lvl="1" indent="0">
              <a:buNone/>
            </a:pPr>
            <a:endParaRPr lang="en-US" sz="1550" dirty="0"/>
          </a:p>
        </p:txBody>
      </p:sp>
    </p:spTree>
    <p:extLst>
      <p:ext uri="{BB962C8B-B14F-4D97-AF65-F5344CB8AC3E}">
        <p14:creationId xmlns:p14="http://schemas.microsoft.com/office/powerpoint/2010/main" val="334455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F352-EDDA-415C-A960-BF8668A66E99}"/>
              </a:ext>
            </a:extLst>
          </p:cNvPr>
          <p:cNvSpPr>
            <a:spLocks noGrp="1"/>
          </p:cNvSpPr>
          <p:nvPr>
            <p:ph type="title"/>
          </p:nvPr>
        </p:nvSpPr>
        <p:spPr/>
        <p:txBody>
          <a:bodyPr/>
          <a:lstStyle/>
          <a:p>
            <a:r>
              <a:rPr lang="en-GB" b="0" i="1" dirty="0"/>
              <a:t>TRAVELPORT V WEX</a:t>
            </a:r>
          </a:p>
        </p:txBody>
      </p:sp>
      <p:sp>
        <p:nvSpPr>
          <p:cNvPr id="3" name="Content Placeholder 2">
            <a:extLst>
              <a:ext uri="{FF2B5EF4-FFF2-40B4-BE49-F238E27FC236}">
                <a16:creationId xmlns:a16="http://schemas.microsoft.com/office/drawing/2014/main" id="{A14BEF0D-3AB4-4844-AFF9-68771AF4F3E4}"/>
              </a:ext>
            </a:extLst>
          </p:cNvPr>
          <p:cNvSpPr>
            <a:spLocks noGrp="1"/>
          </p:cNvSpPr>
          <p:nvPr>
            <p:ph idx="1"/>
          </p:nvPr>
        </p:nvSpPr>
        <p:spPr/>
        <p:txBody>
          <a:bodyPr/>
          <a:lstStyle/>
          <a:p>
            <a:pPr marL="0" indent="0">
              <a:buNone/>
            </a:pPr>
            <a:r>
              <a:rPr lang="en-GB" b="1" dirty="0" err="1"/>
              <a:t>Wex</a:t>
            </a:r>
            <a:r>
              <a:rPr lang="en-GB" b="1" dirty="0"/>
              <a:t> calls off the deal</a:t>
            </a:r>
          </a:p>
          <a:p>
            <a:pPr marL="0" indent="0">
              <a:buNone/>
            </a:pPr>
            <a:endParaRPr lang="en-GB" b="1" dirty="0"/>
          </a:p>
          <a:p>
            <a:pPr>
              <a:lnSpc>
                <a:spcPct val="150000"/>
              </a:lnSpc>
            </a:pPr>
            <a:r>
              <a:rPr lang="en-GB" dirty="0"/>
              <a:t>The pandemic results in a worldwide collapse in travel </a:t>
            </a:r>
          </a:p>
          <a:p>
            <a:pPr>
              <a:lnSpc>
                <a:spcPct val="150000"/>
              </a:lnSpc>
            </a:pPr>
            <a:r>
              <a:rPr lang="en-GB" dirty="0" err="1"/>
              <a:t>eNett</a:t>
            </a:r>
            <a:r>
              <a:rPr lang="en-GB" dirty="0"/>
              <a:t>/</a:t>
            </a:r>
            <a:r>
              <a:rPr lang="en-GB" dirty="0" err="1"/>
              <a:t>Optal</a:t>
            </a:r>
            <a:r>
              <a:rPr lang="en-GB" dirty="0"/>
              <a:t> revenues 97.8% below budget</a:t>
            </a:r>
          </a:p>
          <a:p>
            <a:pPr>
              <a:lnSpc>
                <a:spcPct val="150000"/>
              </a:lnSpc>
            </a:pPr>
            <a:r>
              <a:rPr lang="en-GB" dirty="0"/>
              <a:t>30 April 2020 – WEX notifies </a:t>
            </a:r>
            <a:r>
              <a:rPr lang="en-GB" dirty="0" err="1"/>
              <a:t>eNett</a:t>
            </a:r>
            <a:r>
              <a:rPr lang="en-GB" dirty="0"/>
              <a:t> that the transaction is off</a:t>
            </a:r>
          </a:p>
          <a:p>
            <a:pPr>
              <a:lnSpc>
                <a:spcPct val="150000"/>
              </a:lnSpc>
            </a:pPr>
            <a:r>
              <a:rPr lang="en-GB" dirty="0"/>
              <a:t>WEX asserted that the effect of the pandemic on </a:t>
            </a:r>
            <a:r>
              <a:rPr lang="en-GB" dirty="0" err="1"/>
              <a:t>eNett</a:t>
            </a:r>
            <a:r>
              <a:rPr lang="en-GB" dirty="0"/>
              <a:t>/</a:t>
            </a:r>
            <a:r>
              <a:rPr lang="en-GB" dirty="0" err="1"/>
              <a:t>Optal</a:t>
            </a:r>
            <a:r>
              <a:rPr lang="en-GB" dirty="0"/>
              <a:t> was a Material Adverse Effect (“</a:t>
            </a:r>
            <a:r>
              <a:rPr lang="en-GB" b="1" dirty="0"/>
              <a:t>MAE</a:t>
            </a:r>
            <a:r>
              <a:rPr lang="en-GB" dirty="0"/>
              <a:t>”) within the meaning of the SPA</a:t>
            </a:r>
          </a:p>
          <a:p>
            <a:pPr>
              <a:lnSpc>
                <a:spcPct val="150000"/>
              </a:lnSpc>
            </a:pPr>
            <a:r>
              <a:rPr lang="en-GB" dirty="0"/>
              <a:t>The SPA provided that if a MAE occurred, WEX did not have to complete </a:t>
            </a:r>
          </a:p>
          <a:p>
            <a:pPr marL="0" indent="0">
              <a:lnSpc>
                <a:spcPct val="150000"/>
              </a:lnSpc>
              <a:buNone/>
            </a:pPr>
            <a:endParaRPr lang="en-GB" b="1" dirty="0"/>
          </a:p>
          <a:p>
            <a:pPr>
              <a:lnSpc>
                <a:spcPct val="150000"/>
              </a:lnSpc>
            </a:pPr>
            <a:endParaRPr lang="en-GB" b="1" dirty="0"/>
          </a:p>
        </p:txBody>
      </p:sp>
    </p:spTree>
    <p:extLst>
      <p:ext uri="{BB962C8B-B14F-4D97-AF65-F5344CB8AC3E}">
        <p14:creationId xmlns:p14="http://schemas.microsoft.com/office/powerpoint/2010/main" val="196300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F352-EDDA-415C-A960-BF8668A66E99}"/>
              </a:ext>
            </a:extLst>
          </p:cNvPr>
          <p:cNvSpPr>
            <a:spLocks noGrp="1"/>
          </p:cNvSpPr>
          <p:nvPr>
            <p:ph type="title"/>
          </p:nvPr>
        </p:nvSpPr>
        <p:spPr/>
        <p:txBody>
          <a:bodyPr/>
          <a:lstStyle/>
          <a:p>
            <a:r>
              <a:rPr lang="en-GB" b="0" i="1" dirty="0"/>
              <a:t>TRAVELPORT V WEX</a:t>
            </a:r>
          </a:p>
        </p:txBody>
      </p:sp>
      <p:sp>
        <p:nvSpPr>
          <p:cNvPr id="3" name="Content Placeholder 2">
            <a:extLst>
              <a:ext uri="{FF2B5EF4-FFF2-40B4-BE49-F238E27FC236}">
                <a16:creationId xmlns:a16="http://schemas.microsoft.com/office/drawing/2014/main" id="{A14BEF0D-3AB4-4844-AFF9-68771AF4F3E4}"/>
              </a:ext>
            </a:extLst>
          </p:cNvPr>
          <p:cNvSpPr>
            <a:spLocks noGrp="1"/>
          </p:cNvSpPr>
          <p:nvPr>
            <p:ph idx="1"/>
          </p:nvPr>
        </p:nvSpPr>
        <p:spPr/>
        <p:txBody>
          <a:bodyPr>
            <a:normAutofit fontScale="92500" lnSpcReduction="10000"/>
          </a:bodyPr>
          <a:lstStyle/>
          <a:p>
            <a:pPr marL="0" indent="0">
              <a:buNone/>
            </a:pPr>
            <a:r>
              <a:rPr lang="en-GB" b="1" dirty="0"/>
              <a:t>The litigation </a:t>
            </a:r>
          </a:p>
          <a:p>
            <a:pPr marL="0" indent="0">
              <a:buNone/>
            </a:pPr>
            <a:endParaRPr lang="en-GB" b="1" dirty="0"/>
          </a:p>
          <a:p>
            <a:pPr>
              <a:lnSpc>
                <a:spcPct val="150000"/>
              </a:lnSpc>
            </a:pPr>
            <a:r>
              <a:rPr lang="en-GB" dirty="0"/>
              <a:t>Sellers issued claims on 11 May 2020 for:</a:t>
            </a:r>
          </a:p>
          <a:p>
            <a:pPr lvl="1">
              <a:lnSpc>
                <a:spcPct val="150000"/>
              </a:lnSpc>
            </a:pPr>
            <a:r>
              <a:rPr lang="en-GB" dirty="0"/>
              <a:t>a declaration there had been no MAE; and</a:t>
            </a:r>
          </a:p>
          <a:p>
            <a:pPr lvl="1">
              <a:lnSpc>
                <a:spcPct val="150000"/>
              </a:lnSpc>
            </a:pPr>
            <a:r>
              <a:rPr lang="en-GB" dirty="0"/>
              <a:t>specific performance of the SPA</a:t>
            </a:r>
          </a:p>
          <a:p>
            <a:pPr>
              <a:lnSpc>
                <a:spcPct val="150000"/>
              </a:lnSpc>
            </a:pPr>
            <a:r>
              <a:rPr lang="en-GB" dirty="0"/>
              <a:t>Urgent timeframe / expedited trial:</a:t>
            </a:r>
          </a:p>
          <a:p>
            <a:pPr lvl="1">
              <a:lnSpc>
                <a:spcPct val="150000"/>
              </a:lnSpc>
            </a:pPr>
            <a:r>
              <a:rPr lang="en-GB" dirty="0"/>
              <a:t>SPA “Outside Date” of 25 October 2020 when WEX’s funding lapses</a:t>
            </a:r>
          </a:p>
          <a:p>
            <a:pPr lvl="1">
              <a:lnSpc>
                <a:spcPct val="150000"/>
              </a:lnSpc>
            </a:pPr>
            <a:r>
              <a:rPr lang="en-GB" dirty="0"/>
              <a:t>June 2020 – order for expedited trial of preliminary issues of construction (“</a:t>
            </a:r>
            <a:r>
              <a:rPr lang="en-GB" b="1" dirty="0"/>
              <a:t>PIs</a:t>
            </a:r>
            <a:r>
              <a:rPr lang="en-GB" dirty="0"/>
              <a:t>”)</a:t>
            </a:r>
          </a:p>
          <a:p>
            <a:pPr lvl="1">
              <a:lnSpc>
                <a:spcPct val="150000"/>
              </a:lnSpc>
            </a:pPr>
            <a:r>
              <a:rPr lang="en-GB" dirty="0"/>
              <a:t>Late September 2020 – expedited trial of PIs takes place over 7 days</a:t>
            </a:r>
          </a:p>
          <a:p>
            <a:pPr lvl="1">
              <a:lnSpc>
                <a:spcPct val="150000"/>
              </a:lnSpc>
            </a:pPr>
            <a:r>
              <a:rPr lang="en-GB" dirty="0"/>
              <a:t>Hybrid trial </a:t>
            </a:r>
          </a:p>
          <a:p>
            <a:pPr lvl="1">
              <a:lnSpc>
                <a:spcPct val="150000"/>
              </a:lnSpc>
            </a:pPr>
            <a:endParaRPr lang="en-GB" dirty="0"/>
          </a:p>
          <a:p>
            <a:pPr>
              <a:lnSpc>
                <a:spcPct val="150000"/>
              </a:lnSpc>
            </a:pPr>
            <a:endParaRPr lang="en-GB" b="1" dirty="0"/>
          </a:p>
        </p:txBody>
      </p:sp>
    </p:spTree>
    <p:extLst>
      <p:ext uri="{BB962C8B-B14F-4D97-AF65-F5344CB8AC3E}">
        <p14:creationId xmlns:p14="http://schemas.microsoft.com/office/powerpoint/2010/main" val="3510578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F352-EDDA-415C-A960-BF8668A66E99}"/>
              </a:ext>
            </a:extLst>
          </p:cNvPr>
          <p:cNvSpPr>
            <a:spLocks noGrp="1"/>
          </p:cNvSpPr>
          <p:nvPr>
            <p:ph type="title"/>
          </p:nvPr>
        </p:nvSpPr>
        <p:spPr/>
        <p:txBody>
          <a:bodyPr/>
          <a:lstStyle/>
          <a:p>
            <a:r>
              <a:rPr lang="en-GB" b="0" i="1" dirty="0"/>
              <a:t>TRAVELPORT V WEX</a:t>
            </a:r>
          </a:p>
        </p:txBody>
      </p:sp>
      <p:sp>
        <p:nvSpPr>
          <p:cNvPr id="3" name="Content Placeholder 2">
            <a:extLst>
              <a:ext uri="{FF2B5EF4-FFF2-40B4-BE49-F238E27FC236}">
                <a16:creationId xmlns:a16="http://schemas.microsoft.com/office/drawing/2014/main" id="{A14BEF0D-3AB4-4844-AFF9-68771AF4F3E4}"/>
              </a:ext>
            </a:extLst>
          </p:cNvPr>
          <p:cNvSpPr>
            <a:spLocks noGrp="1"/>
          </p:cNvSpPr>
          <p:nvPr>
            <p:ph idx="1"/>
          </p:nvPr>
        </p:nvSpPr>
        <p:spPr/>
        <p:txBody>
          <a:bodyPr>
            <a:normAutofit/>
          </a:bodyPr>
          <a:lstStyle/>
          <a:p>
            <a:pPr marL="0" indent="0">
              <a:buNone/>
            </a:pPr>
            <a:r>
              <a:rPr lang="en-GB" b="1" dirty="0"/>
              <a:t>Key issues</a:t>
            </a:r>
          </a:p>
          <a:p>
            <a:pPr marL="0" indent="0">
              <a:buNone/>
            </a:pPr>
            <a:endParaRPr lang="en-GB" b="1" dirty="0"/>
          </a:p>
          <a:p>
            <a:pPr>
              <a:lnSpc>
                <a:spcPct val="150000"/>
              </a:lnSpc>
            </a:pPr>
            <a:r>
              <a:rPr lang="en-GB" dirty="0"/>
              <a:t>Construction of MAE clause:</a:t>
            </a:r>
          </a:p>
          <a:p>
            <a:pPr lvl="1">
              <a:lnSpc>
                <a:spcPct val="150000"/>
              </a:lnSpc>
            </a:pPr>
            <a:r>
              <a:rPr lang="en-GB" dirty="0"/>
              <a:t>Could WEX rely on the pandemic as constituting a MAE?</a:t>
            </a:r>
          </a:p>
          <a:p>
            <a:pPr lvl="1">
              <a:lnSpc>
                <a:spcPct val="150000"/>
              </a:lnSpc>
            </a:pPr>
            <a:r>
              <a:rPr lang="en-GB" dirty="0"/>
              <a:t>Mainly turned on question of which “industry” </a:t>
            </a:r>
            <a:r>
              <a:rPr lang="en-GB" dirty="0" err="1"/>
              <a:t>eNett</a:t>
            </a:r>
            <a:r>
              <a:rPr lang="en-GB" dirty="0"/>
              <a:t> or </a:t>
            </a:r>
            <a:r>
              <a:rPr lang="en-GB" dirty="0" err="1"/>
              <a:t>Optal</a:t>
            </a:r>
            <a:r>
              <a:rPr lang="en-GB" dirty="0"/>
              <a:t> operated in</a:t>
            </a:r>
          </a:p>
          <a:p>
            <a:pPr>
              <a:lnSpc>
                <a:spcPct val="150000"/>
              </a:lnSpc>
            </a:pPr>
            <a:r>
              <a:rPr lang="en-GB" dirty="0"/>
              <a:t>Subsidiary issue:</a:t>
            </a:r>
          </a:p>
          <a:p>
            <a:pPr lvl="1">
              <a:lnSpc>
                <a:spcPct val="150000"/>
              </a:lnSpc>
            </a:pPr>
            <a:r>
              <a:rPr lang="en-GB" dirty="0"/>
              <a:t>Did the (adverse) effects of changes in law in response to the pandemic have to be ignored? </a:t>
            </a:r>
          </a:p>
          <a:p>
            <a:pPr lvl="1">
              <a:lnSpc>
                <a:spcPct val="150000"/>
              </a:lnSpc>
            </a:pPr>
            <a:endParaRPr lang="en-GB" dirty="0"/>
          </a:p>
          <a:p>
            <a:pPr lvl="1">
              <a:lnSpc>
                <a:spcPct val="150000"/>
              </a:lnSpc>
            </a:pPr>
            <a:endParaRPr lang="en-GB" dirty="0"/>
          </a:p>
          <a:p>
            <a:pPr>
              <a:lnSpc>
                <a:spcPct val="150000"/>
              </a:lnSpc>
            </a:pPr>
            <a:endParaRPr lang="en-GB" b="1" dirty="0"/>
          </a:p>
        </p:txBody>
      </p:sp>
    </p:spTree>
    <p:extLst>
      <p:ext uri="{BB962C8B-B14F-4D97-AF65-F5344CB8AC3E}">
        <p14:creationId xmlns:p14="http://schemas.microsoft.com/office/powerpoint/2010/main" val="187496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F352-EDDA-415C-A960-BF8668A66E99}"/>
              </a:ext>
            </a:extLst>
          </p:cNvPr>
          <p:cNvSpPr>
            <a:spLocks noGrp="1"/>
          </p:cNvSpPr>
          <p:nvPr>
            <p:ph type="title"/>
          </p:nvPr>
        </p:nvSpPr>
        <p:spPr/>
        <p:txBody>
          <a:bodyPr/>
          <a:lstStyle/>
          <a:p>
            <a:r>
              <a:rPr lang="en-GB" b="0" i="1" dirty="0"/>
              <a:t>TRAVELPORT V WEX</a:t>
            </a:r>
          </a:p>
        </p:txBody>
      </p:sp>
      <p:sp>
        <p:nvSpPr>
          <p:cNvPr id="3" name="Content Placeholder 2">
            <a:extLst>
              <a:ext uri="{FF2B5EF4-FFF2-40B4-BE49-F238E27FC236}">
                <a16:creationId xmlns:a16="http://schemas.microsoft.com/office/drawing/2014/main" id="{A14BEF0D-3AB4-4844-AFF9-68771AF4F3E4}"/>
              </a:ext>
            </a:extLst>
          </p:cNvPr>
          <p:cNvSpPr>
            <a:spLocks noGrp="1"/>
          </p:cNvSpPr>
          <p:nvPr>
            <p:ph idx="1"/>
          </p:nvPr>
        </p:nvSpPr>
        <p:spPr/>
        <p:txBody>
          <a:bodyPr>
            <a:normAutofit/>
          </a:bodyPr>
          <a:lstStyle/>
          <a:p>
            <a:pPr marL="0" indent="0">
              <a:buNone/>
            </a:pPr>
            <a:r>
              <a:rPr lang="en-GB" b="1" dirty="0"/>
              <a:t>The MAE Clause </a:t>
            </a:r>
          </a:p>
          <a:p>
            <a:pPr marL="0" indent="0">
              <a:buNone/>
            </a:pPr>
            <a:endParaRPr lang="en-GB" b="1" dirty="0"/>
          </a:p>
          <a:p>
            <a:pPr>
              <a:lnSpc>
                <a:spcPct val="150000"/>
              </a:lnSpc>
            </a:pPr>
            <a:r>
              <a:rPr lang="en-GB" dirty="0"/>
              <a:t>Complex clause based on US precedent in three parts:</a:t>
            </a:r>
          </a:p>
          <a:p>
            <a:pPr lvl="1">
              <a:lnSpc>
                <a:spcPct val="150000"/>
              </a:lnSpc>
            </a:pPr>
            <a:r>
              <a:rPr lang="en-GB" dirty="0"/>
              <a:t>General definition</a:t>
            </a:r>
          </a:p>
          <a:p>
            <a:pPr lvl="1">
              <a:lnSpc>
                <a:spcPct val="150000"/>
              </a:lnSpc>
            </a:pPr>
            <a:r>
              <a:rPr lang="en-GB" dirty="0"/>
              <a:t>Carve-Outs</a:t>
            </a:r>
          </a:p>
          <a:p>
            <a:pPr lvl="1">
              <a:lnSpc>
                <a:spcPct val="150000"/>
              </a:lnSpc>
            </a:pPr>
            <a:r>
              <a:rPr lang="en-GB" dirty="0"/>
              <a:t>Carve-Out Exceptions</a:t>
            </a:r>
          </a:p>
          <a:p>
            <a:pPr lvl="1">
              <a:lnSpc>
                <a:spcPct val="150000"/>
              </a:lnSpc>
            </a:pPr>
            <a:endParaRPr lang="en-GB" dirty="0"/>
          </a:p>
          <a:p>
            <a:pPr lvl="1">
              <a:lnSpc>
                <a:spcPct val="150000"/>
              </a:lnSpc>
            </a:pPr>
            <a:endParaRPr lang="en-GB" dirty="0"/>
          </a:p>
          <a:p>
            <a:pPr>
              <a:lnSpc>
                <a:spcPct val="150000"/>
              </a:lnSpc>
            </a:pPr>
            <a:endParaRPr lang="en-GB" b="1" dirty="0"/>
          </a:p>
        </p:txBody>
      </p:sp>
    </p:spTree>
    <p:extLst>
      <p:ext uri="{BB962C8B-B14F-4D97-AF65-F5344CB8AC3E}">
        <p14:creationId xmlns:p14="http://schemas.microsoft.com/office/powerpoint/2010/main" val="2560520605"/>
      </p:ext>
    </p:extLst>
  </p:cSld>
  <p:clrMapOvr>
    <a:masterClrMapping/>
  </p:clrMapOvr>
</p:sld>
</file>

<file path=ppt/theme/theme1.xml><?xml version="1.0" encoding="utf-8"?>
<a:theme xmlns:a="http://schemas.openxmlformats.org/drawingml/2006/main" name="5896_OEC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5896_OEC_PPT.potx</Template>
  <TotalTime>0</TotalTime>
  <Words>2740</Words>
  <Application>Microsoft Office PowerPoint</Application>
  <PresentationFormat>On-screen Show (4:3)</PresentationFormat>
  <Paragraphs>265</Paragraphs>
  <Slides>32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5896_OEC_PPT</vt:lpstr>
      <vt:lpstr>Wex v travelport:  mae clauses in commercial litigation  sa’ad hossain qc james macdonald qc  5 July 2022</vt:lpstr>
      <vt:lpstr>Travelport v wex  </vt:lpstr>
      <vt:lpstr>Travelport v wex </vt:lpstr>
      <vt:lpstr>Travelport v wex </vt:lpstr>
      <vt:lpstr>Travelport v wex </vt:lpstr>
      <vt:lpstr>TRAVELPORT V WEX</vt:lpstr>
      <vt:lpstr>TRAVELPORT V WEX</vt:lpstr>
      <vt:lpstr>TRAVELPORT V WEX</vt:lpstr>
      <vt:lpstr>TRAVELPORT V WEX</vt:lpstr>
      <vt:lpstr>TRAVELPORT V WEX</vt:lpstr>
      <vt:lpstr>TRAVELPORT V WEX</vt:lpstr>
      <vt:lpstr>TRAVELPORT V WEX</vt:lpstr>
      <vt:lpstr>TRAVELPORT V WEX</vt:lpstr>
      <vt:lpstr>TRAVELPORT V WEX</vt:lpstr>
      <vt:lpstr>TRAVELPORT V WEX</vt:lpstr>
      <vt:lpstr>TRAVELPORT V WEX</vt:lpstr>
      <vt:lpstr>TRAVELPORT V WEX</vt:lpstr>
      <vt:lpstr>TRAVELPORT V WEX</vt:lpstr>
      <vt:lpstr>Travelport v wex</vt:lpstr>
      <vt:lpstr>Travelport v wex</vt:lpstr>
      <vt:lpstr>PowerPoint Presentation</vt:lpstr>
      <vt:lpstr>Travelport v wex</vt:lpstr>
      <vt:lpstr>Travelport v wex</vt:lpstr>
      <vt:lpstr>Travelport v wex</vt:lpstr>
      <vt:lpstr>Travelport v wex</vt:lpstr>
      <vt:lpstr>Travelport v wex</vt:lpstr>
      <vt:lpstr>TRAVELPORT V WEX</vt:lpstr>
      <vt:lpstr>TRAVELPORT V WEX</vt:lpstr>
      <vt:lpstr>TRAVELPORT V WEX</vt:lpstr>
      <vt:lpstr>TRAVELPORT V WEX</vt:lpstr>
      <vt:lpstr>TRAVELPORT V WEX</vt:lpstr>
      <vt:lpstr>Travelport v wex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2022-06-30T07:54:29Z</dcterms:created>
  <dcterms:modified xsi:type="dcterms:W3CDTF">2022-07-04T11:06:35Z</dcterms:modified>
</cp:coreProperties>
</file>